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drawings/drawing6.xml" ContentType="application/vnd.openxmlformats-officedocument.drawingml.chartshapes+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drawings/drawing7.xml" ContentType="application/vnd.openxmlformats-officedocument.drawingml.chartshapes+xml"/>
  <Override PartName="/ppt/charts/chart43.xml" ContentType="application/vnd.openxmlformats-officedocument.drawingml.chart+xml"/>
  <Override PartName="/ppt/drawings/drawing8.xml" ContentType="application/vnd.openxmlformats-officedocument.drawingml.chartshapes+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drawings/drawing9.xml" ContentType="application/vnd.openxmlformats-officedocument.drawingml.chartshapes+xml"/>
  <Override PartName="/ppt/charts/chart59.xml" ContentType="application/vnd.openxmlformats-officedocument.drawingml.chart+xml"/>
  <Override PartName="/ppt/drawings/drawing10.xml" ContentType="application/vnd.openxmlformats-officedocument.drawingml.chartshapes+xml"/>
  <Override PartName="/ppt/charts/chart60.xml" ContentType="application/vnd.openxmlformats-officedocument.drawingml.chart+xml"/>
  <Override PartName="/ppt/drawings/drawing11.xml" ContentType="application/vnd.openxmlformats-officedocument.drawingml.chartshapes+xml"/>
  <Override PartName="/ppt/charts/chart61.xml" ContentType="application/vnd.openxmlformats-officedocument.drawingml.chart+xml"/>
  <Override PartName="/ppt/drawings/drawing12.xml" ContentType="application/vnd.openxmlformats-officedocument.drawingml.chartshapes+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sldIdLst>
    <p:sldId id="256" r:id="rId2"/>
    <p:sldId id="257" r:id="rId3"/>
    <p:sldId id="258" r:id="rId4"/>
    <p:sldId id="529" r:id="rId5"/>
    <p:sldId id="259" r:id="rId6"/>
    <p:sldId id="384" r:id="rId7"/>
    <p:sldId id="471" r:id="rId8"/>
    <p:sldId id="474" r:id="rId9"/>
    <p:sldId id="475" r:id="rId10"/>
    <p:sldId id="476" r:id="rId11"/>
    <p:sldId id="477" r:id="rId12"/>
    <p:sldId id="478" r:id="rId13"/>
    <p:sldId id="479" r:id="rId14"/>
    <p:sldId id="459" r:id="rId15"/>
    <p:sldId id="461" r:id="rId16"/>
    <p:sldId id="463" r:id="rId17"/>
    <p:sldId id="465"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8" r:id="rId36"/>
    <p:sldId id="499" r:id="rId37"/>
    <p:sldId id="500" r:id="rId38"/>
    <p:sldId id="501" r:id="rId39"/>
    <p:sldId id="530" r:id="rId40"/>
    <p:sldId id="503" r:id="rId41"/>
    <p:sldId id="504" r:id="rId42"/>
    <p:sldId id="505" r:id="rId43"/>
    <p:sldId id="506" r:id="rId44"/>
    <p:sldId id="507" r:id="rId45"/>
    <p:sldId id="508" r:id="rId46"/>
    <p:sldId id="509" r:id="rId47"/>
    <p:sldId id="510" r:id="rId48"/>
    <p:sldId id="511" r:id="rId49"/>
    <p:sldId id="512" r:id="rId50"/>
    <p:sldId id="521" r:id="rId51"/>
    <p:sldId id="514" r:id="rId52"/>
    <p:sldId id="515" r:id="rId53"/>
    <p:sldId id="472" r:id="rId54"/>
    <p:sldId id="516" r:id="rId55"/>
    <p:sldId id="517" r:id="rId56"/>
    <p:sldId id="518" r:id="rId57"/>
    <p:sldId id="385" r:id="rId58"/>
    <p:sldId id="519" r:id="rId59"/>
    <p:sldId id="460" r:id="rId60"/>
    <p:sldId id="462" r:id="rId61"/>
    <p:sldId id="464" r:id="rId62"/>
    <p:sldId id="466" r:id="rId63"/>
    <p:sldId id="390" r:id="rId64"/>
    <p:sldId id="392" r:id="rId65"/>
    <p:sldId id="520" r:id="rId66"/>
    <p:sldId id="522" r:id="rId67"/>
    <p:sldId id="271" r:id="rId68"/>
    <p:sldId id="473" r:id="rId69"/>
    <p:sldId id="429" r:id="rId70"/>
    <p:sldId id="523" r:id="rId71"/>
    <p:sldId id="280" r:id="rId72"/>
    <p:sldId id="425" r:id="rId73"/>
    <p:sldId id="273" r:id="rId74"/>
    <p:sldId id="282" r:id="rId75"/>
    <p:sldId id="291" r:id="rId76"/>
    <p:sldId id="292" r:id="rId77"/>
    <p:sldId id="293" r:id="rId78"/>
    <p:sldId id="403" r:id="rId79"/>
    <p:sldId id="295" r:id="rId80"/>
    <p:sldId id="298" r:id="rId81"/>
    <p:sldId id="299" r:id="rId82"/>
    <p:sldId id="526" r:id="rId83"/>
    <p:sldId id="527" r:id="rId84"/>
    <p:sldId id="444" r:id="rId85"/>
    <p:sldId id="449" r:id="rId86"/>
    <p:sldId id="446" r:id="rId87"/>
    <p:sldId id="447" r:id="rId88"/>
    <p:sldId id="448" r:id="rId89"/>
    <p:sldId id="445" r:id="rId90"/>
    <p:sldId id="450" r:id="rId91"/>
    <p:sldId id="455" r:id="rId92"/>
    <p:sldId id="452" r:id="rId93"/>
    <p:sldId id="453" r:id="rId94"/>
    <p:sldId id="454" r:id="rId95"/>
    <p:sldId id="451"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00"/>
    <a:srgbClr val="0033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36" autoAdjust="0"/>
    <p:restoredTop sz="93915" autoAdjust="0"/>
  </p:normalViewPr>
  <p:slideViewPr>
    <p:cSldViewPr snapToGrid="0">
      <p:cViewPr>
        <p:scale>
          <a:sx n="75" d="100"/>
          <a:sy n="75" d="100"/>
        </p:scale>
        <p:origin x="-2814" y="-1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6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etrom.net\EBRI$\EBRI_Data$\Users\stephen.blakely\Editing%20(Current)\IB\IB.March13.RCS\RCS-13.Presentation.PPTs\39.PPT.Nevin2.xlsx" TargetMode="Externa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0.18</c:v>
                </c:pt>
                <c:pt idx="1">
                  <c:v>0.2</c:v>
                </c:pt>
                <c:pt idx="2">
                  <c:v>0.21</c:v>
                </c:pt>
                <c:pt idx="3">
                  <c:v>0.19</c:v>
                </c:pt>
                <c:pt idx="4">
                  <c:v>0.24</c:v>
                </c:pt>
                <c:pt idx="5">
                  <c:v>0.22</c:v>
                </c:pt>
                <c:pt idx="6">
                  <c:v>0.22</c:v>
                </c:pt>
                <c:pt idx="7">
                  <c:v>0.25</c:v>
                </c:pt>
                <c:pt idx="8">
                  <c:v>0.22</c:v>
                </c:pt>
                <c:pt idx="9">
                  <c:v>0.23</c:v>
                </c:pt>
                <c:pt idx="10">
                  <c:v>0.21</c:v>
                </c:pt>
                <c:pt idx="11">
                  <c:v>0.24</c:v>
                </c:pt>
                <c:pt idx="12">
                  <c:v>0.25</c:v>
                </c:pt>
                <c:pt idx="13">
                  <c:v>0.24</c:v>
                </c:pt>
                <c:pt idx="14">
                  <c:v>0.27</c:v>
                </c:pt>
                <c:pt idx="15">
                  <c:v>0.18</c:v>
                </c:pt>
                <c:pt idx="16">
                  <c:v>0.13</c:v>
                </c:pt>
                <c:pt idx="17">
                  <c:v>0.16</c:v>
                </c:pt>
                <c:pt idx="18">
                  <c:v>0.13</c:v>
                </c:pt>
                <c:pt idx="19">
                  <c:v>0.14000000000000001</c:v>
                </c:pt>
                <c:pt idx="20">
                  <c:v>0.13</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0.55000000000000004</c:v>
                </c:pt>
                <c:pt idx="1">
                  <c:v>0.45</c:v>
                </c:pt>
                <c:pt idx="2">
                  <c:v>0.51</c:v>
                </c:pt>
                <c:pt idx="3">
                  <c:v>0.41</c:v>
                </c:pt>
                <c:pt idx="4">
                  <c:v>0.41</c:v>
                </c:pt>
                <c:pt idx="5">
                  <c:v>0.45</c:v>
                </c:pt>
                <c:pt idx="6">
                  <c:v>0.47</c:v>
                </c:pt>
                <c:pt idx="7">
                  <c:v>0.47</c:v>
                </c:pt>
                <c:pt idx="8">
                  <c:v>0.41</c:v>
                </c:pt>
                <c:pt idx="9">
                  <c:v>0.47</c:v>
                </c:pt>
                <c:pt idx="10">
                  <c:v>0.45</c:v>
                </c:pt>
                <c:pt idx="11">
                  <c:v>0.44</c:v>
                </c:pt>
                <c:pt idx="12">
                  <c:v>0.4</c:v>
                </c:pt>
                <c:pt idx="13">
                  <c:v>0.44</c:v>
                </c:pt>
                <c:pt idx="14">
                  <c:v>0.43</c:v>
                </c:pt>
                <c:pt idx="15">
                  <c:v>0.43</c:v>
                </c:pt>
                <c:pt idx="16">
                  <c:v>0.41</c:v>
                </c:pt>
                <c:pt idx="17">
                  <c:v>0.38</c:v>
                </c:pt>
                <c:pt idx="18">
                  <c:v>0.36</c:v>
                </c:pt>
                <c:pt idx="19">
                  <c:v>0.38</c:v>
                </c:pt>
                <c:pt idx="20">
                  <c:v>0.38</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0.19</c:v>
                </c:pt>
                <c:pt idx="1">
                  <c:v>0.17</c:v>
                </c:pt>
                <c:pt idx="2">
                  <c:v>0.19</c:v>
                </c:pt>
                <c:pt idx="3">
                  <c:v>0.23</c:v>
                </c:pt>
                <c:pt idx="4">
                  <c:v>0.19</c:v>
                </c:pt>
                <c:pt idx="5">
                  <c:v>0.18</c:v>
                </c:pt>
                <c:pt idx="6">
                  <c:v>0.21</c:v>
                </c:pt>
                <c:pt idx="7">
                  <c:v>0.18</c:v>
                </c:pt>
                <c:pt idx="8">
                  <c:v>0.18</c:v>
                </c:pt>
                <c:pt idx="9">
                  <c:v>0.19</c:v>
                </c:pt>
                <c:pt idx="10">
                  <c:v>0.17</c:v>
                </c:pt>
                <c:pt idx="11">
                  <c:v>0.18</c:v>
                </c:pt>
                <c:pt idx="12">
                  <c:v>0.17</c:v>
                </c:pt>
                <c:pt idx="13">
                  <c:v>0.17</c:v>
                </c:pt>
                <c:pt idx="14">
                  <c:v>0.19</c:v>
                </c:pt>
                <c:pt idx="15">
                  <c:v>0.21</c:v>
                </c:pt>
                <c:pt idx="16">
                  <c:v>0.22</c:v>
                </c:pt>
                <c:pt idx="17">
                  <c:v>0.24</c:v>
                </c:pt>
                <c:pt idx="18">
                  <c:v>0.23</c:v>
                </c:pt>
                <c:pt idx="19">
                  <c:v>0.24</c:v>
                </c:pt>
                <c:pt idx="20">
                  <c:v>0.21</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0.06</c:v>
                </c:pt>
                <c:pt idx="1">
                  <c:v>0.17</c:v>
                </c:pt>
                <c:pt idx="2">
                  <c:v>0.08</c:v>
                </c:pt>
                <c:pt idx="3">
                  <c:v>0.16</c:v>
                </c:pt>
                <c:pt idx="4">
                  <c:v>0.15</c:v>
                </c:pt>
                <c:pt idx="5">
                  <c:v>0.13</c:v>
                </c:pt>
                <c:pt idx="6">
                  <c:v>0.09</c:v>
                </c:pt>
                <c:pt idx="7">
                  <c:v>0.1</c:v>
                </c:pt>
                <c:pt idx="8">
                  <c:v>0.17</c:v>
                </c:pt>
                <c:pt idx="9">
                  <c:v>0.1</c:v>
                </c:pt>
                <c:pt idx="10">
                  <c:v>0.16</c:v>
                </c:pt>
                <c:pt idx="11">
                  <c:v>0.13</c:v>
                </c:pt>
                <c:pt idx="12">
                  <c:v>0.17</c:v>
                </c:pt>
                <c:pt idx="13">
                  <c:v>0.14000000000000001</c:v>
                </c:pt>
                <c:pt idx="14">
                  <c:v>0.1</c:v>
                </c:pt>
                <c:pt idx="15">
                  <c:v>0.16</c:v>
                </c:pt>
                <c:pt idx="16">
                  <c:v>0.22</c:v>
                </c:pt>
                <c:pt idx="17">
                  <c:v>0.22</c:v>
                </c:pt>
                <c:pt idx="18">
                  <c:v>0.27</c:v>
                </c:pt>
                <c:pt idx="19">
                  <c:v>0.23</c:v>
                </c:pt>
                <c:pt idx="20">
                  <c:v>0.28000000000000003</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0.02</c:v>
                </c:pt>
                <c:pt idx="1">
                  <c:v>0.01</c:v>
                </c:pt>
                <c:pt idx="2">
                  <c:v>0.01</c:v>
                </c:pt>
                <c:pt idx="3">
                  <c:v>0.01</c:v>
                </c:pt>
                <c:pt idx="4">
                  <c:v>0.02</c:v>
                </c:pt>
                <c:pt idx="5">
                  <c:v>0.01</c:v>
                </c:pt>
                <c:pt idx="6">
                  <c:v>0.01</c:v>
                </c:pt>
                <c:pt idx="7">
                  <c:v>4.0000000000000001E-3</c:v>
                </c:pt>
                <c:pt idx="8">
                  <c:v>0.02</c:v>
                </c:pt>
                <c:pt idx="9">
                  <c:v>4.0000000000000001E-3</c:v>
                </c:pt>
                <c:pt idx="10">
                  <c:v>0</c:v>
                </c:pt>
                <c:pt idx="11">
                  <c:v>0.01</c:v>
                </c:pt>
                <c:pt idx="12">
                  <c:v>0.01</c:v>
                </c:pt>
                <c:pt idx="13">
                  <c:v>0.01</c:v>
                </c:pt>
                <c:pt idx="14">
                  <c:v>0.01</c:v>
                </c:pt>
                <c:pt idx="15">
                  <c:v>0.02</c:v>
                </c:pt>
                <c:pt idx="16">
                  <c:v>0.01</c:v>
                </c:pt>
                <c:pt idx="17">
                  <c:v>4.0000000000000001E-3</c:v>
                </c:pt>
                <c:pt idx="18">
                  <c:v>0</c:v>
                </c:pt>
                <c:pt idx="19">
                  <c:v>0.02</c:v>
                </c:pt>
                <c:pt idx="20">
                  <c:v>0.01</c:v>
                </c:pt>
              </c:numCache>
            </c:numRef>
          </c:val>
        </c:ser>
        <c:dLbls>
          <c:showLegendKey val="0"/>
          <c:showVal val="0"/>
          <c:showCatName val="0"/>
          <c:showSerName val="0"/>
          <c:showPercent val="0"/>
          <c:showBubbleSize val="0"/>
        </c:dLbls>
        <c:axId val="77060736"/>
        <c:axId val="77066624"/>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1.1000000000000001E-2</c:v>
                </c:pt>
                <c:pt idx="2">
                  <c:v>-9.0000000000000011E-3</c:v>
                </c:pt>
                <c:pt idx="3">
                  <c:v>8.0000000000000002E-3</c:v>
                </c:pt>
                <c:pt idx="4">
                  <c:v>-1.0000000000000009E-3</c:v>
                </c:pt>
                <c:pt idx="5">
                  <c:v>-1.9999999999999992E-3</c:v>
                </c:pt>
                <c:pt idx="6">
                  <c:v>-4.000000000000001E-3</c:v>
                </c:pt>
                <c:pt idx="7">
                  <c:v>1.0000000000000009E-3</c:v>
                </c:pt>
                <c:pt idx="8">
                  <c:v>7.000000000000001E-3</c:v>
                </c:pt>
                <c:pt idx="9">
                  <c:v>-7.000000000000001E-3</c:v>
                </c:pt>
                <c:pt idx="10">
                  <c:v>6.0000000000000001E-3</c:v>
                </c:pt>
                <c:pt idx="11">
                  <c:v>-3.0000000000000001E-3</c:v>
                </c:pt>
                <c:pt idx="12">
                  <c:v>4.000000000000001E-3</c:v>
                </c:pt>
                <c:pt idx="13">
                  <c:v>-3.0000000000000001E-3</c:v>
                </c:pt>
                <c:pt idx="14">
                  <c:v>-4.000000000000001E-3</c:v>
                </c:pt>
                <c:pt idx="15">
                  <c:v>6.0000000000000001E-3</c:v>
                </c:pt>
                <c:pt idx="16">
                  <c:v>6.0000000000000001E-3</c:v>
                </c:pt>
                <c:pt idx="17">
                  <c:v>0</c:v>
                </c:pt>
                <c:pt idx="18">
                  <c:v>5.0000000000000018E-3</c:v>
                </c:pt>
                <c:pt idx="19">
                  <c:v>-4.000000000000001E-3</c:v>
                </c:pt>
                <c:pt idx="20">
                  <c:v>5.0000000000000018E-3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8888888888889E-3"/>
                  <c:y val="0.4674950851065997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0.11000000000000001</c:v>
                </c:pt>
                <c:pt idx="2">
                  <c:v>-9.0000000000000011E-2</c:v>
                </c:pt>
                <c:pt idx="3">
                  <c:v>0.08</c:v>
                </c:pt>
                <c:pt idx="4">
                  <c:v>-1.0000000000000009E-2</c:v>
                </c:pt>
                <c:pt idx="5">
                  <c:v>-1.999999999999999E-2</c:v>
                </c:pt>
                <c:pt idx="6">
                  <c:v>-4.0000000000000008E-2</c:v>
                </c:pt>
                <c:pt idx="7">
                  <c:v>1.0000000000000009E-2</c:v>
                </c:pt>
                <c:pt idx="8">
                  <c:v>7.0000000000000007E-2</c:v>
                </c:pt>
                <c:pt idx="9">
                  <c:v>-7.0000000000000007E-2</c:v>
                </c:pt>
                <c:pt idx="10">
                  <c:v>0.06</c:v>
                </c:pt>
                <c:pt idx="11">
                  <c:v>-0.03</c:v>
                </c:pt>
                <c:pt idx="12">
                  <c:v>4.0000000000000008E-2</c:v>
                </c:pt>
                <c:pt idx="13">
                  <c:v>-0.03</c:v>
                </c:pt>
                <c:pt idx="14">
                  <c:v>-4.0000000000000008E-2</c:v>
                </c:pt>
                <c:pt idx="15">
                  <c:v>0.06</c:v>
                </c:pt>
                <c:pt idx="16">
                  <c:v>0.06</c:v>
                </c:pt>
                <c:pt idx="17">
                  <c:v>0</c:v>
                </c:pt>
                <c:pt idx="18">
                  <c:v>5.0000000000000017E-2</c:v>
                </c:pt>
                <c:pt idx="19">
                  <c:v>-4.0000000000000008E-2</c:v>
                </c:pt>
                <c:pt idx="20">
                  <c:v>5.0000000000000017E-2</c:v>
                </c:pt>
              </c:numCache>
            </c:numRef>
          </c:val>
        </c:ser>
        <c:dLbls>
          <c:showLegendKey val="0"/>
          <c:showVal val="0"/>
          <c:showCatName val="0"/>
          <c:showSerName val="0"/>
          <c:showPercent val="0"/>
          <c:showBubbleSize val="0"/>
        </c:dLbls>
        <c:gapWidth val="150"/>
        <c:overlap val="100"/>
        <c:axId val="77069696"/>
        <c:axId val="77068160"/>
      </c:barChart>
      <c:catAx>
        <c:axId val="7706073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77066624"/>
        <c:crosses val="autoZero"/>
        <c:auto val="1"/>
        <c:lblAlgn val="ctr"/>
        <c:lblOffset val="100"/>
        <c:noMultiLvlLbl val="0"/>
      </c:catAx>
      <c:valAx>
        <c:axId val="77066624"/>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77060736"/>
        <c:crosses val="autoZero"/>
        <c:crossBetween val="between"/>
        <c:majorUnit val="5.000000000000001E-2"/>
      </c:valAx>
      <c:valAx>
        <c:axId val="77068160"/>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77069696"/>
        <c:crosses val="max"/>
        <c:crossBetween val="between"/>
      </c:valAx>
      <c:catAx>
        <c:axId val="77069696"/>
        <c:scaling>
          <c:orientation val="minMax"/>
        </c:scaling>
        <c:delete val="0"/>
        <c:axPos val="b"/>
        <c:numFmt formatCode="General" sourceLinked="1"/>
        <c:majorTickMark val="none"/>
        <c:minorTickMark val="none"/>
        <c:tickLblPos val="none"/>
        <c:crossAx val="7706816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0.21</c:v>
                </c:pt>
                <c:pt idx="1">
                  <c:v>0.17</c:v>
                </c:pt>
                <c:pt idx="2">
                  <c:v>0.17</c:v>
                </c:pt>
                <c:pt idx="3">
                  <c:v>0.18</c:v>
                </c:pt>
                <c:pt idx="4">
                  <c:v>0.24</c:v>
                </c:pt>
                <c:pt idx="5">
                  <c:v>0.18</c:v>
                </c:pt>
                <c:pt idx="6">
                  <c:v>0.16</c:v>
                </c:pt>
                <c:pt idx="7">
                  <c:v>0.24</c:v>
                </c:pt>
                <c:pt idx="8">
                  <c:v>0.2</c:v>
                </c:pt>
                <c:pt idx="9">
                  <c:v>0.2</c:v>
                </c:pt>
                <c:pt idx="10">
                  <c:v>0.18</c:v>
                </c:pt>
                <c:pt idx="11">
                  <c:v>0.21</c:v>
                </c:pt>
                <c:pt idx="12">
                  <c:v>0.2</c:v>
                </c:pt>
                <c:pt idx="13">
                  <c:v>0.19</c:v>
                </c:pt>
                <c:pt idx="14">
                  <c:v>0.2</c:v>
                </c:pt>
                <c:pt idx="15">
                  <c:v>0.18</c:v>
                </c:pt>
                <c:pt idx="16">
                  <c:v>0.13</c:v>
                </c:pt>
                <c:pt idx="17">
                  <c:v>0.12</c:v>
                </c:pt>
                <c:pt idx="18">
                  <c:v>0.12</c:v>
                </c:pt>
                <c:pt idx="19">
                  <c:v>0.13</c:v>
                </c:pt>
                <c:pt idx="20">
                  <c:v>0.14000000000000001</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0.33</c:v>
                </c:pt>
                <c:pt idx="1">
                  <c:v>0.36</c:v>
                </c:pt>
                <c:pt idx="2">
                  <c:v>0.37</c:v>
                </c:pt>
                <c:pt idx="3">
                  <c:v>0.38</c:v>
                </c:pt>
                <c:pt idx="4">
                  <c:v>0.36</c:v>
                </c:pt>
                <c:pt idx="5">
                  <c:v>0.44</c:v>
                </c:pt>
                <c:pt idx="6">
                  <c:v>0.41</c:v>
                </c:pt>
                <c:pt idx="7">
                  <c:v>0.42</c:v>
                </c:pt>
                <c:pt idx="8">
                  <c:v>0.38</c:v>
                </c:pt>
                <c:pt idx="9">
                  <c:v>0.45</c:v>
                </c:pt>
                <c:pt idx="10">
                  <c:v>0.4</c:v>
                </c:pt>
                <c:pt idx="11">
                  <c:v>0.4</c:v>
                </c:pt>
                <c:pt idx="12">
                  <c:v>0.38</c:v>
                </c:pt>
                <c:pt idx="13">
                  <c:v>0.42</c:v>
                </c:pt>
                <c:pt idx="14">
                  <c:v>0.46</c:v>
                </c:pt>
                <c:pt idx="15">
                  <c:v>0.37</c:v>
                </c:pt>
                <c:pt idx="16">
                  <c:v>0.42</c:v>
                </c:pt>
                <c:pt idx="17">
                  <c:v>0.37</c:v>
                </c:pt>
                <c:pt idx="18">
                  <c:v>0.36</c:v>
                </c:pt>
                <c:pt idx="19">
                  <c:v>0.38</c:v>
                </c:pt>
                <c:pt idx="20">
                  <c:v>0.34</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0.23</c:v>
                </c:pt>
                <c:pt idx="1">
                  <c:v>0.22</c:v>
                </c:pt>
                <c:pt idx="2">
                  <c:v>0.26</c:v>
                </c:pt>
                <c:pt idx="3">
                  <c:v>0.24</c:v>
                </c:pt>
                <c:pt idx="4">
                  <c:v>0.23</c:v>
                </c:pt>
                <c:pt idx="5">
                  <c:v>0.21</c:v>
                </c:pt>
                <c:pt idx="6">
                  <c:v>0.27</c:v>
                </c:pt>
                <c:pt idx="7">
                  <c:v>0.19</c:v>
                </c:pt>
                <c:pt idx="8">
                  <c:v>0.22</c:v>
                </c:pt>
                <c:pt idx="9">
                  <c:v>0.21</c:v>
                </c:pt>
                <c:pt idx="10">
                  <c:v>0.22</c:v>
                </c:pt>
                <c:pt idx="11">
                  <c:v>0.21</c:v>
                </c:pt>
                <c:pt idx="12">
                  <c:v>0.21</c:v>
                </c:pt>
                <c:pt idx="13">
                  <c:v>0.2</c:v>
                </c:pt>
                <c:pt idx="14">
                  <c:v>0.18</c:v>
                </c:pt>
                <c:pt idx="15">
                  <c:v>0.21</c:v>
                </c:pt>
                <c:pt idx="16">
                  <c:v>0.22</c:v>
                </c:pt>
                <c:pt idx="17">
                  <c:v>0.25</c:v>
                </c:pt>
                <c:pt idx="18">
                  <c:v>0.27</c:v>
                </c:pt>
                <c:pt idx="19">
                  <c:v>0.22</c:v>
                </c:pt>
                <c:pt idx="20">
                  <c:v>0.23</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0.2</c:v>
                </c:pt>
                <c:pt idx="1">
                  <c:v>0.21</c:v>
                </c:pt>
                <c:pt idx="2">
                  <c:v>0.15</c:v>
                </c:pt>
                <c:pt idx="3">
                  <c:v>0.17</c:v>
                </c:pt>
                <c:pt idx="4">
                  <c:v>0.15</c:v>
                </c:pt>
                <c:pt idx="5">
                  <c:v>0.15</c:v>
                </c:pt>
                <c:pt idx="6">
                  <c:v>0.15</c:v>
                </c:pt>
                <c:pt idx="7">
                  <c:v>0.13</c:v>
                </c:pt>
                <c:pt idx="8">
                  <c:v>0.19</c:v>
                </c:pt>
                <c:pt idx="9">
                  <c:v>0.14000000000000001</c:v>
                </c:pt>
                <c:pt idx="10">
                  <c:v>0.19</c:v>
                </c:pt>
                <c:pt idx="11">
                  <c:v>0.17</c:v>
                </c:pt>
                <c:pt idx="12">
                  <c:v>0.2</c:v>
                </c:pt>
                <c:pt idx="13">
                  <c:v>0.17</c:v>
                </c:pt>
                <c:pt idx="14">
                  <c:v>0.14000000000000001</c:v>
                </c:pt>
                <c:pt idx="15" formatCode="0.00%">
                  <c:v>0.22</c:v>
                </c:pt>
                <c:pt idx="16">
                  <c:v>0.22</c:v>
                </c:pt>
                <c:pt idx="17">
                  <c:v>0.26</c:v>
                </c:pt>
                <c:pt idx="18">
                  <c:v>0.23</c:v>
                </c:pt>
                <c:pt idx="19">
                  <c:v>0.24</c:v>
                </c:pt>
                <c:pt idx="20">
                  <c:v>0.28999999999999998</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0.03</c:v>
                </c:pt>
                <c:pt idx="1">
                  <c:v>0.04</c:v>
                </c:pt>
                <c:pt idx="2">
                  <c:v>0.05</c:v>
                </c:pt>
                <c:pt idx="3">
                  <c:v>0.02</c:v>
                </c:pt>
                <c:pt idx="4">
                  <c:v>0.03</c:v>
                </c:pt>
                <c:pt idx="5">
                  <c:v>0.01</c:v>
                </c:pt>
                <c:pt idx="6">
                  <c:v>0.01</c:v>
                </c:pt>
                <c:pt idx="7">
                  <c:v>0.01</c:v>
                </c:pt>
                <c:pt idx="8">
                  <c:v>0.01</c:v>
                </c:pt>
                <c:pt idx="9">
                  <c:v>0</c:v>
                </c:pt>
                <c:pt idx="10">
                  <c:v>0.01</c:v>
                </c:pt>
                <c:pt idx="11">
                  <c:v>0.01</c:v>
                </c:pt>
                <c:pt idx="12">
                  <c:v>0.01</c:v>
                </c:pt>
                <c:pt idx="13">
                  <c:v>0.01</c:v>
                </c:pt>
                <c:pt idx="14">
                  <c:v>0.01</c:v>
                </c:pt>
                <c:pt idx="15">
                  <c:v>0.02</c:v>
                </c:pt>
                <c:pt idx="16">
                  <c:v>0.01</c:v>
                </c:pt>
                <c:pt idx="17">
                  <c:v>0.01</c:v>
                </c:pt>
                <c:pt idx="18">
                  <c:v>0.01</c:v>
                </c:pt>
                <c:pt idx="19">
                  <c:v>0.02</c:v>
                </c:pt>
                <c:pt idx="20">
                  <c:v>0.01</c:v>
                </c:pt>
              </c:numCache>
            </c:numRef>
          </c:val>
        </c:ser>
        <c:dLbls>
          <c:showLegendKey val="0"/>
          <c:showVal val="0"/>
          <c:showCatName val="0"/>
          <c:showSerName val="0"/>
          <c:showPercent val="0"/>
          <c:showBubbleSize val="0"/>
        </c:dLbls>
        <c:axId val="79919360"/>
        <c:axId val="79933440"/>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9.9999999999999807E-4</c:v>
                </c:pt>
                <c:pt idx="2">
                  <c:v>-6.0000000000000001E-3</c:v>
                </c:pt>
                <c:pt idx="3">
                  <c:v>2.0000000000000018E-3</c:v>
                </c:pt>
                <c:pt idx="4">
                  <c:v>-2.0000000000000018E-3</c:v>
                </c:pt>
                <c:pt idx="5">
                  <c:v>0</c:v>
                </c:pt>
                <c:pt idx="6">
                  <c:v>0</c:v>
                </c:pt>
                <c:pt idx="7">
                  <c:v>-1.9999999999999992E-3</c:v>
                </c:pt>
                <c:pt idx="8">
                  <c:v>6.0000000000000001E-3</c:v>
                </c:pt>
                <c:pt idx="9">
                  <c:v>-4.9999999999999992E-3</c:v>
                </c:pt>
                <c:pt idx="10">
                  <c:v>4.9999999999999992E-3</c:v>
                </c:pt>
                <c:pt idx="11">
                  <c:v>-1.9999999999999992E-3</c:v>
                </c:pt>
                <c:pt idx="12">
                  <c:v>3.0000000000000001E-3</c:v>
                </c:pt>
                <c:pt idx="13">
                  <c:v>-3.0000000000000001E-3</c:v>
                </c:pt>
                <c:pt idx="14">
                  <c:v>-3.0000000000000001E-3</c:v>
                </c:pt>
                <c:pt idx="15">
                  <c:v>7.9999999999999984E-3</c:v>
                </c:pt>
                <c:pt idx="16">
                  <c:v>0</c:v>
                </c:pt>
                <c:pt idx="17">
                  <c:v>4.000000000000001E-3</c:v>
                </c:pt>
                <c:pt idx="18">
                  <c:v>-3.0000000000000001E-3</c:v>
                </c:pt>
                <c:pt idx="19">
                  <c:v>9.9999999999999807E-4</c:v>
                </c:pt>
                <c:pt idx="20">
                  <c:v>4.9999999999999992E-3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0936132983377078E-7"/>
                  <c:y val="7.2341119067749135E-3"/>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9.9999999999999811E-3</c:v>
                </c:pt>
                <c:pt idx="2">
                  <c:v>-0.06</c:v>
                </c:pt>
                <c:pt idx="3">
                  <c:v>2.0000000000000018E-2</c:v>
                </c:pt>
                <c:pt idx="4">
                  <c:v>-2.0000000000000018E-2</c:v>
                </c:pt>
                <c:pt idx="5">
                  <c:v>0</c:v>
                </c:pt>
                <c:pt idx="6">
                  <c:v>0</c:v>
                </c:pt>
                <c:pt idx="7">
                  <c:v>-1.999999999999999E-2</c:v>
                </c:pt>
                <c:pt idx="8">
                  <c:v>0.06</c:v>
                </c:pt>
                <c:pt idx="9">
                  <c:v>-4.9999999999999989E-2</c:v>
                </c:pt>
                <c:pt idx="10">
                  <c:v>4.9999999999999989E-2</c:v>
                </c:pt>
                <c:pt idx="11">
                  <c:v>-1.999999999999999E-2</c:v>
                </c:pt>
                <c:pt idx="12">
                  <c:v>0.03</c:v>
                </c:pt>
                <c:pt idx="13">
                  <c:v>-0.03</c:v>
                </c:pt>
                <c:pt idx="14">
                  <c:v>-0.03</c:v>
                </c:pt>
                <c:pt idx="15">
                  <c:v>7.9999999999999988E-2</c:v>
                </c:pt>
                <c:pt idx="16">
                  <c:v>0</c:v>
                </c:pt>
                <c:pt idx="17">
                  <c:v>4.0000000000000008E-2</c:v>
                </c:pt>
                <c:pt idx="18">
                  <c:v>-0.03</c:v>
                </c:pt>
                <c:pt idx="19">
                  <c:v>9.9999999999999811E-3</c:v>
                </c:pt>
                <c:pt idx="20">
                  <c:v>4.9999999999999989E-2</c:v>
                </c:pt>
              </c:numCache>
            </c:numRef>
          </c:val>
        </c:ser>
        <c:dLbls>
          <c:showLegendKey val="0"/>
          <c:showVal val="0"/>
          <c:showCatName val="0"/>
          <c:showSerName val="0"/>
          <c:showPercent val="0"/>
          <c:showBubbleSize val="0"/>
        </c:dLbls>
        <c:gapWidth val="150"/>
        <c:overlap val="100"/>
        <c:axId val="79936512"/>
        <c:axId val="79934976"/>
      </c:barChart>
      <c:catAx>
        <c:axId val="79919360"/>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79933440"/>
        <c:crosses val="autoZero"/>
        <c:auto val="1"/>
        <c:lblAlgn val="ctr"/>
        <c:lblOffset val="100"/>
        <c:noMultiLvlLbl val="0"/>
      </c:catAx>
      <c:valAx>
        <c:axId val="7993344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79919360"/>
        <c:crosses val="autoZero"/>
        <c:crossBetween val="between"/>
        <c:majorUnit val="5.000000000000001E-2"/>
      </c:valAx>
      <c:valAx>
        <c:axId val="79934976"/>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79936512"/>
        <c:crosses val="max"/>
        <c:crossBetween val="between"/>
      </c:valAx>
      <c:catAx>
        <c:axId val="79936512"/>
        <c:scaling>
          <c:orientation val="minMax"/>
        </c:scaling>
        <c:delete val="0"/>
        <c:axPos val="b"/>
        <c:numFmt formatCode="General" sourceLinked="1"/>
        <c:majorTickMark val="none"/>
        <c:minorTickMark val="none"/>
        <c:tickLblPos val="none"/>
        <c:crossAx val="7993497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c:formatCode>
                <c:ptCount val="14"/>
                <c:pt idx="0">
                  <c:v>0.16</c:v>
                </c:pt>
                <c:pt idx="1">
                  <c:v>0.15</c:v>
                </c:pt>
                <c:pt idx="2">
                  <c:v>0.13</c:v>
                </c:pt>
                <c:pt idx="3">
                  <c:v>0.14000000000000001</c:v>
                </c:pt>
                <c:pt idx="4">
                  <c:v>0.16</c:v>
                </c:pt>
                <c:pt idx="5">
                  <c:v>0.17</c:v>
                </c:pt>
                <c:pt idx="6">
                  <c:v>0.15</c:v>
                </c:pt>
                <c:pt idx="7">
                  <c:v>0.17</c:v>
                </c:pt>
                <c:pt idx="8">
                  <c:v>0.13</c:v>
                </c:pt>
                <c:pt idx="9">
                  <c:v>0.1</c:v>
                </c:pt>
                <c:pt idx="10">
                  <c:v>0.1</c:v>
                </c:pt>
                <c:pt idx="11">
                  <c:v>0.09</c:v>
                </c:pt>
                <c:pt idx="12">
                  <c:v>0.09</c:v>
                </c:pt>
                <c:pt idx="13">
                  <c:v>0.11</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c:formatCode>
                <c:ptCount val="14"/>
                <c:pt idx="0">
                  <c:v>0.35</c:v>
                </c:pt>
                <c:pt idx="1">
                  <c:v>0.28999999999999998</c:v>
                </c:pt>
                <c:pt idx="2">
                  <c:v>0.36</c:v>
                </c:pt>
                <c:pt idx="3">
                  <c:v>0.34</c:v>
                </c:pt>
                <c:pt idx="4">
                  <c:v>0.35</c:v>
                </c:pt>
                <c:pt idx="5">
                  <c:v>0.3</c:v>
                </c:pt>
                <c:pt idx="6">
                  <c:v>0.34</c:v>
                </c:pt>
                <c:pt idx="7">
                  <c:v>0.36</c:v>
                </c:pt>
                <c:pt idx="8">
                  <c:v>0.31</c:v>
                </c:pt>
                <c:pt idx="9">
                  <c:v>0.32</c:v>
                </c:pt>
                <c:pt idx="10">
                  <c:v>0.27</c:v>
                </c:pt>
                <c:pt idx="11">
                  <c:v>0.3</c:v>
                </c:pt>
                <c:pt idx="12">
                  <c:v>0.28000000000000003</c:v>
                </c:pt>
                <c:pt idx="13">
                  <c:v>0.26</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c:formatCode>
                <c:ptCount val="14"/>
                <c:pt idx="0">
                  <c:v>0.28999999999999998</c:v>
                </c:pt>
                <c:pt idx="1">
                  <c:v>0.26</c:v>
                </c:pt>
                <c:pt idx="2">
                  <c:v>0.28000000000000003</c:v>
                </c:pt>
                <c:pt idx="3">
                  <c:v>0.26</c:v>
                </c:pt>
                <c:pt idx="4">
                  <c:v>0.26</c:v>
                </c:pt>
                <c:pt idx="5">
                  <c:v>0.25</c:v>
                </c:pt>
                <c:pt idx="6">
                  <c:v>0.26</c:v>
                </c:pt>
                <c:pt idx="7">
                  <c:v>0.23</c:v>
                </c:pt>
                <c:pt idx="8">
                  <c:v>0.27</c:v>
                </c:pt>
                <c:pt idx="9">
                  <c:v>0.26</c:v>
                </c:pt>
                <c:pt idx="10">
                  <c:v>0.3</c:v>
                </c:pt>
                <c:pt idx="11">
                  <c:v>0.27</c:v>
                </c:pt>
                <c:pt idx="12">
                  <c:v>0.28000000000000003</c:v>
                </c:pt>
                <c:pt idx="13">
                  <c:v>0.23</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c:formatCode>
                <c:ptCount val="14"/>
                <c:pt idx="0">
                  <c:v>0.19</c:v>
                </c:pt>
                <c:pt idx="1">
                  <c:v>0.28000000000000003</c:v>
                </c:pt>
                <c:pt idx="2">
                  <c:v>0.22</c:v>
                </c:pt>
                <c:pt idx="3">
                  <c:v>0.24</c:v>
                </c:pt>
                <c:pt idx="4">
                  <c:v>0.22</c:v>
                </c:pt>
                <c:pt idx="5">
                  <c:v>0.26</c:v>
                </c:pt>
                <c:pt idx="6">
                  <c:v>0.23</c:v>
                </c:pt>
                <c:pt idx="7">
                  <c:v>0.21</c:v>
                </c:pt>
                <c:pt idx="8">
                  <c:v>0.27</c:v>
                </c:pt>
                <c:pt idx="9">
                  <c:v>0.3</c:v>
                </c:pt>
                <c:pt idx="10">
                  <c:v>0.31</c:v>
                </c:pt>
                <c:pt idx="11">
                  <c:v>0.33</c:v>
                </c:pt>
                <c:pt idx="12">
                  <c:v>0.34</c:v>
                </c:pt>
                <c:pt idx="13">
                  <c:v>0.39</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Sheet1!$F$2:$F$15</c:f>
              <c:numCache>
                <c:formatCode>0%</c:formatCode>
                <c:ptCount val="14"/>
                <c:pt idx="0">
                  <c:v>0.01</c:v>
                </c:pt>
                <c:pt idx="1">
                  <c:v>0.02</c:v>
                </c:pt>
                <c:pt idx="2">
                  <c:v>0.01</c:v>
                </c:pt>
                <c:pt idx="3">
                  <c:v>0.02</c:v>
                </c:pt>
                <c:pt idx="4">
                  <c:v>0.02</c:v>
                </c:pt>
                <c:pt idx="5">
                  <c:v>0.01</c:v>
                </c:pt>
                <c:pt idx="6">
                  <c:v>0.01</c:v>
                </c:pt>
                <c:pt idx="7">
                  <c:v>0.02</c:v>
                </c:pt>
                <c:pt idx="8">
                  <c:v>0.02</c:v>
                </c:pt>
                <c:pt idx="9">
                  <c:v>0.01</c:v>
                </c:pt>
                <c:pt idx="10">
                  <c:v>0.01</c:v>
                </c:pt>
                <c:pt idx="11">
                  <c:v>0.01</c:v>
                </c:pt>
                <c:pt idx="12">
                  <c:v>0.02</c:v>
                </c:pt>
                <c:pt idx="13">
                  <c:v>0.01</c:v>
                </c:pt>
              </c:numCache>
            </c:numRef>
          </c:val>
        </c:ser>
        <c:dLbls>
          <c:showLegendKey val="0"/>
          <c:showVal val="0"/>
          <c:showCatName val="0"/>
          <c:showSerName val="0"/>
          <c:showPercent val="0"/>
          <c:showBubbleSize val="0"/>
        </c:dLbls>
        <c:axId val="81713408"/>
        <c:axId val="81715200"/>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00B050"/>
              </a:solidFill>
              <a:ln w="25400">
                <a:noFill/>
              </a:ln>
            </c:spPr>
          </c:dPt>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Sheet1!$G$2:$G$15</c:f>
              <c:numCache>
                <c:formatCode>0%</c:formatCode>
                <c:ptCount val="14"/>
                <c:pt idx="0">
                  <c:v>0</c:v>
                </c:pt>
                <c:pt idx="1">
                  <c:v>9.0000000000000028E-3</c:v>
                </c:pt>
                <c:pt idx="2">
                  <c:v>-6.0000000000000027E-3</c:v>
                </c:pt>
                <c:pt idx="3">
                  <c:v>1.9999999999999992E-3</c:v>
                </c:pt>
                <c:pt idx="4">
                  <c:v>-1.9999999999999992E-3</c:v>
                </c:pt>
                <c:pt idx="5">
                  <c:v>4.000000000000001E-3</c:v>
                </c:pt>
                <c:pt idx="6">
                  <c:v>-3.0000000000000001E-3</c:v>
                </c:pt>
                <c:pt idx="7">
                  <c:v>-2.0000000000000018E-3</c:v>
                </c:pt>
                <c:pt idx="8">
                  <c:v>6.0000000000000027E-3</c:v>
                </c:pt>
                <c:pt idx="9">
                  <c:v>2.999999999999997E-3</c:v>
                </c:pt>
                <c:pt idx="10">
                  <c:v>1.0000000000000009E-3</c:v>
                </c:pt>
                <c:pt idx="11">
                  <c:v>2.0000000000000018E-3</c:v>
                </c:pt>
                <c:pt idx="12">
                  <c:v>1.0000000000000009E-3</c:v>
                </c:pt>
                <c:pt idx="13">
                  <c:v>4.9999999999999992E-3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0936132983377078E-7"/>
                  <c:y val="0.28925222316162624"/>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Sheet1!$H$2:$H$15</c:f>
              <c:numCache>
                <c:formatCode>0%</c:formatCode>
                <c:ptCount val="14"/>
                <c:pt idx="0">
                  <c:v>0</c:v>
                </c:pt>
                <c:pt idx="1">
                  <c:v>9.0000000000000024E-2</c:v>
                </c:pt>
                <c:pt idx="2">
                  <c:v>-6.0000000000000026E-2</c:v>
                </c:pt>
                <c:pt idx="3">
                  <c:v>1.999999999999999E-2</c:v>
                </c:pt>
                <c:pt idx="4">
                  <c:v>-1.999999999999999E-2</c:v>
                </c:pt>
                <c:pt idx="5">
                  <c:v>4.0000000000000008E-2</c:v>
                </c:pt>
                <c:pt idx="6">
                  <c:v>-0.03</c:v>
                </c:pt>
                <c:pt idx="7">
                  <c:v>-2.0000000000000018E-2</c:v>
                </c:pt>
                <c:pt idx="8">
                  <c:v>6.0000000000000026E-2</c:v>
                </c:pt>
                <c:pt idx="9">
                  <c:v>2.9999999999999971E-2</c:v>
                </c:pt>
                <c:pt idx="10">
                  <c:v>1.0000000000000009E-2</c:v>
                </c:pt>
                <c:pt idx="11">
                  <c:v>2.0000000000000018E-2</c:v>
                </c:pt>
                <c:pt idx="12">
                  <c:v>1.0000000000000009E-2</c:v>
                </c:pt>
                <c:pt idx="13">
                  <c:v>4.9999999999999989E-2</c:v>
                </c:pt>
              </c:numCache>
            </c:numRef>
          </c:val>
        </c:ser>
        <c:dLbls>
          <c:showLegendKey val="0"/>
          <c:showVal val="0"/>
          <c:showCatName val="0"/>
          <c:showSerName val="0"/>
          <c:showPercent val="0"/>
          <c:showBubbleSize val="0"/>
        </c:dLbls>
        <c:gapWidth val="150"/>
        <c:overlap val="100"/>
        <c:axId val="81718272"/>
        <c:axId val="81716736"/>
      </c:barChart>
      <c:catAx>
        <c:axId val="81713408"/>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81715200"/>
        <c:crosses val="autoZero"/>
        <c:auto val="1"/>
        <c:lblAlgn val="ctr"/>
        <c:lblOffset val="100"/>
        <c:noMultiLvlLbl val="0"/>
      </c:catAx>
      <c:valAx>
        <c:axId val="8171520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1713408"/>
        <c:crosses val="autoZero"/>
        <c:crossBetween val="between"/>
        <c:majorUnit val="5.000000000000001E-2"/>
      </c:valAx>
      <c:valAx>
        <c:axId val="81716736"/>
        <c:scaling>
          <c:orientation val="minMax"/>
          <c:max val="0.1"/>
          <c:min val="-3.0000000000000006E-2"/>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81718272"/>
        <c:crosses val="max"/>
        <c:crossBetween val="between"/>
      </c:valAx>
      <c:catAx>
        <c:axId val="81718272"/>
        <c:scaling>
          <c:orientation val="minMax"/>
        </c:scaling>
        <c:delete val="0"/>
        <c:axPos val="b"/>
        <c:numFmt formatCode="General" sourceLinked="1"/>
        <c:majorTickMark val="none"/>
        <c:minorTickMark val="none"/>
        <c:tickLblPos val="none"/>
        <c:crossAx val="8171673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2307524059492567E-2"/>
          <c:y val="2.5873221216041398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0.21</c:v>
                </c:pt>
                <c:pt idx="1">
                  <c:v>0.22</c:v>
                </c:pt>
                <c:pt idx="2">
                  <c:v>0.25</c:v>
                </c:pt>
                <c:pt idx="3">
                  <c:v>0.26</c:v>
                </c:pt>
                <c:pt idx="4">
                  <c:v>0.31</c:v>
                </c:pt>
                <c:pt idx="5">
                  <c:v>0.23</c:v>
                </c:pt>
                <c:pt idx="6">
                  <c:v>0.23</c:v>
                </c:pt>
                <c:pt idx="7">
                  <c:v>0.28000000000000003</c:v>
                </c:pt>
                <c:pt idx="8">
                  <c:v>0.27</c:v>
                </c:pt>
                <c:pt idx="9">
                  <c:v>0.23</c:v>
                </c:pt>
                <c:pt idx="10">
                  <c:v>0.24</c:v>
                </c:pt>
                <c:pt idx="11">
                  <c:v>0.26</c:v>
                </c:pt>
                <c:pt idx="12">
                  <c:v>0.26</c:v>
                </c:pt>
                <c:pt idx="13">
                  <c:v>0.25</c:v>
                </c:pt>
                <c:pt idx="14">
                  <c:v>0.26</c:v>
                </c:pt>
                <c:pt idx="15">
                  <c:v>0.23</c:v>
                </c:pt>
                <c:pt idx="16">
                  <c:v>0.2</c:v>
                </c:pt>
                <c:pt idx="17">
                  <c:v>0.21</c:v>
                </c:pt>
                <c:pt idx="18">
                  <c:v>0.22</c:v>
                </c:pt>
                <c:pt idx="19">
                  <c:v>0.19</c:v>
                </c:pt>
                <c:pt idx="20">
                  <c:v>0.17</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0.47</c:v>
                </c:pt>
                <c:pt idx="1">
                  <c:v>0.42</c:v>
                </c:pt>
                <c:pt idx="2">
                  <c:v>0.47</c:v>
                </c:pt>
                <c:pt idx="3">
                  <c:v>0.46</c:v>
                </c:pt>
                <c:pt idx="4">
                  <c:v>0.43</c:v>
                </c:pt>
                <c:pt idx="5">
                  <c:v>0.47</c:v>
                </c:pt>
                <c:pt idx="6">
                  <c:v>0.5</c:v>
                </c:pt>
                <c:pt idx="7">
                  <c:v>0.49</c:v>
                </c:pt>
                <c:pt idx="8">
                  <c:v>0.43</c:v>
                </c:pt>
                <c:pt idx="9">
                  <c:v>0.49</c:v>
                </c:pt>
                <c:pt idx="10">
                  <c:v>0.45</c:v>
                </c:pt>
                <c:pt idx="11">
                  <c:v>0.47</c:v>
                </c:pt>
                <c:pt idx="12">
                  <c:v>0.46</c:v>
                </c:pt>
                <c:pt idx="13">
                  <c:v>0.5</c:v>
                </c:pt>
                <c:pt idx="14">
                  <c:v>0.45</c:v>
                </c:pt>
                <c:pt idx="15">
                  <c:v>0.48</c:v>
                </c:pt>
                <c:pt idx="16">
                  <c:v>0.49</c:v>
                </c:pt>
                <c:pt idx="17">
                  <c:v>0.43</c:v>
                </c:pt>
                <c:pt idx="18">
                  <c:v>0.41</c:v>
                </c:pt>
                <c:pt idx="19">
                  <c:v>0.45</c:v>
                </c:pt>
                <c:pt idx="20">
                  <c:v>0.47</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0.18</c:v>
                </c:pt>
                <c:pt idx="1">
                  <c:v>0.2</c:v>
                </c:pt>
                <c:pt idx="2">
                  <c:v>0.18</c:v>
                </c:pt>
                <c:pt idx="3">
                  <c:v>0.17</c:v>
                </c:pt>
                <c:pt idx="4">
                  <c:v>0.14000000000000001</c:v>
                </c:pt>
                <c:pt idx="5">
                  <c:v>0.17</c:v>
                </c:pt>
                <c:pt idx="6">
                  <c:v>0.17</c:v>
                </c:pt>
                <c:pt idx="7">
                  <c:v>0.13</c:v>
                </c:pt>
                <c:pt idx="8">
                  <c:v>0.16</c:v>
                </c:pt>
                <c:pt idx="9">
                  <c:v>0.18</c:v>
                </c:pt>
                <c:pt idx="10">
                  <c:v>0.15</c:v>
                </c:pt>
                <c:pt idx="11">
                  <c:v>0.14000000000000001</c:v>
                </c:pt>
                <c:pt idx="12">
                  <c:v>0.12</c:v>
                </c:pt>
                <c:pt idx="13">
                  <c:v>0.14000000000000001</c:v>
                </c:pt>
                <c:pt idx="14">
                  <c:v>0.15</c:v>
                </c:pt>
                <c:pt idx="15">
                  <c:v>0.16</c:v>
                </c:pt>
                <c:pt idx="16">
                  <c:v>0.16</c:v>
                </c:pt>
                <c:pt idx="17">
                  <c:v>0.19</c:v>
                </c:pt>
                <c:pt idx="18">
                  <c:v>0.19</c:v>
                </c:pt>
                <c:pt idx="19">
                  <c:v>0.17</c:v>
                </c:pt>
                <c:pt idx="20">
                  <c:v>0.15</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0.12</c:v>
                </c:pt>
                <c:pt idx="1">
                  <c:v>0.15</c:v>
                </c:pt>
                <c:pt idx="2">
                  <c:v>0.1</c:v>
                </c:pt>
                <c:pt idx="3">
                  <c:v>0.1</c:v>
                </c:pt>
                <c:pt idx="4">
                  <c:v>0.11</c:v>
                </c:pt>
                <c:pt idx="5">
                  <c:v>0.12</c:v>
                </c:pt>
                <c:pt idx="6">
                  <c:v>0.09</c:v>
                </c:pt>
                <c:pt idx="7">
                  <c:v>0.1</c:v>
                </c:pt>
                <c:pt idx="8">
                  <c:v>0.13</c:v>
                </c:pt>
                <c:pt idx="9">
                  <c:v>0.1</c:v>
                </c:pt>
                <c:pt idx="10">
                  <c:v>0.14000000000000001</c:v>
                </c:pt>
                <c:pt idx="11">
                  <c:v>0.12</c:v>
                </c:pt>
                <c:pt idx="12">
                  <c:v>0.16</c:v>
                </c:pt>
                <c:pt idx="13">
                  <c:v>0.12</c:v>
                </c:pt>
                <c:pt idx="14">
                  <c:v>0.13</c:v>
                </c:pt>
                <c:pt idx="15">
                  <c:v>0.12</c:v>
                </c:pt>
                <c:pt idx="16">
                  <c:v>0.14000000000000001</c:v>
                </c:pt>
                <c:pt idx="17">
                  <c:v>0.16</c:v>
                </c:pt>
                <c:pt idx="18">
                  <c:v>0.17</c:v>
                </c:pt>
                <c:pt idx="19">
                  <c:v>0.19</c:v>
                </c:pt>
                <c:pt idx="20">
                  <c:v>0.21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0.01</c:v>
                </c:pt>
                <c:pt idx="1">
                  <c:v>0.01</c:v>
                </c:pt>
                <c:pt idx="2">
                  <c:v>0.01</c:v>
                </c:pt>
                <c:pt idx="3">
                  <c:v>0.01</c:v>
                </c:pt>
                <c:pt idx="4">
                  <c:v>0.01</c:v>
                </c:pt>
                <c:pt idx="5">
                  <c:v>0</c:v>
                </c:pt>
                <c:pt idx="6">
                  <c:v>0</c:v>
                </c:pt>
                <c:pt idx="7">
                  <c:v>0</c:v>
                </c:pt>
                <c:pt idx="8">
                  <c:v>0.01</c:v>
                </c:pt>
                <c:pt idx="9">
                  <c:v>0</c:v>
                </c:pt>
                <c:pt idx="10">
                  <c:v>0.01</c:v>
                </c:pt>
                <c:pt idx="11">
                  <c:v>0.01</c:v>
                </c:pt>
                <c:pt idx="12">
                  <c:v>4.0000000000000001E-3</c:v>
                </c:pt>
                <c:pt idx="13">
                  <c:v>4.0000000000000001E-3</c:v>
                </c:pt>
                <c:pt idx="14">
                  <c:v>0.01</c:v>
                </c:pt>
                <c:pt idx="15" formatCode="0.00%">
                  <c:v>0.01</c:v>
                </c:pt>
                <c:pt idx="16">
                  <c:v>0.01</c:v>
                </c:pt>
                <c:pt idx="17">
                  <c:v>0.01</c:v>
                </c:pt>
                <c:pt idx="18">
                  <c:v>0</c:v>
                </c:pt>
                <c:pt idx="19">
                  <c:v>4.0000000000000001E-3</c:v>
                </c:pt>
                <c:pt idx="20">
                  <c:v>0.01</c:v>
                </c:pt>
              </c:numCache>
            </c:numRef>
          </c:val>
        </c:ser>
        <c:dLbls>
          <c:showLegendKey val="0"/>
          <c:showVal val="0"/>
          <c:showCatName val="0"/>
          <c:showSerName val="0"/>
          <c:showPercent val="0"/>
          <c:showBubbleSize val="0"/>
        </c:dLbls>
        <c:axId val="81626624"/>
        <c:axId val="81628160"/>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3.0000000000000001E-3</c:v>
                </c:pt>
                <c:pt idx="2">
                  <c:v>-4.9999999999999992E-3</c:v>
                </c:pt>
                <c:pt idx="3">
                  <c:v>0</c:v>
                </c:pt>
                <c:pt idx="4">
                  <c:v>9.9999999999999959E-4</c:v>
                </c:pt>
                <c:pt idx="5">
                  <c:v>9.9999999999999959E-4</c:v>
                </c:pt>
                <c:pt idx="6">
                  <c:v>-3.0000000000000001E-3</c:v>
                </c:pt>
                <c:pt idx="7">
                  <c:v>1.0000000000000009E-3</c:v>
                </c:pt>
                <c:pt idx="8">
                  <c:v>3.0000000000000001E-3</c:v>
                </c:pt>
                <c:pt idx="9">
                  <c:v>-3.0000000000000001E-3</c:v>
                </c:pt>
                <c:pt idx="10">
                  <c:v>4.000000000000001E-3</c:v>
                </c:pt>
                <c:pt idx="11">
                  <c:v>-2.0000000000000018E-3</c:v>
                </c:pt>
                <c:pt idx="12">
                  <c:v>4.000000000000001E-3</c:v>
                </c:pt>
                <c:pt idx="13">
                  <c:v>-4.000000000000001E-3</c:v>
                </c:pt>
                <c:pt idx="14">
                  <c:v>1.0000000000000009E-3</c:v>
                </c:pt>
                <c:pt idx="15">
                  <c:v>-1.0000000000000009E-3</c:v>
                </c:pt>
                <c:pt idx="16">
                  <c:v>2.0000000000000018E-3</c:v>
                </c:pt>
                <c:pt idx="17">
                  <c:v>1.9999999999999992E-3</c:v>
                </c:pt>
                <c:pt idx="18">
                  <c:v>1.0000000000000009E-3</c:v>
                </c:pt>
                <c:pt idx="19">
                  <c:v>1.9999999999999992E-3</c:v>
                </c:pt>
                <c:pt idx="20">
                  <c:v>1.9999999999999992E-3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2.7777777777777649E-3"/>
                  <c:y val="7.9179798514836447E-2"/>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0.03</c:v>
                </c:pt>
                <c:pt idx="2">
                  <c:v>-4.9999999999999989E-2</c:v>
                </c:pt>
                <c:pt idx="3">
                  <c:v>0</c:v>
                </c:pt>
                <c:pt idx="4">
                  <c:v>9.999999999999995E-3</c:v>
                </c:pt>
                <c:pt idx="5">
                  <c:v>9.999999999999995E-3</c:v>
                </c:pt>
                <c:pt idx="6">
                  <c:v>-0.03</c:v>
                </c:pt>
                <c:pt idx="7">
                  <c:v>1.0000000000000009E-2</c:v>
                </c:pt>
                <c:pt idx="8">
                  <c:v>0.03</c:v>
                </c:pt>
                <c:pt idx="9">
                  <c:v>-0.03</c:v>
                </c:pt>
                <c:pt idx="10">
                  <c:v>4.0000000000000008E-2</c:v>
                </c:pt>
                <c:pt idx="11">
                  <c:v>-2.0000000000000018E-2</c:v>
                </c:pt>
                <c:pt idx="12">
                  <c:v>4.0000000000000008E-2</c:v>
                </c:pt>
                <c:pt idx="13">
                  <c:v>-4.0000000000000008E-2</c:v>
                </c:pt>
                <c:pt idx="14">
                  <c:v>1.0000000000000009E-2</c:v>
                </c:pt>
                <c:pt idx="15">
                  <c:v>-1.0000000000000009E-2</c:v>
                </c:pt>
                <c:pt idx="16">
                  <c:v>2.0000000000000018E-2</c:v>
                </c:pt>
                <c:pt idx="17">
                  <c:v>1.999999999999999E-2</c:v>
                </c:pt>
                <c:pt idx="18">
                  <c:v>1.0000000000000009E-2</c:v>
                </c:pt>
                <c:pt idx="19">
                  <c:v>1.999999999999999E-2</c:v>
                </c:pt>
                <c:pt idx="20">
                  <c:v>1.999999999999999E-2</c:v>
                </c:pt>
              </c:numCache>
            </c:numRef>
          </c:val>
        </c:ser>
        <c:dLbls>
          <c:showLegendKey val="0"/>
          <c:showVal val="0"/>
          <c:showCatName val="0"/>
          <c:showSerName val="0"/>
          <c:showPercent val="0"/>
          <c:showBubbleSize val="0"/>
        </c:dLbls>
        <c:gapWidth val="150"/>
        <c:overlap val="100"/>
        <c:axId val="81635584"/>
        <c:axId val="81634048"/>
      </c:barChart>
      <c:catAx>
        <c:axId val="8162662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81628160"/>
        <c:crosses val="autoZero"/>
        <c:auto val="1"/>
        <c:lblAlgn val="ctr"/>
        <c:lblOffset val="100"/>
        <c:noMultiLvlLbl val="0"/>
      </c:catAx>
      <c:valAx>
        <c:axId val="8162816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1626624"/>
        <c:crosses val="autoZero"/>
        <c:crossBetween val="between"/>
        <c:majorUnit val="5.000000000000001E-2"/>
      </c:valAx>
      <c:valAx>
        <c:axId val="81634048"/>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81635584"/>
        <c:crosses val="max"/>
        <c:crossBetween val="between"/>
      </c:valAx>
      <c:catAx>
        <c:axId val="81635584"/>
        <c:scaling>
          <c:orientation val="minMax"/>
        </c:scaling>
        <c:delete val="0"/>
        <c:axPos val="b"/>
        <c:numFmt formatCode="General" sourceLinked="1"/>
        <c:majorTickMark val="none"/>
        <c:minorTickMark val="none"/>
        <c:tickLblPos val="none"/>
        <c:crossAx val="8163404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0.04</c:v>
                </c:pt>
                <c:pt idx="1">
                  <c:v>0.04</c:v>
                </c:pt>
                <c:pt idx="2">
                  <c:v>0.03</c:v>
                </c:pt>
                <c:pt idx="3">
                  <c:v>0.03</c:v>
                </c:pt>
                <c:pt idx="4">
                  <c:v>0.05</c:v>
                </c:pt>
                <c:pt idx="5">
                  <c:v>0.06</c:v>
                </c:pt>
                <c:pt idx="6">
                  <c:v>7.0000000000000007E-2</c:v>
                </c:pt>
                <c:pt idx="7">
                  <c:v>7.0000000000000007E-2</c:v>
                </c:pt>
                <c:pt idx="8">
                  <c:v>0.08</c:v>
                </c:pt>
                <c:pt idx="9">
                  <c:v>0.06</c:v>
                </c:pt>
                <c:pt idx="10">
                  <c:v>7.0000000000000007E-2</c:v>
                </c:pt>
                <c:pt idx="11">
                  <c:v>7.0000000000000007E-2</c:v>
                </c:pt>
                <c:pt idx="12">
                  <c:v>0.08</c:v>
                </c:pt>
                <c:pt idx="13">
                  <c:v>0.06</c:v>
                </c:pt>
                <c:pt idx="14">
                  <c:v>7.0000000000000007E-2</c:v>
                </c:pt>
                <c:pt idx="15">
                  <c:v>0.05</c:v>
                </c:pt>
                <c:pt idx="16">
                  <c:v>0.06</c:v>
                </c:pt>
                <c:pt idx="17">
                  <c:v>7.0000000000000007E-2</c:v>
                </c:pt>
                <c:pt idx="18">
                  <c:v>0.05</c:v>
                </c:pt>
                <c:pt idx="19">
                  <c:v>0.06</c:v>
                </c:pt>
                <c:pt idx="20">
                  <c:v>0.05</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0.19</c:v>
                </c:pt>
                <c:pt idx="1">
                  <c:v>0.18</c:v>
                </c:pt>
                <c:pt idx="2">
                  <c:v>0.16</c:v>
                </c:pt>
                <c:pt idx="3">
                  <c:v>0.17</c:v>
                </c:pt>
                <c:pt idx="4">
                  <c:v>0.17</c:v>
                </c:pt>
                <c:pt idx="5">
                  <c:v>0.16</c:v>
                </c:pt>
                <c:pt idx="6">
                  <c:v>0.21</c:v>
                </c:pt>
                <c:pt idx="7">
                  <c:v>0.21</c:v>
                </c:pt>
                <c:pt idx="8">
                  <c:v>0.26</c:v>
                </c:pt>
                <c:pt idx="9">
                  <c:v>0.25</c:v>
                </c:pt>
                <c:pt idx="10">
                  <c:v>0.26</c:v>
                </c:pt>
                <c:pt idx="11">
                  <c:v>0.28000000000000003</c:v>
                </c:pt>
                <c:pt idx="12">
                  <c:v>0.23</c:v>
                </c:pt>
                <c:pt idx="13">
                  <c:v>0.27</c:v>
                </c:pt>
                <c:pt idx="14">
                  <c:v>0.24</c:v>
                </c:pt>
                <c:pt idx="15">
                  <c:v>0.21</c:v>
                </c:pt>
                <c:pt idx="16">
                  <c:v>0.26</c:v>
                </c:pt>
                <c:pt idx="17">
                  <c:v>0.23</c:v>
                </c:pt>
                <c:pt idx="18">
                  <c:v>0.24</c:v>
                </c:pt>
                <c:pt idx="19">
                  <c:v>0.28999999999999998</c:v>
                </c:pt>
                <c:pt idx="20">
                  <c:v>0.24</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0.41</c:v>
                </c:pt>
                <c:pt idx="1">
                  <c:v>0.38</c:v>
                </c:pt>
                <c:pt idx="2">
                  <c:v>0.42</c:v>
                </c:pt>
                <c:pt idx="3">
                  <c:v>0.4</c:v>
                </c:pt>
                <c:pt idx="4">
                  <c:v>0.36</c:v>
                </c:pt>
                <c:pt idx="5">
                  <c:v>0.31</c:v>
                </c:pt>
                <c:pt idx="6">
                  <c:v>0.38</c:v>
                </c:pt>
                <c:pt idx="7">
                  <c:v>0.39</c:v>
                </c:pt>
                <c:pt idx="8">
                  <c:v>0.33</c:v>
                </c:pt>
                <c:pt idx="9">
                  <c:v>0.38</c:v>
                </c:pt>
                <c:pt idx="10">
                  <c:v>0.35</c:v>
                </c:pt>
                <c:pt idx="11">
                  <c:v>0.31</c:v>
                </c:pt>
                <c:pt idx="12">
                  <c:v>0.33</c:v>
                </c:pt>
                <c:pt idx="13">
                  <c:v>0.33</c:v>
                </c:pt>
                <c:pt idx="14">
                  <c:v>0.34</c:v>
                </c:pt>
                <c:pt idx="15">
                  <c:v>0.34</c:v>
                </c:pt>
                <c:pt idx="16">
                  <c:v>0.28000000000000003</c:v>
                </c:pt>
                <c:pt idx="17">
                  <c:v>0.33</c:v>
                </c:pt>
                <c:pt idx="18">
                  <c:v>0.31</c:v>
                </c:pt>
                <c:pt idx="19">
                  <c:v>0.3</c:v>
                </c:pt>
                <c:pt idx="20">
                  <c:v>0.28000000000000003</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0.33</c:v>
                </c:pt>
                <c:pt idx="1">
                  <c:v>0.39</c:v>
                </c:pt>
                <c:pt idx="2">
                  <c:v>0.38</c:v>
                </c:pt>
                <c:pt idx="3">
                  <c:v>0.38</c:v>
                </c:pt>
                <c:pt idx="4">
                  <c:v>0.39</c:v>
                </c:pt>
                <c:pt idx="5">
                  <c:v>0.44</c:v>
                </c:pt>
                <c:pt idx="6">
                  <c:v>0.33</c:v>
                </c:pt>
                <c:pt idx="7">
                  <c:v>0.33</c:v>
                </c:pt>
                <c:pt idx="8">
                  <c:v>0.32</c:v>
                </c:pt>
                <c:pt idx="9">
                  <c:v>0.3</c:v>
                </c:pt>
                <c:pt idx="10">
                  <c:v>0.31</c:v>
                </c:pt>
                <c:pt idx="11">
                  <c:v>0.32</c:v>
                </c:pt>
                <c:pt idx="12">
                  <c:v>0.35</c:v>
                </c:pt>
                <c:pt idx="13">
                  <c:v>0.34</c:v>
                </c:pt>
                <c:pt idx="14">
                  <c:v>0.34</c:v>
                </c:pt>
                <c:pt idx="15">
                  <c:v>0.37</c:v>
                </c:pt>
                <c:pt idx="16">
                  <c:v>0.39</c:v>
                </c:pt>
                <c:pt idx="17">
                  <c:v>0.37</c:v>
                </c:pt>
                <c:pt idx="18">
                  <c:v>0.39</c:v>
                </c:pt>
                <c:pt idx="19">
                  <c:v>0.34</c:v>
                </c:pt>
                <c:pt idx="20">
                  <c:v>0.41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0.03</c:v>
                </c:pt>
                <c:pt idx="1">
                  <c:v>0.01</c:v>
                </c:pt>
                <c:pt idx="2">
                  <c:v>0.01</c:v>
                </c:pt>
                <c:pt idx="3">
                  <c:v>0.01</c:v>
                </c:pt>
                <c:pt idx="4">
                  <c:v>0.02</c:v>
                </c:pt>
                <c:pt idx="5">
                  <c:v>0.02</c:v>
                </c:pt>
                <c:pt idx="6">
                  <c:v>0.01</c:v>
                </c:pt>
                <c:pt idx="7">
                  <c:v>0</c:v>
                </c:pt>
                <c:pt idx="8">
                  <c:v>0.01</c:v>
                </c:pt>
                <c:pt idx="9">
                  <c:v>0.01</c:v>
                </c:pt>
                <c:pt idx="10">
                  <c:v>0.01</c:v>
                </c:pt>
                <c:pt idx="11">
                  <c:v>0.01</c:v>
                </c:pt>
                <c:pt idx="12">
                  <c:v>0.01</c:v>
                </c:pt>
                <c:pt idx="13">
                  <c:v>0.01</c:v>
                </c:pt>
                <c:pt idx="14">
                  <c:v>0.02</c:v>
                </c:pt>
                <c:pt idx="15">
                  <c:v>0.02</c:v>
                </c:pt>
                <c:pt idx="16">
                  <c:v>5.0000000000000001E-4</c:v>
                </c:pt>
                <c:pt idx="17">
                  <c:v>0.01</c:v>
                </c:pt>
                <c:pt idx="18">
                  <c:v>0.01</c:v>
                </c:pt>
                <c:pt idx="19">
                  <c:v>0.01</c:v>
                </c:pt>
                <c:pt idx="20">
                  <c:v>0.01</c:v>
                </c:pt>
              </c:numCache>
            </c:numRef>
          </c:val>
        </c:ser>
        <c:dLbls>
          <c:showLegendKey val="0"/>
          <c:showVal val="0"/>
          <c:showCatName val="0"/>
          <c:showSerName val="0"/>
          <c:showPercent val="0"/>
          <c:showBubbleSize val="0"/>
        </c:dLbls>
        <c:axId val="83921920"/>
        <c:axId val="83927808"/>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6.0000000000000001E-3</c:v>
                </c:pt>
                <c:pt idx="2">
                  <c:v>-1.0000000000000009E-3</c:v>
                </c:pt>
                <c:pt idx="3">
                  <c:v>0</c:v>
                </c:pt>
                <c:pt idx="4">
                  <c:v>1.0000000000000009E-3</c:v>
                </c:pt>
                <c:pt idx="5">
                  <c:v>4.9999999999999992E-3</c:v>
                </c:pt>
                <c:pt idx="6">
                  <c:v>-1.0999999999999999E-2</c:v>
                </c:pt>
                <c:pt idx="7">
                  <c:v>0</c:v>
                </c:pt>
                <c:pt idx="8">
                  <c:v>-1.0000000000000009E-3</c:v>
                </c:pt>
                <c:pt idx="9">
                  <c:v>-2.0000000000000018E-3</c:v>
                </c:pt>
                <c:pt idx="10">
                  <c:v>1.0000000000000009E-3</c:v>
                </c:pt>
                <c:pt idx="11">
                  <c:v>1.0000000000000009E-3</c:v>
                </c:pt>
                <c:pt idx="12">
                  <c:v>2.999999999999997E-3</c:v>
                </c:pt>
                <c:pt idx="13">
                  <c:v>-9.9999999999999525E-4</c:v>
                </c:pt>
                <c:pt idx="14">
                  <c:v>0</c:v>
                </c:pt>
                <c:pt idx="15">
                  <c:v>2.999999999999997E-3</c:v>
                </c:pt>
                <c:pt idx="16">
                  <c:v>2.0000000000000018E-3</c:v>
                </c:pt>
                <c:pt idx="17">
                  <c:v>-2.0000000000000018E-3</c:v>
                </c:pt>
                <c:pt idx="18">
                  <c:v>2.0000000000000018E-3</c:v>
                </c:pt>
                <c:pt idx="19">
                  <c:v>-4.9999999999999992E-3</c:v>
                </c:pt>
                <c:pt idx="20">
                  <c:v>6.9999999999999949E-3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17592690305691089"/>
                </c:manualLayout>
              </c:layout>
              <c:dLblPos val="ctr"/>
              <c:showLegendKey val="0"/>
              <c:showVal val="1"/>
              <c:showCatName val="0"/>
              <c:showSerName val="0"/>
              <c:showPercent val="0"/>
              <c:showBubbleSize val="0"/>
            </c:dLbl>
            <c:dLbl>
              <c:idx val="5"/>
              <c:layout>
                <c:manualLayout>
                  <c:x val="0"/>
                  <c:y val="0.14332705177700136"/>
                </c:manualLayout>
              </c:layout>
              <c:dLblPos val="ctr"/>
              <c:showLegendKey val="0"/>
              <c:showVal val="1"/>
              <c:showCatName val="0"/>
              <c:showSerName val="0"/>
              <c:showPercent val="0"/>
              <c:showBubbleSize val="0"/>
            </c:dLbl>
            <c:dLbl>
              <c:idx val="6"/>
              <c:layout>
                <c:manualLayout>
                  <c:x val="2.4311023622047243E-4"/>
                  <c:y val="0.23077527986880036"/>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0.06</c:v>
                </c:pt>
                <c:pt idx="2">
                  <c:v>-1.0000000000000009E-2</c:v>
                </c:pt>
                <c:pt idx="3">
                  <c:v>0</c:v>
                </c:pt>
                <c:pt idx="4">
                  <c:v>1.0000000000000009E-2</c:v>
                </c:pt>
                <c:pt idx="5">
                  <c:v>4.9999999999999989E-2</c:v>
                </c:pt>
                <c:pt idx="6">
                  <c:v>-0.10999999999999999</c:v>
                </c:pt>
                <c:pt idx="7">
                  <c:v>0</c:v>
                </c:pt>
                <c:pt idx="8">
                  <c:v>-1.0000000000000009E-2</c:v>
                </c:pt>
                <c:pt idx="9">
                  <c:v>-2.0000000000000018E-2</c:v>
                </c:pt>
                <c:pt idx="10">
                  <c:v>1.0000000000000009E-2</c:v>
                </c:pt>
                <c:pt idx="11">
                  <c:v>1.0000000000000009E-2</c:v>
                </c:pt>
                <c:pt idx="12">
                  <c:v>2.9999999999999971E-2</c:v>
                </c:pt>
                <c:pt idx="13">
                  <c:v>-9.9999999999999534E-3</c:v>
                </c:pt>
                <c:pt idx="14">
                  <c:v>0</c:v>
                </c:pt>
                <c:pt idx="15">
                  <c:v>2.9999999999999971E-2</c:v>
                </c:pt>
                <c:pt idx="16">
                  <c:v>2.0000000000000018E-2</c:v>
                </c:pt>
                <c:pt idx="17">
                  <c:v>-2.0000000000000018E-2</c:v>
                </c:pt>
                <c:pt idx="18">
                  <c:v>2.0000000000000018E-2</c:v>
                </c:pt>
                <c:pt idx="19">
                  <c:v>-4.9999999999999989E-2</c:v>
                </c:pt>
                <c:pt idx="20">
                  <c:v>6.9999999999999951E-2</c:v>
                </c:pt>
              </c:numCache>
            </c:numRef>
          </c:val>
        </c:ser>
        <c:dLbls>
          <c:showLegendKey val="0"/>
          <c:showVal val="0"/>
          <c:showCatName val="0"/>
          <c:showSerName val="0"/>
          <c:showPercent val="0"/>
          <c:showBubbleSize val="0"/>
        </c:dLbls>
        <c:gapWidth val="150"/>
        <c:overlap val="100"/>
        <c:axId val="83230720"/>
        <c:axId val="83929344"/>
      </c:barChart>
      <c:catAx>
        <c:axId val="83921920"/>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83927808"/>
        <c:crosses val="autoZero"/>
        <c:auto val="1"/>
        <c:lblAlgn val="ctr"/>
        <c:lblOffset val="100"/>
        <c:noMultiLvlLbl val="0"/>
      </c:catAx>
      <c:valAx>
        <c:axId val="8392780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3921920"/>
        <c:crosses val="autoZero"/>
        <c:crossBetween val="between"/>
      </c:valAx>
      <c:valAx>
        <c:axId val="83929344"/>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83230720"/>
        <c:crosses val="max"/>
        <c:crossBetween val="between"/>
      </c:valAx>
      <c:catAx>
        <c:axId val="83230720"/>
        <c:scaling>
          <c:orientation val="minMax"/>
        </c:scaling>
        <c:delete val="0"/>
        <c:axPos val="b"/>
        <c:numFmt formatCode="General" sourceLinked="1"/>
        <c:majorTickMark val="none"/>
        <c:minorTickMark val="none"/>
        <c:tickLblPos val="none"/>
        <c:crossAx val="8392934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0.03</c:v>
                </c:pt>
                <c:pt idx="1">
                  <c:v>0.03</c:v>
                </c:pt>
                <c:pt idx="2">
                  <c:v>0.02</c:v>
                </c:pt>
                <c:pt idx="3">
                  <c:v>0.03</c:v>
                </c:pt>
                <c:pt idx="4">
                  <c:v>0.03</c:v>
                </c:pt>
                <c:pt idx="5">
                  <c:v>0.04</c:v>
                </c:pt>
                <c:pt idx="6">
                  <c:v>7.0000000000000007E-2</c:v>
                </c:pt>
                <c:pt idx="7">
                  <c:v>0.06</c:v>
                </c:pt>
                <c:pt idx="8">
                  <c:v>7.0000000000000007E-2</c:v>
                </c:pt>
                <c:pt idx="9">
                  <c:v>0.05</c:v>
                </c:pt>
                <c:pt idx="10">
                  <c:v>0.05</c:v>
                </c:pt>
                <c:pt idx="11">
                  <c:v>0.06</c:v>
                </c:pt>
                <c:pt idx="12">
                  <c:v>7.0000000000000007E-2</c:v>
                </c:pt>
                <c:pt idx="13">
                  <c:v>0.05</c:v>
                </c:pt>
                <c:pt idx="14">
                  <c:v>0.06</c:v>
                </c:pt>
                <c:pt idx="15">
                  <c:v>0.04</c:v>
                </c:pt>
                <c:pt idx="16">
                  <c:v>0.05</c:v>
                </c:pt>
                <c:pt idx="17">
                  <c:v>0.05</c:v>
                </c:pt>
                <c:pt idx="18">
                  <c:v>0.05</c:v>
                </c:pt>
                <c:pt idx="19">
                  <c:v>0.04</c:v>
                </c:pt>
                <c:pt idx="20">
                  <c:v>0.06</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0.21</c:v>
                </c:pt>
                <c:pt idx="1">
                  <c:v>0.24</c:v>
                </c:pt>
                <c:pt idx="2">
                  <c:v>0.19</c:v>
                </c:pt>
                <c:pt idx="3">
                  <c:v>0.2</c:v>
                </c:pt>
                <c:pt idx="4">
                  <c:v>0.21</c:v>
                </c:pt>
                <c:pt idx="5">
                  <c:v>0.24</c:v>
                </c:pt>
                <c:pt idx="6">
                  <c:v>0.24</c:v>
                </c:pt>
                <c:pt idx="7">
                  <c:v>0.28999999999999998</c:v>
                </c:pt>
                <c:pt idx="8">
                  <c:v>0.32</c:v>
                </c:pt>
                <c:pt idx="9">
                  <c:v>0.28000000000000003</c:v>
                </c:pt>
                <c:pt idx="10">
                  <c:v>0.34</c:v>
                </c:pt>
                <c:pt idx="11">
                  <c:v>0.31</c:v>
                </c:pt>
                <c:pt idx="12">
                  <c:v>0.3</c:v>
                </c:pt>
                <c:pt idx="13">
                  <c:v>0.28999999999999998</c:v>
                </c:pt>
                <c:pt idx="14">
                  <c:v>0.3</c:v>
                </c:pt>
                <c:pt idx="15">
                  <c:v>0.3</c:v>
                </c:pt>
                <c:pt idx="16">
                  <c:v>0.33</c:v>
                </c:pt>
                <c:pt idx="17">
                  <c:v>0.28999999999999998</c:v>
                </c:pt>
                <c:pt idx="18">
                  <c:v>0.25</c:v>
                </c:pt>
                <c:pt idx="19">
                  <c:v>0.31</c:v>
                </c:pt>
                <c:pt idx="20">
                  <c:v>0.24</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0.43</c:v>
                </c:pt>
                <c:pt idx="1">
                  <c:v>0.32</c:v>
                </c:pt>
                <c:pt idx="2">
                  <c:v>0.38</c:v>
                </c:pt>
                <c:pt idx="3">
                  <c:v>0.38</c:v>
                </c:pt>
                <c:pt idx="4">
                  <c:v>0.37</c:v>
                </c:pt>
                <c:pt idx="5">
                  <c:v>0.34</c:v>
                </c:pt>
                <c:pt idx="6">
                  <c:v>0.38</c:v>
                </c:pt>
                <c:pt idx="7">
                  <c:v>0.38</c:v>
                </c:pt>
                <c:pt idx="8">
                  <c:v>0.31</c:v>
                </c:pt>
                <c:pt idx="9">
                  <c:v>0.4</c:v>
                </c:pt>
                <c:pt idx="10">
                  <c:v>0.36</c:v>
                </c:pt>
                <c:pt idx="11">
                  <c:v>0.35</c:v>
                </c:pt>
                <c:pt idx="12">
                  <c:v>0.33</c:v>
                </c:pt>
                <c:pt idx="13">
                  <c:v>0.36</c:v>
                </c:pt>
                <c:pt idx="14">
                  <c:v>0.33</c:v>
                </c:pt>
                <c:pt idx="15">
                  <c:v>0.35</c:v>
                </c:pt>
                <c:pt idx="16">
                  <c:v>0.35</c:v>
                </c:pt>
                <c:pt idx="17">
                  <c:v>0.35</c:v>
                </c:pt>
                <c:pt idx="18">
                  <c:v>0.36</c:v>
                </c:pt>
                <c:pt idx="19">
                  <c:v>0.35</c:v>
                </c:pt>
                <c:pt idx="20">
                  <c:v>0.32</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0.3</c:v>
                </c:pt>
                <c:pt idx="1">
                  <c:v>0.37</c:v>
                </c:pt>
                <c:pt idx="2">
                  <c:v>0.38</c:v>
                </c:pt>
                <c:pt idx="3">
                  <c:v>0.37</c:v>
                </c:pt>
                <c:pt idx="4">
                  <c:v>0.34</c:v>
                </c:pt>
                <c:pt idx="5">
                  <c:v>0.36</c:v>
                </c:pt>
                <c:pt idx="6">
                  <c:v>0.3</c:v>
                </c:pt>
                <c:pt idx="7">
                  <c:v>0.27</c:v>
                </c:pt>
                <c:pt idx="8">
                  <c:v>0.26</c:v>
                </c:pt>
                <c:pt idx="9">
                  <c:v>0.26</c:v>
                </c:pt>
                <c:pt idx="10">
                  <c:v>0.25</c:v>
                </c:pt>
                <c:pt idx="11">
                  <c:v>0.26</c:v>
                </c:pt>
                <c:pt idx="12">
                  <c:v>0.28000000000000003</c:v>
                </c:pt>
                <c:pt idx="13">
                  <c:v>0.28000000000000003</c:v>
                </c:pt>
                <c:pt idx="14">
                  <c:v>0.28000000000000003</c:v>
                </c:pt>
                <c:pt idx="15">
                  <c:v>0.28999999999999998</c:v>
                </c:pt>
                <c:pt idx="16">
                  <c:v>0.26</c:v>
                </c:pt>
                <c:pt idx="17">
                  <c:v>0.3</c:v>
                </c:pt>
                <c:pt idx="18">
                  <c:v>0.34</c:v>
                </c:pt>
                <c:pt idx="19">
                  <c:v>0.28999999999999998</c:v>
                </c:pt>
                <c:pt idx="20">
                  <c:v>0.37</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0.03</c:v>
                </c:pt>
                <c:pt idx="1">
                  <c:v>0.03</c:v>
                </c:pt>
                <c:pt idx="2">
                  <c:v>0.02</c:v>
                </c:pt>
                <c:pt idx="3">
                  <c:v>0.02</c:v>
                </c:pt>
                <c:pt idx="4">
                  <c:v>0.04</c:v>
                </c:pt>
                <c:pt idx="5">
                  <c:v>0.02</c:v>
                </c:pt>
                <c:pt idx="6">
                  <c:v>0.01</c:v>
                </c:pt>
                <c:pt idx="7">
                  <c:v>0.01</c:v>
                </c:pt>
                <c:pt idx="8">
                  <c:v>0.03</c:v>
                </c:pt>
                <c:pt idx="9">
                  <c:v>0.01</c:v>
                </c:pt>
                <c:pt idx="10">
                  <c:v>0.01</c:v>
                </c:pt>
                <c:pt idx="11">
                  <c:v>0.01</c:v>
                </c:pt>
                <c:pt idx="12">
                  <c:v>0.01</c:v>
                </c:pt>
                <c:pt idx="13">
                  <c:v>0.01</c:v>
                </c:pt>
                <c:pt idx="14">
                  <c:v>0.02</c:v>
                </c:pt>
                <c:pt idx="15">
                  <c:v>0.02</c:v>
                </c:pt>
                <c:pt idx="16">
                  <c:v>0.01</c:v>
                </c:pt>
                <c:pt idx="17">
                  <c:v>0.01</c:v>
                </c:pt>
                <c:pt idx="18">
                  <c:v>0.01</c:v>
                </c:pt>
                <c:pt idx="19">
                  <c:v>0.01</c:v>
                </c:pt>
                <c:pt idx="20">
                  <c:v>0.01</c:v>
                </c:pt>
              </c:numCache>
            </c:numRef>
          </c:val>
        </c:ser>
        <c:dLbls>
          <c:showLegendKey val="0"/>
          <c:showVal val="0"/>
          <c:showCatName val="0"/>
          <c:showSerName val="0"/>
          <c:showPercent val="0"/>
          <c:showBubbleSize val="0"/>
        </c:dLbls>
        <c:axId val="83729408"/>
        <c:axId val="83731200"/>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FF000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7.000000000000001E-3</c:v>
                </c:pt>
                <c:pt idx="2">
                  <c:v>1.0000000000000009E-3</c:v>
                </c:pt>
                <c:pt idx="3">
                  <c:v>-1.0000000000000009E-3</c:v>
                </c:pt>
                <c:pt idx="4">
                  <c:v>-2.999999999999997E-3</c:v>
                </c:pt>
                <c:pt idx="5">
                  <c:v>1.9999999999999961E-3</c:v>
                </c:pt>
                <c:pt idx="6">
                  <c:v>-6.0000000000000001E-3</c:v>
                </c:pt>
                <c:pt idx="7">
                  <c:v>-2.999999999999997E-3</c:v>
                </c:pt>
                <c:pt idx="8">
                  <c:v>-1.0000000000000009E-3</c:v>
                </c:pt>
                <c:pt idx="9">
                  <c:v>0</c:v>
                </c:pt>
                <c:pt idx="10">
                  <c:v>-1.0000000000000009E-3</c:v>
                </c:pt>
                <c:pt idx="11">
                  <c:v>1.0000000000000009E-3</c:v>
                </c:pt>
                <c:pt idx="12">
                  <c:v>2.0000000000000018E-3</c:v>
                </c:pt>
                <c:pt idx="13">
                  <c:v>0</c:v>
                </c:pt>
                <c:pt idx="14">
                  <c:v>0</c:v>
                </c:pt>
                <c:pt idx="15">
                  <c:v>9.9999999999999525E-4</c:v>
                </c:pt>
                <c:pt idx="16">
                  <c:v>-2.999999999999997E-3</c:v>
                </c:pt>
                <c:pt idx="17">
                  <c:v>3.9999999999999983E-3</c:v>
                </c:pt>
                <c:pt idx="18">
                  <c:v>4.0000000000000036E-3</c:v>
                </c:pt>
                <c:pt idx="19">
                  <c:v>-5.0000000000000044E-3</c:v>
                </c:pt>
                <c:pt idx="20">
                  <c:v>8.0000000000000019E-3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20438744639455644"/>
                </c:manualLayout>
              </c:layout>
              <c:dLblPos val="ctr"/>
              <c:showLegendKey val="0"/>
              <c:showVal val="1"/>
              <c:showCatName val="0"/>
              <c:showSerName val="0"/>
              <c:showPercent val="0"/>
              <c:showBubbleSize val="0"/>
            </c:dLbl>
            <c:dLbl>
              <c:idx val="5"/>
              <c:layout>
                <c:manualLayout>
                  <c:x val="0"/>
                  <c:y val="4.0352853694064439E-2"/>
                </c:manualLayout>
              </c:layout>
              <c:dLblPos val="ctr"/>
              <c:showLegendKey val="0"/>
              <c:showVal val="1"/>
              <c:showCatName val="0"/>
              <c:showSerName val="0"/>
              <c:showPercent val="0"/>
              <c:showBubbleSize val="0"/>
            </c:dLbl>
            <c:dLbl>
              <c:idx val="6"/>
              <c:layout>
                <c:manualLayout>
                  <c:x val="2.4311023622047243E-4"/>
                  <c:y val="0.23077527986880036"/>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7.0000000000000007E-2</c:v>
                </c:pt>
                <c:pt idx="2">
                  <c:v>1.0000000000000009E-2</c:v>
                </c:pt>
                <c:pt idx="3">
                  <c:v>-1.0000000000000009E-2</c:v>
                </c:pt>
                <c:pt idx="4">
                  <c:v>-2.9999999999999971E-2</c:v>
                </c:pt>
                <c:pt idx="5">
                  <c:v>1.9999999999999962E-2</c:v>
                </c:pt>
                <c:pt idx="6">
                  <c:v>-0.06</c:v>
                </c:pt>
                <c:pt idx="7">
                  <c:v>-2.9999999999999971E-2</c:v>
                </c:pt>
                <c:pt idx="8">
                  <c:v>-1.0000000000000009E-2</c:v>
                </c:pt>
                <c:pt idx="9">
                  <c:v>0</c:v>
                </c:pt>
                <c:pt idx="10">
                  <c:v>-1.0000000000000009E-2</c:v>
                </c:pt>
                <c:pt idx="11">
                  <c:v>1.0000000000000009E-2</c:v>
                </c:pt>
                <c:pt idx="12">
                  <c:v>2.0000000000000018E-2</c:v>
                </c:pt>
                <c:pt idx="13">
                  <c:v>0</c:v>
                </c:pt>
                <c:pt idx="14">
                  <c:v>0</c:v>
                </c:pt>
                <c:pt idx="15">
                  <c:v>9.9999999999999534E-3</c:v>
                </c:pt>
                <c:pt idx="16">
                  <c:v>-2.9999999999999971E-2</c:v>
                </c:pt>
                <c:pt idx="17">
                  <c:v>3.999999999999998E-2</c:v>
                </c:pt>
                <c:pt idx="18">
                  <c:v>4.0000000000000036E-2</c:v>
                </c:pt>
                <c:pt idx="19">
                  <c:v>-5.0000000000000044E-2</c:v>
                </c:pt>
                <c:pt idx="20">
                  <c:v>8.0000000000000016E-2</c:v>
                </c:pt>
              </c:numCache>
            </c:numRef>
          </c:val>
        </c:ser>
        <c:dLbls>
          <c:showLegendKey val="0"/>
          <c:showVal val="0"/>
          <c:showCatName val="0"/>
          <c:showSerName val="0"/>
          <c:showPercent val="0"/>
          <c:showBubbleSize val="0"/>
        </c:dLbls>
        <c:gapWidth val="150"/>
        <c:overlap val="100"/>
        <c:axId val="83623936"/>
        <c:axId val="83732736"/>
      </c:barChart>
      <c:catAx>
        <c:axId val="8372940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83731200"/>
        <c:crosses val="autoZero"/>
        <c:auto val="1"/>
        <c:lblAlgn val="ctr"/>
        <c:lblOffset val="100"/>
        <c:noMultiLvlLbl val="0"/>
      </c:catAx>
      <c:valAx>
        <c:axId val="8373120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3729408"/>
        <c:crosses val="autoZero"/>
        <c:crossBetween val="between"/>
      </c:valAx>
      <c:valAx>
        <c:axId val="83732736"/>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83623936"/>
        <c:crosses val="max"/>
        <c:crossBetween val="between"/>
      </c:valAx>
      <c:catAx>
        <c:axId val="83623936"/>
        <c:scaling>
          <c:orientation val="minMax"/>
        </c:scaling>
        <c:delete val="0"/>
        <c:axPos val="b"/>
        <c:numFmt formatCode="General" sourceLinked="1"/>
        <c:majorTickMark val="none"/>
        <c:minorTickMark val="none"/>
        <c:tickLblPos val="none"/>
        <c:crossAx val="8373273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Respondent</c:v>
                </c:pt>
              </c:strCache>
            </c:strRef>
          </c:tx>
          <c:dLbls>
            <c:txPr>
              <a:bodyPr/>
              <a:lstStyle/>
              <a:p>
                <a:pPr>
                  <a:defRPr sz="1700">
                    <a:solidFill>
                      <a:schemeClr val="tx1"/>
                    </a:solidFill>
                  </a:defRPr>
                </a:pPr>
                <a:endParaRPr lang="en-US"/>
              </a:p>
            </c:txPr>
            <c:dLblPos val="b"/>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0.32</c:v>
                </c:pt>
                <c:pt idx="1">
                  <c:v>0.31</c:v>
                </c:pt>
                <c:pt idx="2">
                  <c:v>0.32</c:v>
                </c:pt>
                <c:pt idx="3">
                  <c:v>0.28999999999999998</c:v>
                </c:pt>
                <c:pt idx="4">
                  <c:v>0.33</c:v>
                </c:pt>
                <c:pt idx="5">
                  <c:v>0.42</c:v>
                </c:pt>
                <c:pt idx="6">
                  <c:v>0.45</c:v>
                </c:pt>
                <c:pt idx="7">
                  <c:v>0.51</c:v>
                </c:pt>
                <c:pt idx="8">
                  <c:v>0.39</c:v>
                </c:pt>
                <c:pt idx="9">
                  <c:v>0.32</c:v>
                </c:pt>
                <c:pt idx="10">
                  <c:v>0.37</c:v>
                </c:pt>
              </c:numCache>
            </c:numRef>
          </c:val>
          <c:smooth val="0"/>
        </c:ser>
        <c:ser>
          <c:idx val="1"/>
          <c:order val="1"/>
          <c:tx>
            <c:strRef>
              <c:f>Sheet1!$C$1</c:f>
              <c:strCache>
                <c:ptCount val="1"/>
                <c:pt idx="0">
                  <c:v>Respondent and/or Spouse</c:v>
                </c:pt>
              </c:strCache>
            </c:strRef>
          </c:tx>
          <c:dLbls>
            <c:txPr>
              <a:bodyPr/>
              <a:lstStyle/>
              <a:p>
                <a:pPr>
                  <a:defRPr sz="1700"/>
                </a:pPr>
                <a:endParaRPr lang="en-US"/>
              </a:p>
            </c:txPr>
            <c:dLblPos val="t"/>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General</c:formatCode>
                <c:ptCount val="21"/>
                <c:pt idx="6" formatCode="0%">
                  <c:v>0.48</c:v>
                </c:pt>
                <c:pt idx="7" formatCode="0%">
                  <c:v>0.53</c:v>
                </c:pt>
                <c:pt idx="8" formatCode="0%">
                  <c:v>0.44</c:v>
                </c:pt>
                <c:pt idx="9" formatCode="0%">
                  <c:v>0.38</c:v>
                </c:pt>
                <c:pt idx="10" formatCode="0%">
                  <c:v>0.43</c:v>
                </c:pt>
                <c:pt idx="11" formatCode="0%">
                  <c:v>0.42</c:v>
                </c:pt>
                <c:pt idx="12" formatCode="0%">
                  <c:v>0.42</c:v>
                </c:pt>
                <c:pt idx="13" formatCode="0%">
                  <c:v>0.42</c:v>
                </c:pt>
                <c:pt idx="14" formatCode="0%">
                  <c:v>0.43</c:v>
                </c:pt>
                <c:pt idx="15" formatCode="0%">
                  <c:v>0.47</c:v>
                </c:pt>
                <c:pt idx="16" formatCode="0%">
                  <c:v>0.44</c:v>
                </c:pt>
                <c:pt idx="17" formatCode="0%">
                  <c:v>0.46</c:v>
                </c:pt>
                <c:pt idx="18" formatCode="0%">
                  <c:v>0.42</c:v>
                </c:pt>
                <c:pt idx="19" formatCode="0%">
                  <c:v>0.42</c:v>
                </c:pt>
                <c:pt idx="20" formatCode="0%">
                  <c:v>0.46</c:v>
                </c:pt>
              </c:numCache>
            </c:numRef>
          </c:val>
          <c:smooth val="0"/>
        </c:ser>
        <c:dLbls>
          <c:showLegendKey val="0"/>
          <c:showVal val="0"/>
          <c:showCatName val="0"/>
          <c:showSerName val="0"/>
          <c:showPercent val="0"/>
          <c:showBubbleSize val="0"/>
        </c:dLbls>
        <c:marker val="1"/>
        <c:smooth val="0"/>
        <c:axId val="82809984"/>
        <c:axId val="82811520"/>
      </c:lineChart>
      <c:catAx>
        <c:axId val="82809984"/>
        <c:scaling>
          <c:orientation val="minMax"/>
        </c:scaling>
        <c:delete val="0"/>
        <c:axPos val="b"/>
        <c:numFmt formatCode="General" sourceLinked="1"/>
        <c:majorTickMark val="none"/>
        <c:minorTickMark val="none"/>
        <c:tickLblPos val="nextTo"/>
        <c:txPr>
          <a:bodyPr rot="0"/>
          <a:lstStyle/>
          <a:p>
            <a:pPr>
              <a:defRPr sz="1300"/>
            </a:pPr>
            <a:endParaRPr lang="en-US"/>
          </a:p>
        </c:txPr>
        <c:crossAx val="82811520"/>
        <c:crosses val="autoZero"/>
        <c:auto val="1"/>
        <c:lblAlgn val="ctr"/>
        <c:lblOffset val="100"/>
        <c:noMultiLvlLbl val="0"/>
      </c:catAx>
      <c:valAx>
        <c:axId val="82811520"/>
        <c:scaling>
          <c:orientation val="minMax"/>
        </c:scaling>
        <c:delete val="1"/>
        <c:axPos val="l"/>
        <c:numFmt formatCode="0%" sourceLinked="1"/>
        <c:majorTickMark val="out"/>
        <c:minorTickMark val="none"/>
        <c:tickLblPos val="nextTo"/>
        <c:crossAx val="82809984"/>
        <c:crosses val="autoZero"/>
        <c:crossBetween val="between"/>
      </c:valAx>
    </c:plotArea>
    <c:legend>
      <c:legendPos val="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Sheet1!$B$2:$B$7</c:f>
              <c:numCache>
                <c:formatCode>0%</c:formatCode>
                <c:ptCount val="6"/>
                <c:pt idx="0">
                  <c:v>0.32</c:v>
                </c:pt>
                <c:pt idx="1">
                  <c:v>0.21</c:v>
                </c:pt>
                <c:pt idx="2">
                  <c:v>0.18</c:v>
                </c:pt>
                <c:pt idx="3">
                  <c:v>0.08</c:v>
                </c:pt>
                <c:pt idx="4">
                  <c:v>7.0000000000000007E-2</c:v>
                </c:pt>
                <c:pt idx="5">
                  <c:v>0.1</c:v>
                </c:pt>
              </c:numCache>
            </c:numRef>
          </c:val>
        </c:ser>
        <c:ser>
          <c:idx val="1"/>
          <c:order val="1"/>
          <c:tx>
            <c:strRef>
              <c:f>Sheet1!$C$1</c:f>
              <c:strCache>
                <c:ptCount val="1"/>
                <c:pt idx="0">
                  <c:v>2007</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Sheet1!$C$2:$C$7</c:f>
              <c:numCache>
                <c:formatCode>0%</c:formatCode>
                <c:ptCount val="6"/>
                <c:pt idx="0">
                  <c:v>0.26</c:v>
                </c:pt>
                <c:pt idx="1">
                  <c:v>0.18</c:v>
                </c:pt>
                <c:pt idx="2">
                  <c:v>0.2</c:v>
                </c:pt>
                <c:pt idx="3">
                  <c:v>7.0000000000000007E-2</c:v>
                </c:pt>
                <c:pt idx="4">
                  <c:v>0.11</c:v>
                </c:pt>
                <c:pt idx="5">
                  <c:v>0.13</c:v>
                </c:pt>
              </c:numCache>
            </c:numRef>
          </c:val>
        </c:ser>
        <c:ser>
          <c:idx val="2"/>
          <c:order val="2"/>
          <c:tx>
            <c:strRef>
              <c:f>Sheet1!$D$1</c:f>
              <c:strCache>
                <c:ptCount val="1"/>
                <c:pt idx="0">
                  <c:v>2012</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Sheet1!$D$2:$D$7</c:f>
              <c:numCache>
                <c:formatCode>0%</c:formatCode>
                <c:ptCount val="6"/>
                <c:pt idx="0">
                  <c:v>0.34</c:v>
                </c:pt>
                <c:pt idx="1">
                  <c:v>0.18</c:v>
                </c:pt>
                <c:pt idx="2">
                  <c:v>0.2</c:v>
                </c:pt>
                <c:pt idx="3">
                  <c:v>0.06</c:v>
                </c:pt>
                <c:pt idx="4">
                  <c:v>0.09</c:v>
                </c:pt>
                <c:pt idx="5">
                  <c:v>0.1</c:v>
                </c:pt>
              </c:numCache>
            </c:numRef>
          </c:val>
        </c:ser>
        <c:ser>
          <c:idx val="3"/>
          <c:order val="3"/>
          <c:tx>
            <c:strRef>
              <c:f>Sheet1!$E$1</c:f>
              <c:strCache>
                <c:ptCount val="1"/>
                <c:pt idx="0">
                  <c:v>2013</c:v>
                </c:pt>
              </c:strCache>
            </c:strRef>
          </c:tx>
          <c:spPr>
            <a:solidFill>
              <a:schemeClr val="accent1">
                <a:lumMod val="40000"/>
                <a:lumOff val="60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Sheet1!$E$2:$E$7</c:f>
              <c:numCache>
                <c:formatCode>0%</c:formatCode>
                <c:ptCount val="6"/>
                <c:pt idx="0">
                  <c:v>0.28999999999999998</c:v>
                </c:pt>
                <c:pt idx="1">
                  <c:v>0.21</c:v>
                </c:pt>
                <c:pt idx="2">
                  <c:v>0.22</c:v>
                </c:pt>
                <c:pt idx="3">
                  <c:v>0.08</c:v>
                </c:pt>
                <c:pt idx="4">
                  <c:v>0.1</c:v>
                </c:pt>
                <c:pt idx="5">
                  <c:v>0.08</c:v>
                </c:pt>
              </c:numCache>
            </c:numRef>
          </c:val>
        </c:ser>
        <c:dLbls>
          <c:showLegendKey val="0"/>
          <c:showVal val="0"/>
          <c:showCatName val="0"/>
          <c:showSerName val="0"/>
          <c:showPercent val="0"/>
          <c:showBubbleSize val="0"/>
        </c:dLbls>
        <c:gapWidth val="50"/>
        <c:axId val="82868864"/>
        <c:axId val="82895232"/>
      </c:barChart>
      <c:catAx>
        <c:axId val="82868864"/>
        <c:scaling>
          <c:orientation val="minMax"/>
        </c:scaling>
        <c:delete val="0"/>
        <c:axPos val="b"/>
        <c:numFmt formatCode="General" sourceLinked="1"/>
        <c:majorTickMark val="none"/>
        <c:minorTickMark val="none"/>
        <c:tickLblPos val="nextTo"/>
        <c:txPr>
          <a:bodyPr/>
          <a:lstStyle/>
          <a:p>
            <a:pPr>
              <a:defRPr sz="1600"/>
            </a:pPr>
            <a:endParaRPr lang="en-US"/>
          </a:p>
        </c:txPr>
        <c:crossAx val="82895232"/>
        <c:crosses val="autoZero"/>
        <c:auto val="1"/>
        <c:lblAlgn val="ctr"/>
        <c:lblOffset val="100"/>
        <c:noMultiLvlLbl val="0"/>
      </c:catAx>
      <c:valAx>
        <c:axId val="82895232"/>
        <c:scaling>
          <c:orientation val="minMax"/>
        </c:scaling>
        <c:delete val="1"/>
        <c:axPos val="l"/>
        <c:numFmt formatCode="0%" sourceLinked="1"/>
        <c:majorTickMark val="out"/>
        <c:minorTickMark val="none"/>
        <c:tickLblPos val="nextTo"/>
        <c:crossAx val="82868864"/>
        <c:crosses val="autoZero"/>
        <c:crossBetween val="between"/>
      </c:valAx>
    </c:plotArea>
    <c:legend>
      <c:legendPos val="t"/>
      <c:layout>
        <c:manualLayout>
          <c:xMode val="edge"/>
          <c:yMode val="edge"/>
          <c:x val="0.27972630110425384"/>
          <c:y val="1.6759776536312849E-2"/>
          <c:w val="0.48518408171951483"/>
          <c:h val="7.752848282232877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Use an online calculator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0.05</c:v>
                </c:pt>
                <c:pt idx="1">
                  <c:v>0.03</c:v>
                </c:pt>
                <c:pt idx="3">
                  <c:v>7.0000000000000007E-2</c:v>
                </c:pt>
                <c:pt idx="4">
                  <c:v>7.0000000000000007E-2</c:v>
                </c:pt>
                <c:pt idx="6">
                  <c:v>7.0000000000000007E-2</c:v>
                </c:pt>
                <c:pt idx="8">
                  <c:v>0.08</c:v>
                </c:pt>
              </c:numCache>
            </c:numRef>
          </c:val>
          <c:smooth val="0"/>
        </c:ser>
        <c:dLbls>
          <c:showLegendKey val="0"/>
          <c:showVal val="0"/>
          <c:showCatName val="0"/>
          <c:showSerName val="0"/>
          <c:showPercent val="0"/>
          <c:showBubbleSize val="0"/>
        </c:dLbls>
        <c:marker val="1"/>
        <c:smooth val="0"/>
        <c:axId val="82951168"/>
        <c:axId val="83829504"/>
      </c:lineChart>
      <c:catAx>
        <c:axId val="82951168"/>
        <c:scaling>
          <c:orientation val="minMax"/>
        </c:scaling>
        <c:delete val="0"/>
        <c:axPos val="b"/>
        <c:numFmt formatCode="General" sourceLinked="1"/>
        <c:majorTickMark val="none"/>
        <c:minorTickMark val="none"/>
        <c:tickLblPos val="none"/>
        <c:spPr>
          <a:ln>
            <a:noFill/>
          </a:ln>
        </c:spPr>
        <c:crossAx val="83829504"/>
        <c:crosses val="autoZero"/>
        <c:auto val="1"/>
        <c:lblAlgn val="ctr"/>
        <c:lblOffset val="100"/>
        <c:noMultiLvlLbl val="0"/>
      </c:catAx>
      <c:valAx>
        <c:axId val="83829504"/>
        <c:scaling>
          <c:orientation val="minMax"/>
        </c:scaling>
        <c:delete val="1"/>
        <c:axPos val="l"/>
        <c:numFmt formatCode="0%" sourceLinked="1"/>
        <c:majorTickMark val="out"/>
        <c:minorTickMark val="none"/>
        <c:tickLblPos val="nextTo"/>
        <c:crossAx val="82951168"/>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Read or hear that is how much needed</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7.0000000000000007E-2</c:v>
                </c:pt>
                <c:pt idx="1">
                  <c:v>0.11</c:v>
                </c:pt>
                <c:pt idx="3">
                  <c:v>0.09</c:v>
                </c:pt>
                <c:pt idx="4">
                  <c:v>0.09</c:v>
                </c:pt>
                <c:pt idx="6">
                  <c:v>0.09</c:v>
                </c:pt>
                <c:pt idx="8">
                  <c:v>0.08</c:v>
                </c:pt>
              </c:numCache>
            </c:numRef>
          </c:val>
          <c:smooth val="0"/>
        </c:ser>
        <c:dLbls>
          <c:showLegendKey val="0"/>
          <c:showVal val="0"/>
          <c:showCatName val="0"/>
          <c:showSerName val="0"/>
          <c:showPercent val="0"/>
          <c:showBubbleSize val="0"/>
        </c:dLbls>
        <c:marker val="1"/>
        <c:smooth val="0"/>
        <c:axId val="83874560"/>
        <c:axId val="83876096"/>
      </c:lineChart>
      <c:catAx>
        <c:axId val="83874560"/>
        <c:scaling>
          <c:orientation val="minMax"/>
        </c:scaling>
        <c:delete val="0"/>
        <c:axPos val="b"/>
        <c:numFmt formatCode="General" sourceLinked="1"/>
        <c:majorTickMark val="out"/>
        <c:minorTickMark val="none"/>
        <c:tickLblPos val="nextTo"/>
        <c:spPr>
          <a:ln>
            <a:noFill/>
          </a:ln>
        </c:spPr>
        <c:txPr>
          <a:bodyPr/>
          <a:lstStyle/>
          <a:p>
            <a:pPr>
              <a:defRPr sz="1400">
                <a:solidFill>
                  <a:schemeClr val="tx1"/>
                </a:solidFill>
              </a:defRPr>
            </a:pPr>
            <a:endParaRPr lang="en-US"/>
          </a:p>
        </c:txPr>
        <c:crossAx val="83876096"/>
        <c:crosses val="autoZero"/>
        <c:auto val="1"/>
        <c:lblAlgn val="ctr"/>
        <c:lblOffset val="100"/>
        <c:noMultiLvlLbl val="0"/>
      </c:catAx>
      <c:valAx>
        <c:axId val="83876096"/>
        <c:scaling>
          <c:orientation val="minMax"/>
        </c:scaling>
        <c:delete val="1"/>
        <c:axPos val="l"/>
        <c:numFmt formatCode="0%" sourceLinked="1"/>
        <c:majorTickMark val="out"/>
        <c:minorTickMark val="none"/>
        <c:tickLblPos val="nextTo"/>
        <c:crossAx val="83874560"/>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Ask a financial advisor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0.18</c:v>
                </c:pt>
                <c:pt idx="1">
                  <c:v>0.19</c:v>
                </c:pt>
                <c:pt idx="3">
                  <c:v>0.19</c:v>
                </c:pt>
                <c:pt idx="4">
                  <c:v>0.18</c:v>
                </c:pt>
                <c:pt idx="6">
                  <c:v>0.21</c:v>
                </c:pt>
                <c:pt idx="8">
                  <c:v>0.18</c:v>
                </c:pt>
              </c:numCache>
            </c:numRef>
          </c:val>
          <c:smooth val="0"/>
        </c:ser>
        <c:dLbls>
          <c:showLegendKey val="0"/>
          <c:showVal val="0"/>
          <c:showCatName val="0"/>
          <c:showSerName val="0"/>
          <c:showPercent val="0"/>
          <c:showBubbleSize val="0"/>
        </c:dLbls>
        <c:marker val="1"/>
        <c:smooth val="0"/>
        <c:axId val="84514688"/>
        <c:axId val="84516224"/>
      </c:lineChart>
      <c:catAx>
        <c:axId val="84514688"/>
        <c:scaling>
          <c:orientation val="minMax"/>
        </c:scaling>
        <c:delete val="0"/>
        <c:axPos val="b"/>
        <c:numFmt formatCode="General" sourceLinked="1"/>
        <c:majorTickMark val="none"/>
        <c:minorTickMark val="none"/>
        <c:tickLblPos val="none"/>
        <c:spPr>
          <a:ln>
            <a:noFill/>
          </a:ln>
        </c:spPr>
        <c:crossAx val="84516224"/>
        <c:crosses val="autoZero"/>
        <c:auto val="1"/>
        <c:lblAlgn val="ctr"/>
        <c:lblOffset val="100"/>
        <c:noMultiLvlLbl val="0"/>
      </c:catAx>
      <c:valAx>
        <c:axId val="84516224"/>
        <c:scaling>
          <c:orientation val="minMax"/>
        </c:scaling>
        <c:delete val="1"/>
        <c:axPos val="l"/>
        <c:numFmt formatCode="0%" sourceLinked="1"/>
        <c:majorTickMark val="out"/>
        <c:minorTickMark val="none"/>
        <c:tickLblPos val="nextTo"/>
        <c:crossAx val="84514688"/>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Sheet1!$A$2:$A$9</c:f>
              <c:strCache>
                <c:ptCount val="8"/>
                <c:pt idx="0">
                  <c:v>0% to 9%</c:v>
                </c:pt>
                <c:pt idx="1">
                  <c:v>10% to 14%</c:v>
                </c:pt>
                <c:pt idx="2">
                  <c:v>15% to 19%</c:v>
                </c:pt>
                <c:pt idx="3">
                  <c:v>20% to 29%</c:v>
                </c:pt>
                <c:pt idx="4">
                  <c:v>30% to 39%</c:v>
                </c:pt>
                <c:pt idx="5">
                  <c:v>40% to 49%</c:v>
                </c:pt>
                <c:pt idx="6">
                  <c:v>50% or more</c:v>
                </c:pt>
                <c:pt idx="7">
                  <c:v>Don't know / Refused</c:v>
                </c:pt>
              </c:strCache>
            </c:strRef>
          </c:cat>
          <c:val>
            <c:numRef>
              <c:f>Sheet1!$B$2:$B$9</c:f>
              <c:numCache>
                <c:formatCode>0%</c:formatCode>
                <c:ptCount val="8"/>
                <c:pt idx="0">
                  <c:v>0.08</c:v>
                </c:pt>
                <c:pt idx="1">
                  <c:v>0.14000000000000001</c:v>
                </c:pt>
                <c:pt idx="2">
                  <c:v>0.11</c:v>
                </c:pt>
                <c:pt idx="3">
                  <c:v>0.2</c:v>
                </c:pt>
                <c:pt idx="4">
                  <c:v>0.08</c:v>
                </c:pt>
                <c:pt idx="5">
                  <c:v>0.02</c:v>
                </c:pt>
                <c:pt idx="6">
                  <c:v>0.13</c:v>
                </c:pt>
                <c:pt idx="7">
                  <c:v>0.23</c:v>
                </c:pt>
              </c:numCache>
            </c:numRef>
          </c:val>
        </c:ser>
        <c:dLbls>
          <c:showLegendKey val="0"/>
          <c:showVal val="0"/>
          <c:showCatName val="0"/>
          <c:showSerName val="0"/>
          <c:showPercent val="0"/>
          <c:showBubbleSize val="0"/>
        </c:dLbls>
        <c:gapWidth val="50"/>
        <c:axId val="66413696"/>
        <c:axId val="66415232"/>
      </c:barChart>
      <c:catAx>
        <c:axId val="66413696"/>
        <c:scaling>
          <c:orientation val="maxMin"/>
        </c:scaling>
        <c:delete val="0"/>
        <c:axPos val="l"/>
        <c:numFmt formatCode="General" sourceLinked="1"/>
        <c:majorTickMark val="none"/>
        <c:minorTickMark val="none"/>
        <c:tickLblPos val="nextTo"/>
        <c:txPr>
          <a:bodyPr/>
          <a:lstStyle/>
          <a:p>
            <a:pPr>
              <a:defRPr sz="1600"/>
            </a:pPr>
            <a:endParaRPr lang="en-US"/>
          </a:p>
        </c:txPr>
        <c:crossAx val="66415232"/>
        <c:crosses val="autoZero"/>
        <c:auto val="1"/>
        <c:lblAlgn val="ctr"/>
        <c:lblOffset val="100"/>
        <c:noMultiLvlLbl val="0"/>
      </c:catAx>
      <c:valAx>
        <c:axId val="66415232"/>
        <c:scaling>
          <c:orientation val="minMax"/>
        </c:scaling>
        <c:delete val="1"/>
        <c:axPos val="t"/>
        <c:numFmt formatCode="0%" sourceLinked="1"/>
        <c:majorTickMark val="out"/>
        <c:minorTickMark val="none"/>
        <c:tickLblPos val="nextTo"/>
        <c:crossAx val="66413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Do your own estimate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0.21</c:v>
                </c:pt>
                <c:pt idx="1">
                  <c:v>0.17</c:v>
                </c:pt>
                <c:pt idx="3">
                  <c:v>0.19</c:v>
                </c:pt>
                <c:pt idx="4">
                  <c:v>0.26</c:v>
                </c:pt>
                <c:pt idx="6">
                  <c:v>0.21</c:v>
                </c:pt>
                <c:pt idx="8">
                  <c:v>0.18</c:v>
                </c:pt>
              </c:numCache>
            </c:numRef>
          </c:val>
          <c:smooth val="0"/>
        </c:ser>
        <c:dLbls>
          <c:showLegendKey val="0"/>
          <c:showVal val="0"/>
          <c:showCatName val="0"/>
          <c:showSerName val="0"/>
          <c:showPercent val="0"/>
          <c:showBubbleSize val="0"/>
        </c:dLbls>
        <c:marker val="1"/>
        <c:smooth val="0"/>
        <c:axId val="84540416"/>
        <c:axId val="84542208"/>
      </c:lineChart>
      <c:catAx>
        <c:axId val="84540416"/>
        <c:scaling>
          <c:orientation val="minMax"/>
        </c:scaling>
        <c:delete val="0"/>
        <c:axPos val="b"/>
        <c:numFmt formatCode="General" sourceLinked="1"/>
        <c:majorTickMark val="none"/>
        <c:minorTickMark val="none"/>
        <c:tickLblPos val="none"/>
        <c:spPr>
          <a:ln>
            <a:noFill/>
          </a:ln>
        </c:spPr>
        <c:crossAx val="84542208"/>
        <c:crosses val="autoZero"/>
        <c:auto val="1"/>
        <c:lblAlgn val="ctr"/>
        <c:lblOffset val="100"/>
        <c:noMultiLvlLbl val="0"/>
      </c:catAx>
      <c:valAx>
        <c:axId val="84542208"/>
        <c:scaling>
          <c:orientation val="minMax"/>
        </c:scaling>
        <c:delete val="1"/>
        <c:axPos val="l"/>
        <c:numFmt formatCode="0%" sourceLinked="1"/>
        <c:majorTickMark val="out"/>
        <c:minorTickMark val="none"/>
        <c:tickLblPos val="nextTo"/>
        <c:crossAx val="84540416"/>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Guess</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0.46</c:v>
                </c:pt>
                <c:pt idx="1">
                  <c:v>0.44</c:v>
                </c:pt>
                <c:pt idx="3">
                  <c:v>0.43</c:v>
                </c:pt>
                <c:pt idx="4">
                  <c:v>0.44</c:v>
                </c:pt>
                <c:pt idx="6">
                  <c:v>0.42</c:v>
                </c:pt>
                <c:pt idx="8">
                  <c:v>0.45</c:v>
                </c:pt>
              </c:numCache>
            </c:numRef>
          </c:val>
          <c:smooth val="0"/>
        </c:ser>
        <c:dLbls>
          <c:showLegendKey val="0"/>
          <c:showVal val="0"/>
          <c:showCatName val="0"/>
          <c:showSerName val="0"/>
          <c:showPercent val="0"/>
          <c:showBubbleSize val="0"/>
        </c:dLbls>
        <c:marker val="1"/>
        <c:smooth val="0"/>
        <c:axId val="84611456"/>
        <c:axId val="84612992"/>
      </c:lineChart>
      <c:catAx>
        <c:axId val="84611456"/>
        <c:scaling>
          <c:orientation val="minMax"/>
        </c:scaling>
        <c:delete val="0"/>
        <c:axPos val="t"/>
        <c:numFmt formatCode="General" sourceLinked="1"/>
        <c:majorTickMark val="out"/>
        <c:minorTickMark val="none"/>
        <c:tickLblPos val="nextTo"/>
        <c:spPr>
          <a:ln>
            <a:noFill/>
          </a:ln>
        </c:spPr>
        <c:txPr>
          <a:bodyPr/>
          <a:lstStyle/>
          <a:p>
            <a:pPr>
              <a:defRPr sz="1400">
                <a:solidFill>
                  <a:schemeClr val="tx1"/>
                </a:solidFill>
              </a:defRPr>
            </a:pPr>
            <a:endParaRPr lang="en-US"/>
          </a:p>
        </c:txPr>
        <c:crossAx val="84612992"/>
        <c:crosses val="max"/>
        <c:auto val="1"/>
        <c:lblAlgn val="ctr"/>
        <c:lblOffset val="100"/>
        <c:noMultiLvlLbl val="0"/>
      </c:catAx>
      <c:valAx>
        <c:axId val="84612992"/>
        <c:scaling>
          <c:orientation val="minMax"/>
        </c:scaling>
        <c:delete val="1"/>
        <c:axPos val="l"/>
        <c:numFmt formatCode="0%" sourceLinked="1"/>
        <c:majorTickMark val="out"/>
        <c:minorTickMark val="none"/>
        <c:tickLblPos val="nextTo"/>
        <c:crossAx val="84611456"/>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chemeClr val="accent1">
                <a:lumMod val="50000"/>
              </a:schemeClr>
            </a:solidFill>
          </c:spPr>
          <c:invertIfNegative val="0"/>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c:spPr>
          </c:dPt>
          <c:dPt>
            <c:idx val="3"/>
            <c:invertIfNegative val="0"/>
            <c:bubble3D val="0"/>
            <c:spPr>
              <a:solidFill>
                <a:schemeClr val="accent1">
                  <a:lumMod val="40000"/>
                  <a:lumOff val="60000"/>
                </a:schemeClr>
              </a:solidFill>
            </c:spPr>
          </c:dPt>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0.22</c:v>
                </c:pt>
                <c:pt idx="1">
                  <c:v>0.56999999999999995</c:v>
                </c:pt>
                <c:pt idx="2">
                  <c:v>0.13</c:v>
                </c:pt>
                <c:pt idx="3">
                  <c:v>0.08</c:v>
                </c:pt>
              </c:numCache>
            </c:numRef>
          </c:val>
        </c:ser>
        <c:dLbls>
          <c:showLegendKey val="0"/>
          <c:showVal val="0"/>
          <c:showCatName val="0"/>
          <c:showSerName val="0"/>
          <c:showPercent val="0"/>
          <c:showBubbleSize val="0"/>
        </c:dLbls>
        <c:gapWidth val="69"/>
        <c:axId val="84669568"/>
        <c:axId val="84671104"/>
      </c:barChart>
      <c:catAx>
        <c:axId val="84669568"/>
        <c:scaling>
          <c:orientation val="minMax"/>
        </c:scaling>
        <c:delete val="0"/>
        <c:axPos val="b"/>
        <c:majorTickMark val="none"/>
        <c:minorTickMark val="none"/>
        <c:tickLblPos val="nextTo"/>
        <c:crossAx val="84671104"/>
        <c:crosses val="autoZero"/>
        <c:auto val="1"/>
        <c:lblAlgn val="ctr"/>
        <c:lblOffset val="100"/>
        <c:noMultiLvlLbl val="0"/>
      </c:catAx>
      <c:valAx>
        <c:axId val="84671104"/>
        <c:scaling>
          <c:orientation val="minMax"/>
        </c:scaling>
        <c:delete val="1"/>
        <c:axPos val="l"/>
        <c:numFmt formatCode="0%" sourceLinked="1"/>
        <c:majorTickMark val="out"/>
        <c:minorTickMark val="none"/>
        <c:tickLblPos val="nextTo"/>
        <c:crossAx val="84669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Respondent</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Sheet1!$B$2:$B$21</c:f>
              <c:numCache>
                <c:formatCode>0%</c:formatCode>
                <c:ptCount val="20"/>
                <c:pt idx="0">
                  <c:v>0.56999999999999995</c:v>
                </c:pt>
                <c:pt idx="1">
                  <c:v>0.57999999999999996</c:v>
                </c:pt>
                <c:pt idx="2">
                  <c:v>0.6</c:v>
                </c:pt>
                <c:pt idx="3">
                  <c:v>0.66</c:v>
                </c:pt>
                <c:pt idx="4">
                  <c:v>0.59</c:v>
                </c:pt>
                <c:pt idx="5">
                  <c:v>0.68</c:v>
                </c:pt>
                <c:pt idx="6">
                  <c:v>0.74</c:v>
                </c:pt>
                <c:pt idx="7">
                  <c:v>0.65</c:v>
                </c:pt>
                <c:pt idx="8">
                  <c:v>0.67</c:v>
                </c:pt>
                <c:pt idx="9">
                  <c:v>0.68</c:v>
                </c:pt>
              </c:numCache>
            </c:numRef>
          </c:val>
          <c:smooth val="0"/>
        </c:ser>
        <c:ser>
          <c:idx val="1"/>
          <c:order val="1"/>
          <c:tx>
            <c:strRef>
              <c:f>Sheet1!$C$1</c:f>
              <c:strCache>
                <c:ptCount val="1"/>
                <c:pt idx="0">
                  <c:v>Respondent and/or Spouse</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Sheet1!$C$2:$C$21</c:f>
              <c:numCache>
                <c:formatCode>General</c:formatCode>
                <c:ptCount val="20"/>
                <c:pt idx="5" formatCode="0%">
                  <c:v>0.73</c:v>
                </c:pt>
                <c:pt idx="6" formatCode="0%">
                  <c:v>0.78</c:v>
                </c:pt>
                <c:pt idx="7" formatCode="0%">
                  <c:v>0.69</c:v>
                </c:pt>
                <c:pt idx="8" formatCode="0%">
                  <c:v>0.72</c:v>
                </c:pt>
                <c:pt idx="9" formatCode="0%">
                  <c:v>0.71</c:v>
                </c:pt>
                <c:pt idx="10" formatCode="0%">
                  <c:v>0.68</c:v>
                </c:pt>
                <c:pt idx="11" formatCode="0%">
                  <c:v>0.69</c:v>
                </c:pt>
                <c:pt idx="12" formatCode="0%">
                  <c:v>0.7</c:v>
                </c:pt>
                <c:pt idx="13" formatCode="0%">
                  <c:v>0.66</c:v>
                </c:pt>
                <c:pt idx="14" formatCode="0%">
                  <c:v>0.72</c:v>
                </c:pt>
                <c:pt idx="15" formatCode="0%">
                  <c:v>0.75</c:v>
                </c:pt>
                <c:pt idx="16" formatCode="0%">
                  <c:v>0.69</c:v>
                </c:pt>
                <c:pt idx="17" formatCode="0%">
                  <c:v>0.68</c:v>
                </c:pt>
                <c:pt idx="18" formatCode="0%">
                  <c:v>0.66</c:v>
                </c:pt>
                <c:pt idx="19" formatCode="0%">
                  <c:v>0.66</c:v>
                </c:pt>
              </c:numCache>
            </c:numRef>
          </c:val>
          <c:smooth val="0"/>
        </c:ser>
        <c:dLbls>
          <c:showLegendKey val="0"/>
          <c:showVal val="0"/>
          <c:showCatName val="0"/>
          <c:showSerName val="0"/>
          <c:showPercent val="0"/>
          <c:showBubbleSize val="0"/>
        </c:dLbls>
        <c:marker val="1"/>
        <c:smooth val="0"/>
        <c:axId val="85809408"/>
        <c:axId val="85811200"/>
      </c:lineChart>
      <c:catAx>
        <c:axId val="85809408"/>
        <c:scaling>
          <c:orientation val="minMax"/>
        </c:scaling>
        <c:delete val="0"/>
        <c:axPos val="b"/>
        <c:numFmt formatCode="General" sourceLinked="1"/>
        <c:majorTickMark val="none"/>
        <c:minorTickMark val="none"/>
        <c:tickLblPos val="nextTo"/>
        <c:txPr>
          <a:bodyPr/>
          <a:lstStyle/>
          <a:p>
            <a:pPr>
              <a:defRPr sz="1500"/>
            </a:pPr>
            <a:endParaRPr lang="en-US"/>
          </a:p>
        </c:txPr>
        <c:crossAx val="85811200"/>
        <c:crosses val="autoZero"/>
        <c:auto val="1"/>
        <c:lblAlgn val="ctr"/>
        <c:lblOffset val="100"/>
        <c:noMultiLvlLbl val="0"/>
      </c:catAx>
      <c:valAx>
        <c:axId val="85811200"/>
        <c:scaling>
          <c:orientation val="minMax"/>
        </c:scaling>
        <c:delete val="1"/>
        <c:axPos val="l"/>
        <c:numFmt formatCode="0%" sourceLinked="1"/>
        <c:majorTickMark val="out"/>
        <c:minorTickMark val="none"/>
        <c:tickLblPos val="nextTo"/>
        <c:crossAx val="85809408"/>
        <c:crosses val="autoZero"/>
        <c:crossBetween val="between"/>
      </c:valAx>
    </c:plotArea>
    <c:legend>
      <c:legendPos val="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541888345037947E-3"/>
          <c:y val="0.17411850955356631"/>
          <c:w val="0.98267318411041316"/>
          <c:h val="0.6253618233441689"/>
        </c:manualLayout>
      </c:layout>
      <c:barChart>
        <c:barDir val="col"/>
        <c:grouping val="clustered"/>
        <c:varyColors val="0"/>
        <c:ser>
          <c:idx val="0"/>
          <c:order val="0"/>
          <c:tx>
            <c:strRef>
              <c:f>Sheet1!$B$1</c:f>
              <c:strCache>
                <c:ptCount val="1"/>
                <c:pt idx="0">
                  <c:v>2009</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Sheet1!$A$2:$A$4</c:f>
              <c:strCache>
                <c:ptCount val="3"/>
                <c:pt idx="0">
                  <c:v>Income &lt;$35,000</c:v>
                </c:pt>
                <c:pt idx="1">
                  <c:v>Income $35,000-$74,999</c:v>
                </c:pt>
                <c:pt idx="2">
                  <c:v>Income $75,000+</c:v>
                </c:pt>
              </c:strCache>
            </c:strRef>
          </c:cat>
          <c:val>
            <c:numRef>
              <c:f>Sheet1!$B$2:$B$4</c:f>
              <c:numCache>
                <c:formatCode>0%</c:formatCode>
                <c:ptCount val="3"/>
                <c:pt idx="0">
                  <c:v>0.49</c:v>
                </c:pt>
                <c:pt idx="1">
                  <c:v>0.8</c:v>
                </c:pt>
                <c:pt idx="2">
                  <c:v>0.93</c:v>
                </c:pt>
              </c:numCache>
            </c:numRef>
          </c:val>
        </c:ser>
        <c:ser>
          <c:idx val="1"/>
          <c:order val="1"/>
          <c:tx>
            <c:strRef>
              <c:f>Sheet1!$C$1</c:f>
              <c:strCache>
                <c:ptCount val="1"/>
                <c:pt idx="0">
                  <c:v>2012</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Sheet1!$A$2:$A$4</c:f>
              <c:strCache>
                <c:ptCount val="3"/>
                <c:pt idx="0">
                  <c:v>Income &lt;$35,000</c:v>
                </c:pt>
                <c:pt idx="1">
                  <c:v>Income $35,000-$74,999</c:v>
                </c:pt>
                <c:pt idx="2">
                  <c:v>Income $75,000+</c:v>
                </c:pt>
              </c:strCache>
            </c:strRef>
          </c:cat>
          <c:val>
            <c:numRef>
              <c:f>Sheet1!$C$2:$C$4</c:f>
              <c:numCache>
                <c:formatCode>0%</c:formatCode>
                <c:ptCount val="3"/>
                <c:pt idx="0">
                  <c:v>0.35</c:v>
                </c:pt>
                <c:pt idx="1">
                  <c:v>0.74</c:v>
                </c:pt>
                <c:pt idx="2">
                  <c:v>0.93</c:v>
                </c:pt>
              </c:numCache>
            </c:numRef>
          </c:val>
        </c:ser>
        <c:ser>
          <c:idx val="2"/>
          <c:order val="2"/>
          <c:tx>
            <c:strRef>
              <c:f>Sheet1!$D$1</c:f>
              <c:strCache>
                <c:ptCount val="1"/>
                <c:pt idx="0">
                  <c:v>2013</c:v>
                </c:pt>
              </c:strCache>
            </c:strRef>
          </c:tx>
          <c:spPr>
            <a:solidFill>
              <a:schemeClr val="accent1">
                <a:lumMod val="60000"/>
                <a:lumOff val="40000"/>
              </a:schemeClr>
            </a:solidFill>
            <a:ln>
              <a:solidFill>
                <a:srgbClr val="FF0000"/>
              </a:solidFill>
            </a:ln>
          </c:spPr>
          <c:invertIfNegative val="0"/>
          <c:dLbls>
            <c:showLegendKey val="0"/>
            <c:showVal val="1"/>
            <c:showCatName val="0"/>
            <c:showSerName val="0"/>
            <c:showPercent val="0"/>
            <c:showBubbleSize val="0"/>
            <c:showLeaderLines val="0"/>
          </c:dLbls>
          <c:cat>
            <c:strRef>
              <c:f>Sheet1!$A$2:$A$4</c:f>
              <c:strCache>
                <c:ptCount val="3"/>
                <c:pt idx="0">
                  <c:v>Income &lt;$35,000</c:v>
                </c:pt>
                <c:pt idx="1">
                  <c:v>Income $35,000-$74,999</c:v>
                </c:pt>
                <c:pt idx="2">
                  <c:v>Income $75,000+</c:v>
                </c:pt>
              </c:strCache>
            </c:strRef>
          </c:cat>
          <c:val>
            <c:numRef>
              <c:f>Sheet1!$D$2:$D$4</c:f>
              <c:numCache>
                <c:formatCode>0%</c:formatCode>
                <c:ptCount val="3"/>
                <c:pt idx="0">
                  <c:v>0.24</c:v>
                </c:pt>
                <c:pt idx="1">
                  <c:v>0.76</c:v>
                </c:pt>
                <c:pt idx="2">
                  <c:v>0.94</c:v>
                </c:pt>
              </c:numCache>
            </c:numRef>
          </c:val>
        </c:ser>
        <c:dLbls>
          <c:showLegendKey val="0"/>
          <c:showVal val="0"/>
          <c:showCatName val="0"/>
          <c:showSerName val="0"/>
          <c:showPercent val="0"/>
          <c:showBubbleSize val="0"/>
        </c:dLbls>
        <c:gapWidth val="50"/>
        <c:axId val="85861120"/>
        <c:axId val="85862656"/>
      </c:barChart>
      <c:catAx>
        <c:axId val="85861120"/>
        <c:scaling>
          <c:orientation val="minMax"/>
        </c:scaling>
        <c:delete val="0"/>
        <c:axPos val="b"/>
        <c:numFmt formatCode="General" sourceLinked="1"/>
        <c:majorTickMark val="none"/>
        <c:minorTickMark val="none"/>
        <c:tickLblPos val="none"/>
        <c:txPr>
          <a:bodyPr/>
          <a:lstStyle/>
          <a:p>
            <a:pPr>
              <a:defRPr sz="1600"/>
            </a:pPr>
            <a:endParaRPr lang="en-US"/>
          </a:p>
        </c:txPr>
        <c:crossAx val="85862656"/>
        <c:crosses val="autoZero"/>
        <c:auto val="1"/>
        <c:lblAlgn val="ctr"/>
        <c:lblOffset val="100"/>
        <c:noMultiLvlLbl val="0"/>
      </c:catAx>
      <c:valAx>
        <c:axId val="85862656"/>
        <c:scaling>
          <c:orientation val="minMax"/>
        </c:scaling>
        <c:delete val="1"/>
        <c:axPos val="l"/>
        <c:numFmt formatCode="0%" sourceLinked="1"/>
        <c:majorTickMark val="out"/>
        <c:minorTickMark val="none"/>
        <c:tickLblPos val="nextTo"/>
        <c:crossAx val="85861120"/>
        <c:crosses val="autoZero"/>
        <c:crossBetween val="between"/>
      </c:valAx>
    </c:plotArea>
    <c:legend>
      <c:legendPos val="t"/>
      <c:layout>
        <c:manualLayout>
          <c:xMode val="edge"/>
          <c:yMode val="edge"/>
          <c:x val="0.37582239720034993"/>
          <c:y val="1.6254492925363033E-3"/>
          <c:w val="0.27036213378733065"/>
          <c:h val="7.6684502914011105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Pos val="b"/>
            <c:showLegendKey val="0"/>
            <c:showVal val="1"/>
            <c:showCatName val="0"/>
            <c:showSerName val="0"/>
            <c:showPercent val="0"/>
            <c:showBubbleSize val="0"/>
            <c:showLeaderLines val="0"/>
          </c:dLbls>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Sheet1!$B$2:$B$14</c:f>
              <c:numCache>
                <c:formatCode>0%</c:formatCode>
                <c:ptCount val="13"/>
                <c:pt idx="0">
                  <c:v>0.61</c:v>
                </c:pt>
                <c:pt idx="1">
                  <c:v>0.61</c:v>
                </c:pt>
                <c:pt idx="2">
                  <c:v>0.62</c:v>
                </c:pt>
                <c:pt idx="3">
                  <c:v>0.57999999999999996</c:v>
                </c:pt>
                <c:pt idx="4">
                  <c:v>0.62</c:v>
                </c:pt>
                <c:pt idx="5">
                  <c:v>0.64</c:v>
                </c:pt>
                <c:pt idx="6">
                  <c:v>0.6</c:v>
                </c:pt>
                <c:pt idx="7">
                  <c:v>0.64</c:v>
                </c:pt>
                <c:pt idx="8">
                  <c:v>0.65</c:v>
                </c:pt>
                <c:pt idx="9">
                  <c:v>0.6</c:v>
                </c:pt>
                <c:pt idx="10">
                  <c:v>0.59</c:v>
                </c:pt>
                <c:pt idx="11">
                  <c:v>0.57999999999999996</c:v>
                </c:pt>
                <c:pt idx="12">
                  <c:v>0.56999999999999995</c:v>
                </c:pt>
              </c:numCache>
            </c:numRef>
          </c:val>
          <c:smooth val="0"/>
        </c:ser>
        <c:dLbls>
          <c:showLegendKey val="0"/>
          <c:showVal val="0"/>
          <c:showCatName val="0"/>
          <c:showSerName val="0"/>
          <c:showPercent val="0"/>
          <c:showBubbleSize val="0"/>
        </c:dLbls>
        <c:marker val="1"/>
        <c:smooth val="0"/>
        <c:axId val="86223104"/>
        <c:axId val="86224896"/>
      </c:lineChart>
      <c:catAx>
        <c:axId val="86223104"/>
        <c:scaling>
          <c:orientation val="minMax"/>
        </c:scaling>
        <c:delete val="0"/>
        <c:axPos val="b"/>
        <c:numFmt formatCode="General" sourceLinked="1"/>
        <c:majorTickMark val="none"/>
        <c:minorTickMark val="none"/>
        <c:tickLblPos val="nextTo"/>
        <c:txPr>
          <a:bodyPr/>
          <a:lstStyle/>
          <a:p>
            <a:pPr>
              <a:defRPr sz="1600"/>
            </a:pPr>
            <a:endParaRPr lang="en-US"/>
          </a:p>
        </c:txPr>
        <c:crossAx val="86224896"/>
        <c:crosses val="autoZero"/>
        <c:auto val="1"/>
        <c:lblAlgn val="ctr"/>
        <c:lblOffset val="100"/>
        <c:noMultiLvlLbl val="0"/>
      </c:catAx>
      <c:valAx>
        <c:axId val="86224896"/>
        <c:scaling>
          <c:orientation val="minMax"/>
          <c:max val="0.8"/>
          <c:min val="0"/>
        </c:scaling>
        <c:delete val="1"/>
        <c:axPos val="l"/>
        <c:numFmt formatCode="0%" sourceLinked="1"/>
        <c:majorTickMark val="out"/>
        <c:minorTickMark val="none"/>
        <c:tickLblPos val="nextTo"/>
        <c:crossAx val="86223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Sheet1!$A$2:$A$6</c:f>
              <c:strCache>
                <c:ptCount val="5"/>
                <c:pt idx="0">
                  <c:v>Very Confident</c:v>
                </c:pt>
                <c:pt idx="1">
                  <c:v>Somewhat Confident</c:v>
                </c:pt>
                <c:pt idx="2">
                  <c:v>Not Too Confident</c:v>
                </c:pt>
                <c:pt idx="3">
                  <c:v>Not At All Confident</c:v>
                </c:pt>
                <c:pt idx="4">
                  <c:v>Don't know / Refused</c:v>
                </c:pt>
              </c:strCache>
            </c:strRef>
          </c:cat>
          <c:val>
            <c:numRef>
              <c:f>Sheet1!$B$2:$B$6</c:f>
              <c:numCache>
                <c:formatCode>0%</c:formatCode>
                <c:ptCount val="5"/>
                <c:pt idx="0">
                  <c:v>0.31</c:v>
                </c:pt>
                <c:pt idx="1">
                  <c:v>0.54</c:v>
                </c:pt>
                <c:pt idx="2">
                  <c:v>0.1</c:v>
                </c:pt>
                <c:pt idx="3">
                  <c:v>0.05</c:v>
                </c:pt>
                <c:pt idx="4">
                  <c:v>0</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Sheet1!$A$2:$A$6</c:f>
              <c:strCache>
                <c:ptCount val="5"/>
                <c:pt idx="0">
                  <c:v>Very Confident</c:v>
                </c:pt>
                <c:pt idx="1">
                  <c:v>Somewhat Confident</c:v>
                </c:pt>
                <c:pt idx="2">
                  <c:v>Not Too Confident</c:v>
                </c:pt>
                <c:pt idx="3">
                  <c:v>Not At All Confident</c:v>
                </c:pt>
                <c:pt idx="4">
                  <c:v>Don't know / Refused</c:v>
                </c:pt>
              </c:strCache>
            </c:strRef>
          </c:cat>
          <c:val>
            <c:numRef>
              <c:f>Sheet1!$C$2:$C$6</c:f>
              <c:numCache>
                <c:formatCode>0%</c:formatCode>
                <c:ptCount val="5"/>
                <c:pt idx="0">
                  <c:v>0.34</c:v>
                </c:pt>
                <c:pt idx="1">
                  <c:v>0.36</c:v>
                </c:pt>
                <c:pt idx="2">
                  <c:v>0.09</c:v>
                </c:pt>
                <c:pt idx="3">
                  <c:v>0.14000000000000001</c:v>
                </c:pt>
                <c:pt idx="4">
                  <c:v>0.06</c:v>
                </c:pt>
              </c:numCache>
            </c:numRef>
          </c:val>
        </c:ser>
        <c:dLbls>
          <c:showLegendKey val="0"/>
          <c:showVal val="0"/>
          <c:showCatName val="0"/>
          <c:showSerName val="0"/>
          <c:showPercent val="0"/>
          <c:showBubbleSize val="0"/>
        </c:dLbls>
        <c:gapWidth val="50"/>
        <c:axId val="86367616"/>
        <c:axId val="86369408"/>
      </c:barChart>
      <c:catAx>
        <c:axId val="86367616"/>
        <c:scaling>
          <c:orientation val="minMax"/>
        </c:scaling>
        <c:delete val="0"/>
        <c:axPos val="b"/>
        <c:numFmt formatCode="General" sourceLinked="1"/>
        <c:majorTickMark val="none"/>
        <c:minorTickMark val="none"/>
        <c:tickLblPos val="nextTo"/>
        <c:txPr>
          <a:bodyPr/>
          <a:lstStyle/>
          <a:p>
            <a:pPr>
              <a:defRPr sz="1600"/>
            </a:pPr>
            <a:endParaRPr lang="en-US"/>
          </a:p>
        </c:txPr>
        <c:crossAx val="86369408"/>
        <c:crosses val="autoZero"/>
        <c:auto val="1"/>
        <c:lblAlgn val="ctr"/>
        <c:lblOffset val="100"/>
        <c:noMultiLvlLbl val="0"/>
      </c:catAx>
      <c:valAx>
        <c:axId val="86369408"/>
        <c:scaling>
          <c:orientation val="minMax"/>
        </c:scaling>
        <c:delete val="1"/>
        <c:axPos val="l"/>
        <c:numFmt formatCode="0%" sourceLinked="1"/>
        <c:majorTickMark val="out"/>
        <c:minorTickMark val="none"/>
        <c:tickLblPos val="nextTo"/>
        <c:crossAx val="86367616"/>
        <c:crosses val="autoZero"/>
        <c:crossBetween val="between"/>
      </c:valAx>
    </c:plotArea>
    <c:legend>
      <c:legendPos val="t"/>
      <c:layout>
        <c:manualLayout>
          <c:xMode val="edge"/>
          <c:yMode val="edge"/>
          <c:x val="0.42837494975290258"/>
          <c:y val="3.1894079813373631E-2"/>
          <c:w val="0.31251140904684216"/>
          <c:h val="0.14109257362725205"/>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explosion val="1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0.72</c:v>
                </c:pt>
                <c:pt idx="1">
                  <c:v>0.26</c:v>
                </c:pt>
                <c:pt idx="2">
                  <c:v>0.01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49278989165555E-2"/>
          <c:y val="0.12193565333408943"/>
          <c:w val="0.68878779347455221"/>
          <c:h val="0.87592930115910861"/>
        </c:manualLayout>
      </c:layout>
      <c:ofPieChart>
        <c:ofPieType val="bar"/>
        <c:varyColors val="1"/>
        <c:ser>
          <c:idx val="0"/>
          <c:order val="0"/>
          <c:tx>
            <c:strRef>
              <c:f>Sheet1!$B$1</c:f>
              <c:strCache>
                <c:ptCount val="1"/>
                <c:pt idx="0">
                  <c:v>Column1</c:v>
                </c:pt>
              </c:strCache>
            </c:strRef>
          </c:tx>
          <c:dPt>
            <c:idx val="0"/>
            <c:bubble3D val="0"/>
            <c:explosion val="10"/>
            <c:spPr>
              <a:solidFill>
                <a:schemeClr val="accent1">
                  <a:lumMod val="75000"/>
                </a:schemeClr>
              </a:solidFill>
            </c:spPr>
          </c:dPt>
          <c:dPt>
            <c:idx val="1"/>
            <c:bubble3D val="0"/>
            <c:spPr>
              <a:solidFill>
                <a:schemeClr val="accent2">
                  <a:lumMod val="75000"/>
                </a:schemeClr>
              </a:solidFill>
            </c:spPr>
          </c:dPt>
          <c:dPt>
            <c:idx val="2"/>
            <c:bubble3D val="0"/>
            <c:spPr>
              <a:solidFill>
                <a:schemeClr val="accent2">
                  <a:lumMod val="60000"/>
                  <a:lumOff val="40000"/>
                </a:schemeClr>
              </a:solidFill>
            </c:spPr>
          </c:dPt>
          <c:dPt>
            <c:idx val="3"/>
            <c:bubble3D val="0"/>
            <c:spPr>
              <a:solidFill>
                <a:schemeClr val="bg1">
                  <a:lumMod val="50000"/>
                </a:schemeClr>
              </a:solidFill>
            </c:spPr>
          </c:dPt>
          <c:dPt>
            <c:idx val="4"/>
            <c:bubble3D val="0"/>
            <c:spPr>
              <a:solidFill>
                <a:schemeClr val="accent2"/>
              </a:solidFill>
            </c:spPr>
          </c:dPt>
          <c:dLbls>
            <c:dLbl>
              <c:idx val="0"/>
              <c:layout/>
              <c:spPr/>
              <c:txPr>
                <a:bodyPr/>
                <a:lstStyle/>
                <a:p>
                  <a:pPr>
                    <a:defRPr sz="1600" b="0">
                      <a:solidFill>
                        <a:schemeClr val="bg1"/>
                      </a:solidFill>
                    </a:defRPr>
                  </a:pPr>
                  <a:endParaRPr lang="en-US"/>
                </a:p>
              </c:txPr>
              <c:dLblPos val="ctr"/>
              <c:showLegendKey val="0"/>
              <c:showVal val="1"/>
              <c:showCatName val="1"/>
              <c:showSerName val="0"/>
              <c:showPercent val="0"/>
              <c:showBubbleSize val="0"/>
            </c:dLbl>
            <c:dLbl>
              <c:idx val="1"/>
              <c:layout>
                <c:manualLayout>
                  <c:x val="3.6784789286879067E-3"/>
                  <c:y val="-3.3970280551720152E-3"/>
                </c:manualLayout>
              </c:layout>
              <c:spPr/>
              <c:txPr>
                <a:bodyPr/>
                <a:lstStyle/>
                <a:p>
                  <a:pPr>
                    <a:defRPr sz="1400" b="0"/>
                  </a:pPr>
                  <a:endParaRPr lang="en-US"/>
                </a:p>
              </c:txPr>
              <c:dLblPos val="bestFit"/>
              <c:showLegendKey val="0"/>
              <c:showVal val="1"/>
              <c:showCatName val="1"/>
              <c:showSerName val="0"/>
              <c:showPercent val="0"/>
              <c:showBubbleSize val="0"/>
              <c:separator>
</c:separator>
            </c:dLbl>
            <c:dLbl>
              <c:idx val="2"/>
              <c:layout>
                <c:manualLayout>
                  <c:x val="7.1701374708400892E-3"/>
                  <c:y val="5.9113637810473657E-4"/>
                </c:manualLayout>
              </c:layout>
              <c:spPr/>
              <c:txPr>
                <a:bodyPr/>
                <a:lstStyle/>
                <a:p>
                  <a:pPr>
                    <a:defRPr sz="1400" b="0"/>
                  </a:pPr>
                  <a:endParaRPr lang="en-US"/>
                </a:p>
              </c:txPr>
              <c:dLblPos val="bestFit"/>
              <c:showLegendKey val="0"/>
              <c:showVal val="1"/>
              <c:showCatName val="1"/>
              <c:showSerName val="0"/>
              <c:showPercent val="0"/>
              <c:showBubbleSize val="0"/>
              <c:separator>
</c:separator>
            </c:dLbl>
            <c:dLbl>
              <c:idx val="3"/>
              <c:layout>
                <c:manualLayout>
                  <c:x val="7.3569578573758135E-3"/>
                  <c:y val="6.3502223582222253E-2"/>
                </c:manualLayout>
              </c:layout>
              <c:spPr/>
              <c:txPr>
                <a:bodyPr/>
                <a:lstStyle/>
                <a:p>
                  <a:pPr>
                    <a:defRPr sz="1400" b="0"/>
                  </a:pPr>
                  <a:endParaRPr lang="en-US"/>
                </a:p>
              </c:txPr>
              <c:dLblPos val="bestFit"/>
              <c:showLegendKey val="0"/>
              <c:showVal val="1"/>
              <c:showCatName val="1"/>
              <c:showSerName val="0"/>
              <c:showPercent val="0"/>
              <c:showBubbleSize val="0"/>
              <c:separator>
</c:separator>
            </c:dLbl>
            <c:dLbl>
              <c:idx val="4"/>
              <c:layout/>
              <c:tx>
                <c:rich>
                  <a:bodyPr/>
                  <a:lstStyle/>
                  <a:p>
                    <a:r>
                      <a:rPr lang="en-US" dirty="0" smtClean="0"/>
                      <a:t>No</a:t>
                    </a:r>
                    <a:r>
                      <a:rPr lang="en-US" dirty="0"/>
                      <a:t>
18%</a:t>
                    </a:r>
                  </a:p>
                </c:rich>
              </c:tx>
              <c:dLblPos val="ctr"/>
              <c:showLegendKey val="0"/>
              <c:showVal val="1"/>
              <c:showCatName val="1"/>
              <c:showSerName val="0"/>
              <c:showPercent val="0"/>
              <c:showBubbleSize val="0"/>
              <c:separator>
</c:separator>
            </c:dLbl>
            <c:txPr>
              <a:bodyPr/>
              <a:lstStyle/>
              <a:p>
                <a:pPr>
                  <a:defRPr sz="1600" b="0"/>
                </a:pPr>
                <a:endParaRPr lang="en-US"/>
              </a:p>
            </c:txPr>
            <c:dLblPos val="ctr"/>
            <c:showLegendKey val="0"/>
            <c:showVal val="1"/>
            <c:showCatName val="1"/>
            <c:showSerName val="0"/>
            <c:showPercent val="0"/>
            <c:showBubbleSize val="0"/>
            <c:separator>
</c:separator>
            <c:showLeaderLines val="0"/>
          </c:dLbls>
          <c:cat>
            <c:strRef>
              <c:f>Sheet1!$A$2:$A$5</c:f>
              <c:strCache>
                <c:ptCount val="4"/>
                <c:pt idx="0">
                  <c:v>Yes</c:v>
                </c:pt>
                <c:pt idx="1">
                  <c:v>Not contributing; money in plan</c:v>
                </c:pt>
                <c:pt idx="2">
                  <c:v>Not contributing; no money in plan</c:v>
                </c:pt>
                <c:pt idx="3">
                  <c:v>Not contributing; don't know</c:v>
                </c:pt>
              </c:strCache>
            </c:strRef>
          </c:cat>
          <c:val>
            <c:numRef>
              <c:f>Sheet1!$B$2:$B$5</c:f>
              <c:numCache>
                <c:formatCode>0%</c:formatCode>
                <c:ptCount val="4"/>
                <c:pt idx="0">
                  <c:v>0.82</c:v>
                </c:pt>
                <c:pt idx="1">
                  <c:v>0.08</c:v>
                </c:pt>
                <c:pt idx="2">
                  <c:v>0.09</c:v>
                </c:pt>
                <c:pt idx="3">
                  <c:v>0.01</c:v>
                </c:pt>
              </c:numCache>
            </c:numRef>
          </c:val>
        </c:ser>
        <c:dLbls>
          <c:showLegendKey val="0"/>
          <c:showVal val="0"/>
          <c:showCatName val="0"/>
          <c:showSerName val="0"/>
          <c:showPercent val="0"/>
          <c:showBubbleSize val="0"/>
          <c:showLeaderLines val="0"/>
        </c:dLbls>
        <c:gapWidth val="100"/>
        <c:splitType val="pos"/>
        <c:splitPos val="3"/>
        <c:secondPieSize val="75"/>
        <c:serLines/>
      </c:ofPie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100%</c:v>
                </c:pt>
                <c:pt idx="1">
                  <c:v>75%</c:v>
                </c:pt>
                <c:pt idx="2">
                  <c:v>50%</c:v>
                </c:pt>
                <c:pt idx="3">
                  <c:v>25%</c:v>
                </c:pt>
                <c:pt idx="4">
                  <c:v>5%</c:v>
                </c:pt>
                <c:pt idx="5">
                  <c:v>Don't know / Refused
</c:v>
                </c:pt>
              </c:strCache>
            </c:strRef>
          </c:cat>
          <c:val>
            <c:numRef>
              <c:f>Sheet1!$B$2:$B$7</c:f>
              <c:numCache>
                <c:formatCode>0%</c:formatCode>
                <c:ptCount val="6"/>
                <c:pt idx="0">
                  <c:v>7.0000000000000007E-2</c:v>
                </c:pt>
                <c:pt idx="1">
                  <c:v>0.08</c:v>
                </c:pt>
                <c:pt idx="2">
                  <c:v>0.11</c:v>
                </c:pt>
                <c:pt idx="3">
                  <c:v>0.23</c:v>
                </c:pt>
                <c:pt idx="4">
                  <c:v>0.45</c:v>
                </c:pt>
                <c:pt idx="5">
                  <c:v>7.0000000000000007E-2</c:v>
                </c:pt>
              </c:numCache>
            </c:numRef>
          </c:val>
        </c:ser>
        <c:dLbls>
          <c:showLegendKey val="0"/>
          <c:showVal val="0"/>
          <c:showCatName val="0"/>
          <c:showSerName val="0"/>
          <c:showPercent val="0"/>
          <c:showBubbleSize val="0"/>
        </c:dLbls>
        <c:gapWidth val="50"/>
        <c:axId val="84134144"/>
        <c:axId val="84185088"/>
      </c:barChart>
      <c:catAx>
        <c:axId val="84134144"/>
        <c:scaling>
          <c:orientation val="maxMin"/>
        </c:scaling>
        <c:delete val="0"/>
        <c:axPos val="l"/>
        <c:numFmt formatCode="0%" sourceLinked="1"/>
        <c:majorTickMark val="none"/>
        <c:minorTickMark val="none"/>
        <c:tickLblPos val="nextTo"/>
        <c:txPr>
          <a:bodyPr/>
          <a:lstStyle/>
          <a:p>
            <a:pPr>
              <a:defRPr sz="1600"/>
            </a:pPr>
            <a:endParaRPr lang="en-US"/>
          </a:p>
        </c:txPr>
        <c:crossAx val="84185088"/>
        <c:crosses val="autoZero"/>
        <c:auto val="1"/>
        <c:lblAlgn val="ctr"/>
        <c:lblOffset val="100"/>
        <c:noMultiLvlLbl val="0"/>
      </c:catAx>
      <c:valAx>
        <c:axId val="84185088"/>
        <c:scaling>
          <c:orientation val="minMax"/>
        </c:scaling>
        <c:delete val="1"/>
        <c:axPos val="t"/>
        <c:numFmt formatCode="0%" sourceLinked="1"/>
        <c:majorTickMark val="out"/>
        <c:minorTickMark val="none"/>
        <c:tickLblPos val="nextTo"/>
        <c:crossAx val="84134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Under 45</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0.17</c:v>
                </c:pt>
                <c:pt idx="1">
                  <c:v>0.21</c:v>
                </c:pt>
                <c:pt idx="2">
                  <c:v>0.24</c:v>
                </c:pt>
                <c:pt idx="3">
                  <c:v>0.33</c:v>
                </c:pt>
              </c:numCache>
            </c:numRef>
          </c:val>
        </c:ser>
        <c:ser>
          <c:idx val="1"/>
          <c:order val="1"/>
          <c:tx>
            <c:strRef>
              <c:f>Sheet1!$C$1</c:f>
              <c:strCache>
                <c:ptCount val="1"/>
                <c:pt idx="0">
                  <c:v>45 or older</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0.21</c:v>
                </c:pt>
                <c:pt idx="1">
                  <c:v>0.21</c:v>
                </c:pt>
                <c:pt idx="2">
                  <c:v>0.28999999999999998</c:v>
                </c:pt>
                <c:pt idx="3">
                  <c:v>0.43</c:v>
                </c:pt>
              </c:numCache>
            </c:numRef>
          </c:val>
        </c:ser>
        <c:dLbls>
          <c:showLegendKey val="0"/>
          <c:showVal val="0"/>
          <c:showCatName val="0"/>
          <c:showSerName val="0"/>
          <c:showPercent val="0"/>
          <c:showBubbleSize val="0"/>
        </c:dLbls>
        <c:gapWidth val="50"/>
        <c:axId val="66484096"/>
        <c:axId val="66485632"/>
      </c:barChart>
      <c:catAx>
        <c:axId val="66484096"/>
        <c:scaling>
          <c:orientation val="minMax"/>
        </c:scaling>
        <c:delete val="0"/>
        <c:axPos val="b"/>
        <c:numFmt formatCode="General" sourceLinked="1"/>
        <c:majorTickMark val="none"/>
        <c:minorTickMark val="none"/>
        <c:tickLblPos val="nextTo"/>
        <c:txPr>
          <a:bodyPr/>
          <a:lstStyle/>
          <a:p>
            <a:pPr>
              <a:defRPr sz="1600"/>
            </a:pPr>
            <a:endParaRPr lang="en-US"/>
          </a:p>
        </c:txPr>
        <c:crossAx val="66485632"/>
        <c:crosses val="autoZero"/>
        <c:auto val="1"/>
        <c:lblAlgn val="ctr"/>
        <c:lblOffset val="100"/>
        <c:noMultiLvlLbl val="0"/>
      </c:catAx>
      <c:valAx>
        <c:axId val="66485632"/>
        <c:scaling>
          <c:orientation val="minMax"/>
        </c:scaling>
        <c:delete val="1"/>
        <c:axPos val="l"/>
        <c:numFmt formatCode="0%" sourceLinked="1"/>
        <c:majorTickMark val="out"/>
        <c:minorTickMark val="none"/>
        <c:tickLblPos val="nextTo"/>
        <c:crossAx val="66484096"/>
        <c:crosses val="autoZero"/>
        <c:crossBetween val="between"/>
      </c:valAx>
    </c:plotArea>
    <c:legend>
      <c:legendPos val="t"/>
      <c:layout>
        <c:manualLayout>
          <c:xMode val="edge"/>
          <c:yMode val="edge"/>
          <c:x val="4.5063370457071247E-2"/>
          <c:y val="0.10594020682293066"/>
          <c:w val="0.90987325908585748"/>
          <c:h val="6.359558440264619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Sheet1!$A$2:$A$13</c:f>
              <c:strCache>
                <c:ptCount val="12"/>
                <c:pt idx="0">
                  <c:v>Cost of living/day-to-day expenses</c:v>
                </c:pt>
                <c:pt idx="1">
                  <c:v>Can’t afford to give more</c:v>
                </c:pt>
                <c:pt idx="2">
                  <c:v>Already contributing plan/legal maximum</c:v>
                </c:pt>
                <c:pt idx="3">
                  <c:v>Prefer to invest elsewhere/Don’t like plan/investments</c:v>
                </c:pt>
                <c:pt idx="4">
                  <c:v>Don’t need to save more</c:v>
                </c:pt>
                <c:pt idx="5">
                  <c:v>Paying off mortgage/housing expenses</c:v>
                </c:pt>
                <c:pt idx="6">
                  <c:v>Other savings priorities</c:v>
                </c:pt>
                <c:pt idx="7">
                  <c:v>Paying off other debt </c:v>
                </c:pt>
                <c:pt idx="8">
                  <c:v>Education expenses </c:v>
                </c:pt>
                <c:pt idx="9">
                  <c:v>Health costs/health insurance costs</c:v>
                </c:pt>
                <c:pt idx="10">
                  <c:v>Other</c:v>
                </c:pt>
                <c:pt idx="11">
                  <c:v>Don't know / Refused</c:v>
                </c:pt>
              </c:strCache>
            </c:strRef>
          </c:cat>
          <c:val>
            <c:numRef>
              <c:f>Sheet1!$B$2:$B$13</c:f>
              <c:numCache>
                <c:formatCode>0%</c:formatCode>
                <c:ptCount val="12"/>
                <c:pt idx="0">
                  <c:v>0.41</c:v>
                </c:pt>
                <c:pt idx="1">
                  <c:v>0.18</c:v>
                </c:pt>
                <c:pt idx="2">
                  <c:v>0.1</c:v>
                </c:pt>
                <c:pt idx="3">
                  <c:v>0.08</c:v>
                </c:pt>
                <c:pt idx="4">
                  <c:v>0.06</c:v>
                </c:pt>
                <c:pt idx="5">
                  <c:v>0.06</c:v>
                </c:pt>
                <c:pt idx="6">
                  <c:v>0.05</c:v>
                </c:pt>
                <c:pt idx="7">
                  <c:v>0.04</c:v>
                </c:pt>
                <c:pt idx="8">
                  <c:v>0.04</c:v>
                </c:pt>
                <c:pt idx="9">
                  <c:v>0.01</c:v>
                </c:pt>
                <c:pt idx="10">
                  <c:v>7.0000000000000007E-2</c:v>
                </c:pt>
                <c:pt idx="11">
                  <c:v>0.03</c:v>
                </c:pt>
              </c:numCache>
            </c:numRef>
          </c:val>
        </c:ser>
        <c:dLbls>
          <c:showLegendKey val="0"/>
          <c:showVal val="0"/>
          <c:showCatName val="0"/>
          <c:showSerName val="0"/>
          <c:showPercent val="0"/>
          <c:showBubbleSize val="0"/>
        </c:dLbls>
        <c:gapWidth val="50"/>
        <c:axId val="84039552"/>
        <c:axId val="84041088"/>
      </c:barChart>
      <c:catAx>
        <c:axId val="84039552"/>
        <c:scaling>
          <c:orientation val="maxMin"/>
        </c:scaling>
        <c:delete val="0"/>
        <c:axPos val="l"/>
        <c:numFmt formatCode="General" sourceLinked="1"/>
        <c:majorTickMark val="none"/>
        <c:minorTickMark val="none"/>
        <c:tickLblPos val="nextTo"/>
        <c:txPr>
          <a:bodyPr/>
          <a:lstStyle/>
          <a:p>
            <a:pPr>
              <a:defRPr sz="1600"/>
            </a:pPr>
            <a:endParaRPr lang="en-US"/>
          </a:p>
        </c:txPr>
        <c:crossAx val="84041088"/>
        <c:crosses val="autoZero"/>
        <c:auto val="1"/>
        <c:lblAlgn val="ctr"/>
        <c:lblOffset val="100"/>
        <c:noMultiLvlLbl val="0"/>
      </c:catAx>
      <c:valAx>
        <c:axId val="84041088"/>
        <c:scaling>
          <c:orientation val="minMax"/>
        </c:scaling>
        <c:delete val="1"/>
        <c:axPos val="t"/>
        <c:numFmt formatCode="0%" sourceLinked="1"/>
        <c:majorTickMark val="out"/>
        <c:minorTickMark val="none"/>
        <c:tickLblPos val="nextTo"/>
        <c:crossAx val="840395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Pt>
            <c:idx val="0"/>
            <c:invertIfNegative val="0"/>
            <c:bubble3D val="0"/>
            <c:spPr>
              <a:solidFill>
                <a:schemeClr val="accent1">
                  <a:lumMod val="75000"/>
                </a:schemeClr>
              </a:solidFill>
              <a:ln>
                <a:solidFill>
                  <a:srgbClr val="FF0000"/>
                </a:solidFill>
              </a:ln>
            </c:spPr>
          </c:dPt>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Cancel the contribution</c:v>
                </c:pt>
                <c:pt idx="1">
                  <c:v>Continue the contribution, but decrease the amount</c:v>
                </c:pt>
                <c:pt idx="2">
                  <c:v>Leave the contribution as it is</c:v>
                </c:pt>
                <c:pt idx="3">
                  <c:v>Increase the contribution</c:v>
                </c:pt>
                <c:pt idx="4">
                  <c:v>Don't know / Refused</c:v>
                </c:pt>
              </c:strCache>
            </c:strRef>
          </c:cat>
          <c:val>
            <c:numRef>
              <c:f>Sheet1!$B$2:$B$6</c:f>
              <c:numCache>
                <c:formatCode>0%</c:formatCode>
                <c:ptCount val="5"/>
                <c:pt idx="0">
                  <c:v>0.18</c:v>
                </c:pt>
                <c:pt idx="1">
                  <c:v>0.09</c:v>
                </c:pt>
                <c:pt idx="2">
                  <c:v>0.41</c:v>
                </c:pt>
                <c:pt idx="3">
                  <c:v>0.27</c:v>
                </c:pt>
                <c:pt idx="4">
                  <c:v>0.05</c:v>
                </c:pt>
              </c:numCache>
            </c:numRef>
          </c:val>
        </c:ser>
        <c:dLbls>
          <c:showLegendKey val="0"/>
          <c:showVal val="0"/>
          <c:showCatName val="0"/>
          <c:showSerName val="0"/>
          <c:showPercent val="0"/>
          <c:showBubbleSize val="0"/>
        </c:dLbls>
        <c:gapWidth val="50"/>
        <c:axId val="86878464"/>
        <c:axId val="86880256"/>
      </c:barChart>
      <c:catAx>
        <c:axId val="86878464"/>
        <c:scaling>
          <c:orientation val="maxMin"/>
        </c:scaling>
        <c:delete val="0"/>
        <c:axPos val="l"/>
        <c:majorTickMark val="none"/>
        <c:minorTickMark val="none"/>
        <c:tickLblPos val="nextTo"/>
        <c:txPr>
          <a:bodyPr/>
          <a:lstStyle/>
          <a:p>
            <a:pPr algn="r">
              <a:defRPr sz="1400"/>
            </a:pPr>
            <a:endParaRPr lang="en-US"/>
          </a:p>
        </c:txPr>
        <c:crossAx val="86880256"/>
        <c:crosses val="autoZero"/>
        <c:auto val="1"/>
        <c:lblAlgn val="ctr"/>
        <c:lblOffset val="100"/>
        <c:noMultiLvlLbl val="0"/>
      </c:catAx>
      <c:valAx>
        <c:axId val="86880256"/>
        <c:scaling>
          <c:orientation val="minMax"/>
        </c:scaling>
        <c:delete val="1"/>
        <c:axPos val="t"/>
        <c:numFmt formatCode="0%" sourceLinked="1"/>
        <c:majorTickMark val="out"/>
        <c:minorTickMark val="none"/>
        <c:tickLblPos val="nextTo"/>
        <c:crossAx val="86878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Pt>
            <c:idx val="0"/>
            <c:invertIfNegative val="0"/>
            <c:bubble3D val="0"/>
            <c:spPr>
              <a:solidFill>
                <a:schemeClr val="accent1">
                  <a:lumMod val="75000"/>
                </a:schemeClr>
              </a:solidFill>
              <a:ln>
                <a:solidFill>
                  <a:srgbClr val="FF0000"/>
                </a:solidFill>
              </a:ln>
            </c:spPr>
          </c:dPt>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Cancel the contribution</c:v>
                </c:pt>
                <c:pt idx="1">
                  <c:v>Continue the contribution, but decrease the amount</c:v>
                </c:pt>
                <c:pt idx="2">
                  <c:v>Leave the contribution as it is</c:v>
                </c:pt>
                <c:pt idx="3">
                  <c:v>Increase the contribution</c:v>
                </c:pt>
                <c:pt idx="4">
                  <c:v>Don't know / Refused</c:v>
                </c:pt>
              </c:strCache>
            </c:strRef>
          </c:cat>
          <c:val>
            <c:numRef>
              <c:f>Sheet1!$B$2:$B$6</c:f>
              <c:numCache>
                <c:formatCode>0%</c:formatCode>
                <c:ptCount val="5"/>
                <c:pt idx="0">
                  <c:v>0.28999999999999998</c:v>
                </c:pt>
                <c:pt idx="1">
                  <c:v>0.23</c:v>
                </c:pt>
                <c:pt idx="2">
                  <c:v>0.35</c:v>
                </c:pt>
                <c:pt idx="3">
                  <c:v>0.1</c:v>
                </c:pt>
                <c:pt idx="4">
                  <c:v>0.03</c:v>
                </c:pt>
              </c:numCache>
            </c:numRef>
          </c:val>
        </c:ser>
        <c:dLbls>
          <c:showLegendKey val="0"/>
          <c:showVal val="0"/>
          <c:showCatName val="0"/>
          <c:showSerName val="0"/>
          <c:showPercent val="0"/>
          <c:showBubbleSize val="0"/>
        </c:dLbls>
        <c:gapWidth val="50"/>
        <c:axId val="84754432"/>
        <c:axId val="84755968"/>
      </c:barChart>
      <c:catAx>
        <c:axId val="84754432"/>
        <c:scaling>
          <c:orientation val="maxMin"/>
        </c:scaling>
        <c:delete val="0"/>
        <c:axPos val="l"/>
        <c:majorTickMark val="none"/>
        <c:minorTickMark val="none"/>
        <c:tickLblPos val="nextTo"/>
        <c:txPr>
          <a:bodyPr/>
          <a:lstStyle/>
          <a:p>
            <a:pPr algn="r">
              <a:defRPr sz="1400"/>
            </a:pPr>
            <a:endParaRPr lang="en-US"/>
          </a:p>
        </c:txPr>
        <c:crossAx val="84755968"/>
        <c:crosses val="autoZero"/>
        <c:auto val="1"/>
        <c:lblAlgn val="ctr"/>
        <c:lblOffset val="100"/>
        <c:noMultiLvlLbl val="0"/>
      </c:catAx>
      <c:valAx>
        <c:axId val="84755968"/>
        <c:scaling>
          <c:orientation val="minMax"/>
        </c:scaling>
        <c:delete val="1"/>
        <c:axPos val="t"/>
        <c:numFmt formatCode="0%" sourceLinked="1"/>
        <c:majorTickMark val="out"/>
        <c:minorTickMark val="none"/>
        <c:tickLblPos val="nextTo"/>
        <c:crossAx val="84754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sz="1400" b="0">
                      <a:solidFill>
                        <a:schemeClr val="bg1"/>
                      </a:solidFill>
                    </a:defRPr>
                  </a:pPr>
                  <a:endParaRPr lang="en-US"/>
                </a:p>
              </c:txPr>
              <c:dLblPos val="ctr"/>
              <c:showLegendKey val="0"/>
              <c:showVal val="1"/>
              <c:showCatName val="1"/>
              <c:showSerName val="0"/>
              <c:showPercent val="0"/>
              <c:showBubbleSize val="0"/>
            </c:dLbl>
            <c:dLbl>
              <c:idx val="2"/>
              <c:layout>
                <c:manualLayout>
                  <c:x val="7.7609512460934407E-2"/>
                  <c:y val="1.4178981116268769E-2"/>
                </c:manualLayout>
              </c:layout>
              <c:dLblPos val="bestFit"/>
              <c:showLegendKey val="0"/>
              <c:showVal val="1"/>
              <c:showCatName val="1"/>
              <c:showSerName val="0"/>
              <c:showPercent val="0"/>
              <c:showBubbleSize val="0"/>
              <c:separator>
</c:separator>
            </c:dLbl>
            <c:txPr>
              <a:bodyPr/>
              <a:lstStyle/>
              <a:p>
                <a:pPr>
                  <a:defRPr sz="1400"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 Refused</c:v>
                </c:pt>
              </c:strCache>
            </c:strRef>
          </c:cat>
          <c:val>
            <c:numRef>
              <c:f>Sheet1!$B$2:$B$4</c:f>
              <c:numCache>
                <c:formatCode>0%</c:formatCode>
                <c:ptCount val="3"/>
                <c:pt idx="0">
                  <c:v>0.5</c:v>
                </c:pt>
                <c:pt idx="1">
                  <c:v>0.47</c:v>
                </c:pt>
                <c:pt idx="2">
                  <c:v>0.02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Sheet1!$A$2:$A$6</c:f>
              <c:strCache>
                <c:ptCount val="5"/>
                <c:pt idx="0">
                  <c:v>Left it in plan</c:v>
                </c:pt>
                <c:pt idx="1">
                  <c:v>Roll it over into an IRA</c:v>
                </c:pt>
                <c:pt idx="2">
                  <c:v>Roll it over into a plan with your new employer</c:v>
                </c:pt>
                <c:pt idx="3">
                  <c:v>Put it into your personal, non-retirement savings or investment account</c:v>
                </c:pt>
                <c:pt idx="4">
                  <c:v>Spend it or use it to pay off debt</c:v>
                </c:pt>
              </c:strCache>
            </c:strRef>
          </c:cat>
          <c:val>
            <c:numRef>
              <c:f>Sheet1!$B$2:$B$6</c:f>
              <c:numCache>
                <c:formatCode>0%</c:formatCode>
                <c:ptCount val="5"/>
                <c:pt idx="0">
                  <c:v>0.38</c:v>
                </c:pt>
                <c:pt idx="1">
                  <c:v>0.4</c:v>
                </c:pt>
                <c:pt idx="2">
                  <c:v>0.24</c:v>
                </c:pt>
                <c:pt idx="3">
                  <c:v>0.26</c:v>
                </c:pt>
                <c:pt idx="4">
                  <c:v>0.28000000000000003</c:v>
                </c:pt>
              </c:numCache>
            </c:numRef>
          </c:val>
        </c:ser>
        <c:dLbls>
          <c:showLegendKey val="0"/>
          <c:showVal val="0"/>
          <c:showCatName val="0"/>
          <c:showSerName val="0"/>
          <c:showPercent val="0"/>
          <c:showBubbleSize val="0"/>
        </c:dLbls>
        <c:gapWidth val="50"/>
        <c:axId val="87485824"/>
        <c:axId val="97191040"/>
      </c:barChart>
      <c:catAx>
        <c:axId val="87485824"/>
        <c:scaling>
          <c:orientation val="maxMin"/>
        </c:scaling>
        <c:delete val="0"/>
        <c:axPos val="l"/>
        <c:majorTickMark val="none"/>
        <c:minorTickMark val="none"/>
        <c:tickLblPos val="nextTo"/>
        <c:txPr>
          <a:bodyPr/>
          <a:lstStyle/>
          <a:p>
            <a:pPr algn="r">
              <a:defRPr sz="1400"/>
            </a:pPr>
            <a:endParaRPr lang="en-US"/>
          </a:p>
        </c:txPr>
        <c:crossAx val="97191040"/>
        <c:crosses val="autoZero"/>
        <c:auto val="1"/>
        <c:lblAlgn val="ctr"/>
        <c:lblOffset val="100"/>
        <c:noMultiLvlLbl val="0"/>
      </c:catAx>
      <c:valAx>
        <c:axId val="97191040"/>
        <c:scaling>
          <c:orientation val="minMax"/>
        </c:scaling>
        <c:delete val="1"/>
        <c:axPos val="t"/>
        <c:numFmt formatCode="0%" sourceLinked="1"/>
        <c:majorTickMark val="out"/>
        <c:minorTickMark val="none"/>
        <c:tickLblPos val="nextTo"/>
        <c:crossAx val="87485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Sheet1!$A$2:$A$6</c:f>
              <c:strCache>
                <c:ptCount val="5"/>
                <c:pt idx="0">
                  <c:v>The same financial institution as your old retirement savings plan</c:v>
                </c:pt>
                <c:pt idx="1">
                  <c:v>The same provider as your new retirement savings plan</c:v>
                </c:pt>
                <c:pt idx="2">
                  <c:v>Another financial institution with whom you had a pre-existing relationship</c:v>
                </c:pt>
                <c:pt idx="3">
                  <c:v>Some other company</c:v>
                </c:pt>
                <c:pt idx="4">
                  <c:v>Don't know / Refused</c:v>
                </c:pt>
              </c:strCache>
            </c:strRef>
          </c:cat>
          <c:val>
            <c:numRef>
              <c:f>Sheet1!$B$2:$B$6</c:f>
              <c:numCache>
                <c:formatCode>0%</c:formatCode>
                <c:ptCount val="5"/>
                <c:pt idx="0">
                  <c:v>0.14000000000000001</c:v>
                </c:pt>
                <c:pt idx="1">
                  <c:v>0.04</c:v>
                </c:pt>
                <c:pt idx="2">
                  <c:v>0.38</c:v>
                </c:pt>
                <c:pt idx="3">
                  <c:v>0.43</c:v>
                </c:pt>
                <c:pt idx="4">
                  <c:v>0.01</c:v>
                </c:pt>
              </c:numCache>
            </c:numRef>
          </c:val>
        </c:ser>
        <c:dLbls>
          <c:showLegendKey val="0"/>
          <c:showVal val="0"/>
          <c:showCatName val="0"/>
          <c:showSerName val="0"/>
          <c:showPercent val="0"/>
          <c:showBubbleSize val="0"/>
        </c:dLbls>
        <c:gapWidth val="50"/>
        <c:axId val="87183360"/>
        <c:axId val="87184896"/>
      </c:barChart>
      <c:catAx>
        <c:axId val="87183360"/>
        <c:scaling>
          <c:orientation val="maxMin"/>
        </c:scaling>
        <c:delete val="0"/>
        <c:axPos val="l"/>
        <c:numFmt formatCode="0%" sourceLinked="1"/>
        <c:majorTickMark val="none"/>
        <c:minorTickMark val="none"/>
        <c:tickLblPos val="nextTo"/>
        <c:txPr>
          <a:bodyPr/>
          <a:lstStyle/>
          <a:p>
            <a:pPr algn="r">
              <a:defRPr sz="1600"/>
            </a:pPr>
            <a:endParaRPr lang="en-US"/>
          </a:p>
        </c:txPr>
        <c:crossAx val="87184896"/>
        <c:crosses val="autoZero"/>
        <c:auto val="1"/>
        <c:lblAlgn val="ctr"/>
        <c:lblOffset val="100"/>
        <c:noMultiLvlLbl val="0"/>
      </c:catAx>
      <c:valAx>
        <c:axId val="87184896"/>
        <c:scaling>
          <c:orientation val="minMax"/>
        </c:scaling>
        <c:delete val="1"/>
        <c:axPos val="t"/>
        <c:numFmt formatCode="0%" sourceLinked="1"/>
        <c:majorTickMark val="out"/>
        <c:minorTickMark val="none"/>
        <c:tickLblPos val="nextTo"/>
        <c:crossAx val="87183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312923213365461"/>
          <c:y val="2.7399482041488996E-2"/>
          <c:w val="0.48336062140654151"/>
          <c:h val="0.82785099536976481"/>
        </c:manualLayout>
      </c:layout>
      <c:barChart>
        <c:barDir val="bar"/>
        <c:grouping val="clustered"/>
        <c:varyColors val="0"/>
        <c:ser>
          <c:idx val="0"/>
          <c:order val="0"/>
          <c:spPr>
            <a:ln>
              <a:solidFill>
                <a:schemeClr val="tx1"/>
              </a:solidFill>
            </a:ln>
          </c:spPr>
          <c:invertIfNegative val="0"/>
          <c:dLbls>
            <c:dLbl>
              <c:idx val="2"/>
              <c:spPr>
                <a:solidFill>
                  <a:schemeClr val="bg2"/>
                </a:solidFill>
              </c:spPr>
              <c:txPr>
                <a:bodyPr/>
                <a:lstStyle/>
                <a:p>
                  <a:pPr>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Edited4Nevin!$A$1:$A$4</c:f>
              <c:strCache>
                <c:ptCount val="4"/>
                <c:pt idx="0">
                  <c:v>Increase the amount you contribute</c:v>
                </c:pt>
                <c:pt idx="1">
                  <c:v>Continue to contribute what you do now</c:v>
                </c:pt>
                <c:pt idx="2">
                  <c:v>Stop contributing altogether</c:v>
                </c:pt>
                <c:pt idx="3">
                  <c:v>Reduce the amount you contribute</c:v>
                </c:pt>
              </c:strCache>
            </c:strRef>
          </c:cat>
          <c:val>
            <c:numRef>
              <c:f>Edited4Nevin!$B$1:$B$4</c:f>
              <c:numCache>
                <c:formatCode>0%</c:formatCode>
                <c:ptCount val="4"/>
                <c:pt idx="0">
                  <c:v>0.08</c:v>
                </c:pt>
                <c:pt idx="1">
                  <c:v>0.46</c:v>
                </c:pt>
                <c:pt idx="2">
                  <c:v>0.16</c:v>
                </c:pt>
                <c:pt idx="3">
                  <c:v>0.28999999999999998</c:v>
                </c:pt>
              </c:numCache>
            </c:numRef>
          </c:val>
        </c:ser>
        <c:dLbls>
          <c:showLegendKey val="0"/>
          <c:showVal val="0"/>
          <c:showCatName val="0"/>
          <c:showSerName val="0"/>
          <c:showPercent val="0"/>
          <c:showBubbleSize val="0"/>
        </c:dLbls>
        <c:gapWidth val="150"/>
        <c:axId val="87401600"/>
        <c:axId val="87403136"/>
      </c:barChart>
      <c:catAx>
        <c:axId val="87401600"/>
        <c:scaling>
          <c:orientation val="minMax"/>
        </c:scaling>
        <c:delete val="0"/>
        <c:axPos val="l"/>
        <c:majorTickMark val="out"/>
        <c:minorTickMark val="none"/>
        <c:tickLblPos val="nextTo"/>
        <c:crossAx val="87403136"/>
        <c:crosses val="autoZero"/>
        <c:auto val="1"/>
        <c:lblAlgn val="ctr"/>
        <c:lblOffset val="100"/>
        <c:noMultiLvlLbl val="0"/>
      </c:catAx>
      <c:valAx>
        <c:axId val="87403136"/>
        <c:scaling>
          <c:orientation val="minMax"/>
        </c:scaling>
        <c:delete val="0"/>
        <c:axPos val="b"/>
        <c:majorGridlines>
          <c:spPr>
            <a:ln>
              <a:solidFill>
                <a:schemeClr val="bg1">
                  <a:lumMod val="65000"/>
                </a:schemeClr>
              </a:solidFill>
            </a:ln>
          </c:spPr>
        </c:majorGridlines>
        <c:numFmt formatCode="0%" sourceLinked="1"/>
        <c:majorTickMark val="out"/>
        <c:minorTickMark val="none"/>
        <c:tickLblPos val="nextTo"/>
        <c:crossAx val="87401600"/>
        <c:crosses val="autoZero"/>
        <c:crossBetween val="between"/>
      </c:valAx>
      <c:spPr>
        <a:solidFill>
          <a:schemeClr val="bg2"/>
        </a:solidFill>
        <a:ln>
          <a:solidFill>
            <a:schemeClr val="tx1"/>
          </a:solidFill>
        </a:ln>
      </c:spPr>
    </c:plotArea>
    <c:plotVisOnly val="1"/>
    <c:dispBlanksAs val="gap"/>
    <c:showDLblsOverMax val="0"/>
  </c:chart>
  <c:spPr>
    <a:ln>
      <a:noFill/>
    </a:ln>
  </c:spPr>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Reduce it by about 75%</c:v>
                </c:pt>
                <c:pt idx="1">
                  <c:v>Reduce it by about 50%</c:v>
                </c:pt>
                <c:pt idx="2">
                  <c:v>Reduce it by about 25%</c:v>
                </c:pt>
                <c:pt idx="3">
                  <c:v>Reduce it by about 10%</c:v>
                </c:pt>
                <c:pt idx="4">
                  <c:v>Don't know / Refused</c:v>
                </c:pt>
              </c:strCache>
            </c:strRef>
          </c:cat>
          <c:val>
            <c:numRef>
              <c:f>Sheet1!$B$2:$B$6</c:f>
              <c:numCache>
                <c:formatCode>0%</c:formatCode>
                <c:ptCount val="5"/>
                <c:pt idx="0">
                  <c:v>0.14000000000000001</c:v>
                </c:pt>
                <c:pt idx="1">
                  <c:v>0.47</c:v>
                </c:pt>
                <c:pt idx="2">
                  <c:v>0.24</c:v>
                </c:pt>
                <c:pt idx="3">
                  <c:v>0.1</c:v>
                </c:pt>
                <c:pt idx="4">
                  <c:v>0.06</c:v>
                </c:pt>
              </c:numCache>
            </c:numRef>
          </c:val>
        </c:ser>
        <c:dLbls>
          <c:showLegendKey val="0"/>
          <c:showVal val="0"/>
          <c:showCatName val="0"/>
          <c:showSerName val="0"/>
          <c:showPercent val="0"/>
          <c:showBubbleSize val="0"/>
        </c:dLbls>
        <c:gapWidth val="50"/>
        <c:axId val="87257856"/>
        <c:axId val="87259392"/>
      </c:barChart>
      <c:catAx>
        <c:axId val="87257856"/>
        <c:scaling>
          <c:orientation val="maxMin"/>
        </c:scaling>
        <c:delete val="0"/>
        <c:axPos val="l"/>
        <c:majorTickMark val="none"/>
        <c:minorTickMark val="none"/>
        <c:tickLblPos val="nextTo"/>
        <c:txPr>
          <a:bodyPr/>
          <a:lstStyle/>
          <a:p>
            <a:pPr algn="r">
              <a:defRPr sz="1400"/>
            </a:pPr>
            <a:endParaRPr lang="en-US"/>
          </a:p>
        </c:txPr>
        <c:crossAx val="87259392"/>
        <c:crosses val="autoZero"/>
        <c:auto val="1"/>
        <c:lblAlgn val="ctr"/>
        <c:lblOffset val="100"/>
        <c:noMultiLvlLbl val="0"/>
      </c:catAx>
      <c:valAx>
        <c:axId val="87259392"/>
        <c:scaling>
          <c:orientation val="minMax"/>
        </c:scaling>
        <c:delete val="1"/>
        <c:axPos val="t"/>
        <c:numFmt formatCode="0%" sourceLinked="1"/>
        <c:majorTickMark val="out"/>
        <c:minorTickMark val="none"/>
        <c:tickLblPos val="nextTo"/>
        <c:crossAx val="87257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Double it</c:v>
                </c:pt>
                <c:pt idx="1">
                  <c:v>Increase it by about 75%</c:v>
                </c:pt>
                <c:pt idx="2">
                  <c:v>Increase it by about 50%</c:v>
                </c:pt>
                <c:pt idx="3">
                  <c:v>Increase it by about 25%</c:v>
                </c:pt>
                <c:pt idx="4">
                  <c:v>Increase it by about 10%</c:v>
                </c:pt>
                <c:pt idx="5">
                  <c:v>Don't know / Refused</c:v>
                </c:pt>
              </c:strCache>
            </c:strRef>
          </c:cat>
          <c:val>
            <c:numRef>
              <c:f>Sheet1!$B$2:$B$7</c:f>
              <c:numCache>
                <c:formatCode>0%</c:formatCode>
                <c:ptCount val="6"/>
                <c:pt idx="0">
                  <c:v>0.02</c:v>
                </c:pt>
                <c:pt idx="1">
                  <c:v>0.02</c:v>
                </c:pt>
                <c:pt idx="2">
                  <c:v>0.17</c:v>
                </c:pt>
                <c:pt idx="3">
                  <c:v>0.19</c:v>
                </c:pt>
                <c:pt idx="4">
                  <c:v>0.52</c:v>
                </c:pt>
                <c:pt idx="5">
                  <c:v>7.0000000000000007E-2</c:v>
                </c:pt>
              </c:numCache>
            </c:numRef>
          </c:val>
        </c:ser>
        <c:dLbls>
          <c:showLegendKey val="0"/>
          <c:showVal val="0"/>
          <c:showCatName val="0"/>
          <c:showSerName val="0"/>
          <c:showPercent val="0"/>
          <c:showBubbleSize val="0"/>
        </c:dLbls>
        <c:gapWidth val="50"/>
        <c:axId val="98510720"/>
        <c:axId val="98512256"/>
      </c:barChart>
      <c:catAx>
        <c:axId val="98510720"/>
        <c:scaling>
          <c:orientation val="maxMin"/>
        </c:scaling>
        <c:delete val="0"/>
        <c:axPos val="l"/>
        <c:majorTickMark val="none"/>
        <c:minorTickMark val="none"/>
        <c:tickLblPos val="nextTo"/>
        <c:txPr>
          <a:bodyPr/>
          <a:lstStyle/>
          <a:p>
            <a:pPr algn="r">
              <a:defRPr sz="1400"/>
            </a:pPr>
            <a:endParaRPr lang="en-US"/>
          </a:p>
        </c:txPr>
        <c:crossAx val="98512256"/>
        <c:crosses val="autoZero"/>
        <c:auto val="1"/>
        <c:lblAlgn val="ctr"/>
        <c:lblOffset val="100"/>
        <c:noMultiLvlLbl val="0"/>
      </c:catAx>
      <c:valAx>
        <c:axId val="98512256"/>
        <c:scaling>
          <c:orientation val="minMax"/>
        </c:scaling>
        <c:delete val="1"/>
        <c:axPos val="t"/>
        <c:numFmt formatCode="0%" sourceLinked="1"/>
        <c:majorTickMark val="out"/>
        <c:minorTickMark val="none"/>
        <c:tickLblPos val="nextTo"/>
        <c:crossAx val="98510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0.53</c:v>
                </c:pt>
                <c:pt idx="1">
                  <c:v>0.44</c:v>
                </c:pt>
                <c:pt idx="2">
                  <c:v>0.03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Workers</c:v>
                </c:pt>
              </c:strCache>
            </c:strRef>
          </c:tx>
          <c:dLbls>
            <c:dLbl>
              <c:idx val="0"/>
              <c:layout>
                <c:manualLayout>
                  <c:x val="-3.118421052631579E-2"/>
                  <c:y val="-5.0993195515713047E-2"/>
                </c:manualLayout>
              </c:layout>
              <c:dLblPos val="r"/>
              <c:showLegendKey val="0"/>
              <c:showVal val="1"/>
              <c:showCatName val="0"/>
              <c:showSerName val="0"/>
              <c:showPercent val="0"/>
              <c:showBubbleSize val="0"/>
            </c:dLbl>
            <c:dLbl>
              <c:idx val="2"/>
              <c:layout>
                <c:manualLayout>
                  <c:x val="-3.4108187134502921E-2"/>
                  <c:y val="-5.0993195515713033E-2"/>
                </c:manualLayout>
              </c:layout>
              <c:dLblPos val="r"/>
              <c:showLegendKey val="0"/>
              <c:showVal val="1"/>
              <c:showCatName val="0"/>
              <c:showSerName val="0"/>
              <c:showPercent val="0"/>
              <c:showBubbleSize val="0"/>
            </c:dLbl>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Sheet1!$A$2:$A$4</c:f>
              <c:numCache>
                <c:formatCode>General</c:formatCode>
                <c:ptCount val="3"/>
                <c:pt idx="0">
                  <c:v>2011</c:v>
                </c:pt>
                <c:pt idx="1">
                  <c:v>2012</c:v>
                </c:pt>
                <c:pt idx="2">
                  <c:v>2013</c:v>
                </c:pt>
              </c:numCache>
            </c:numRef>
          </c:cat>
          <c:val>
            <c:numRef>
              <c:f>Sheet1!$B$2:$B$4</c:f>
              <c:numCache>
                <c:formatCode>0%</c:formatCode>
                <c:ptCount val="3"/>
                <c:pt idx="0">
                  <c:v>0.34</c:v>
                </c:pt>
                <c:pt idx="1">
                  <c:v>0.34</c:v>
                </c:pt>
                <c:pt idx="2">
                  <c:v>0.31</c:v>
                </c:pt>
              </c:numCache>
            </c:numRef>
          </c:val>
          <c:smooth val="0"/>
        </c:ser>
        <c:ser>
          <c:idx val="1"/>
          <c:order val="1"/>
          <c:tx>
            <c:strRef>
              <c:f>Sheet1!$C$1</c:f>
              <c:strCache>
                <c:ptCount val="1"/>
                <c:pt idx="0">
                  <c:v>Retirees</c:v>
                </c:pt>
              </c:strCache>
            </c:strRef>
          </c:tx>
          <c:dLbls>
            <c:dLbl>
              <c:idx val="0"/>
              <c:layout>
                <c:manualLayout>
                  <c:x val="-3.3625730994152045E-2"/>
                  <c:y val="6.2818994980168741E-2"/>
                </c:manualLayout>
              </c:layout>
              <c:showLegendKey val="0"/>
              <c:showVal val="1"/>
              <c:showCatName val="0"/>
              <c:showSerName val="0"/>
              <c:showPercent val="0"/>
              <c:showBubbleSize val="0"/>
            </c:dLbl>
            <c:dLbl>
              <c:idx val="1"/>
              <c:layout>
                <c:manualLayout>
                  <c:x val="-3.0701754385964911E-2"/>
                  <c:y val="5.3396145733143427E-2"/>
                </c:manualLayout>
              </c:layout>
              <c:showLegendKey val="0"/>
              <c:showVal val="1"/>
              <c:showCatName val="0"/>
              <c:showSerName val="0"/>
              <c:showPercent val="0"/>
              <c:showBubbleSize val="0"/>
            </c:dLbl>
            <c:dLbl>
              <c:idx val="2"/>
              <c:layout>
                <c:manualLayout>
                  <c:x val="-3.2163742690058374E-2"/>
                  <c:y val="5.9678045231160243E-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numRef>
              <c:f>Sheet1!$A$2:$A$4</c:f>
              <c:numCache>
                <c:formatCode>General</c:formatCode>
                <c:ptCount val="3"/>
                <c:pt idx="0">
                  <c:v>2011</c:v>
                </c:pt>
                <c:pt idx="1">
                  <c:v>2012</c:v>
                </c:pt>
                <c:pt idx="2">
                  <c:v>2013</c:v>
                </c:pt>
              </c:numCache>
            </c:numRef>
          </c:cat>
          <c:val>
            <c:numRef>
              <c:f>Sheet1!$C$2:$C$4</c:f>
              <c:numCache>
                <c:formatCode>0%</c:formatCode>
                <c:ptCount val="3"/>
                <c:pt idx="0">
                  <c:v>0.33</c:v>
                </c:pt>
                <c:pt idx="1">
                  <c:v>0.22</c:v>
                </c:pt>
                <c:pt idx="2">
                  <c:v>0.25</c:v>
                </c:pt>
              </c:numCache>
            </c:numRef>
          </c:val>
          <c:smooth val="0"/>
        </c:ser>
        <c:dLbls>
          <c:showLegendKey val="0"/>
          <c:showVal val="0"/>
          <c:showCatName val="0"/>
          <c:showSerName val="0"/>
          <c:showPercent val="0"/>
          <c:showBubbleSize val="0"/>
        </c:dLbls>
        <c:marker val="1"/>
        <c:smooth val="0"/>
        <c:axId val="66551808"/>
        <c:axId val="66553344"/>
      </c:lineChart>
      <c:catAx>
        <c:axId val="66551808"/>
        <c:scaling>
          <c:orientation val="minMax"/>
        </c:scaling>
        <c:delete val="0"/>
        <c:axPos val="b"/>
        <c:numFmt formatCode="General" sourceLinked="1"/>
        <c:majorTickMark val="none"/>
        <c:minorTickMark val="none"/>
        <c:tickLblPos val="nextTo"/>
        <c:txPr>
          <a:bodyPr/>
          <a:lstStyle/>
          <a:p>
            <a:pPr>
              <a:defRPr sz="1500"/>
            </a:pPr>
            <a:endParaRPr lang="en-US"/>
          </a:p>
        </c:txPr>
        <c:crossAx val="66553344"/>
        <c:crosses val="autoZero"/>
        <c:auto val="1"/>
        <c:lblAlgn val="ctr"/>
        <c:lblOffset val="100"/>
        <c:noMultiLvlLbl val="0"/>
      </c:catAx>
      <c:valAx>
        <c:axId val="66553344"/>
        <c:scaling>
          <c:orientation val="minMax"/>
        </c:scaling>
        <c:delete val="1"/>
        <c:axPos val="l"/>
        <c:numFmt formatCode="0%" sourceLinked="1"/>
        <c:majorTickMark val="out"/>
        <c:minorTickMark val="none"/>
        <c:tickLblPos val="nextTo"/>
        <c:crossAx val="66551808"/>
        <c:crosses val="autoZero"/>
        <c:crossBetween val="between"/>
      </c:valAx>
    </c:plotArea>
    <c:legend>
      <c:legendPos val="t"/>
      <c:layout>
        <c:manualLayout>
          <c:xMode val="edge"/>
          <c:yMode val="edge"/>
          <c:x val="0.36248238707003727"/>
          <c:y val="5.9678045231160298E-2"/>
          <c:w val="0.2750352258599254"/>
          <c:h val="7.9574848956178307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0.14000000000000001</c:v>
                </c:pt>
                <c:pt idx="1">
                  <c:v>0.86</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44511352977922408"/>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Sheet1!$A$2:$A$8</c:f>
              <c:strCache>
                <c:ptCount val="7"/>
                <c:pt idx="0">
                  <c:v>Moved money out of more expensive investments</c:v>
                </c:pt>
                <c:pt idx="1">
                  <c:v>Withdrew money from the plan</c:v>
                </c:pt>
                <c:pt idx="2">
                  <c:v>Increased share going to less expensive investments</c:v>
                </c:pt>
                <c:pt idx="3">
                  <c:v>Started contributing less money to the plan</c:v>
                </c:pt>
                <c:pt idx="4">
                  <c:v>Started contributing more money to the plan</c:v>
                </c:pt>
                <c:pt idx="5">
                  <c:v>Other</c:v>
                </c:pt>
                <c:pt idx="6">
                  <c:v>Don't know / Refused</c:v>
                </c:pt>
              </c:strCache>
            </c:strRef>
          </c:cat>
          <c:val>
            <c:numRef>
              <c:f>Sheet1!$B$2:$B$8</c:f>
              <c:numCache>
                <c:formatCode>0%</c:formatCode>
                <c:ptCount val="7"/>
                <c:pt idx="0">
                  <c:v>0.32</c:v>
                </c:pt>
                <c:pt idx="1">
                  <c:v>0.23</c:v>
                </c:pt>
                <c:pt idx="2">
                  <c:v>0.08</c:v>
                </c:pt>
                <c:pt idx="3">
                  <c:v>7.0000000000000007E-2</c:v>
                </c:pt>
                <c:pt idx="4">
                  <c:v>0.06</c:v>
                </c:pt>
                <c:pt idx="5">
                  <c:v>0.14000000000000001</c:v>
                </c:pt>
                <c:pt idx="6">
                  <c:v>0.14000000000000001</c:v>
                </c:pt>
              </c:numCache>
            </c:numRef>
          </c:val>
        </c:ser>
        <c:dLbls>
          <c:showLegendKey val="0"/>
          <c:showVal val="0"/>
          <c:showCatName val="0"/>
          <c:showSerName val="0"/>
          <c:showPercent val="0"/>
          <c:showBubbleSize val="0"/>
        </c:dLbls>
        <c:gapWidth val="50"/>
        <c:axId val="98921088"/>
        <c:axId val="99107200"/>
      </c:barChart>
      <c:catAx>
        <c:axId val="98921088"/>
        <c:scaling>
          <c:orientation val="maxMin"/>
        </c:scaling>
        <c:delete val="0"/>
        <c:axPos val="l"/>
        <c:majorTickMark val="none"/>
        <c:minorTickMark val="none"/>
        <c:tickLblPos val="nextTo"/>
        <c:txPr>
          <a:bodyPr/>
          <a:lstStyle/>
          <a:p>
            <a:pPr algn="r">
              <a:defRPr sz="1400"/>
            </a:pPr>
            <a:endParaRPr lang="en-US"/>
          </a:p>
        </c:txPr>
        <c:crossAx val="99107200"/>
        <c:crosses val="autoZero"/>
        <c:auto val="1"/>
        <c:lblAlgn val="ctr"/>
        <c:lblOffset val="100"/>
        <c:noMultiLvlLbl val="0"/>
      </c:catAx>
      <c:valAx>
        <c:axId val="99107200"/>
        <c:scaling>
          <c:orientation val="minMax"/>
        </c:scaling>
        <c:delete val="1"/>
        <c:axPos val="t"/>
        <c:numFmt formatCode="0%" sourceLinked="1"/>
        <c:majorTickMark val="out"/>
        <c:minorTickMark val="none"/>
        <c:tickLblPos val="nextTo"/>
        <c:crossAx val="98921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0.15505207029000273"/>
                  <c:y val="0.2417801282953178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0.17</c:v>
                </c:pt>
                <c:pt idx="1">
                  <c:v>0.57999999999999996</c:v>
                </c:pt>
                <c:pt idx="2">
                  <c:v>0.25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0.15505207029000273"/>
                  <c:y val="0.2417801282953178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0.56000000000000005</c:v>
                </c:pt>
                <c:pt idx="1">
                  <c:v>0.24</c:v>
                </c:pt>
                <c:pt idx="2">
                  <c:v>0.2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04597701149427E-2"/>
          <c:y val="8.4375000000000006E-2"/>
          <c:w val="0.9683908045977011"/>
          <c:h val="0.7222603346456693"/>
        </c:manualLayout>
      </c:layout>
      <c:barChart>
        <c:barDir val="col"/>
        <c:grouping val="clustered"/>
        <c:varyColors val="0"/>
        <c:ser>
          <c:idx val="0"/>
          <c:order val="0"/>
          <c:tx>
            <c:strRef>
              <c:f>Sheet1!$B$1</c:f>
              <c:strCache>
                <c:ptCount val="1"/>
                <c:pt idx="0">
                  <c:v>Column1</c:v>
                </c:pt>
              </c:strCache>
            </c:strRef>
          </c:tx>
          <c:spPr>
            <a:solidFill>
              <a:schemeClr val="accent1">
                <a:lumMod val="50000"/>
              </a:schemeClr>
            </a:solidFill>
          </c:spPr>
          <c:invertIfNegative val="0"/>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c:spPr>
          </c:dPt>
          <c:dPt>
            <c:idx val="3"/>
            <c:invertIfNegative val="0"/>
            <c:bubble3D val="0"/>
            <c:spPr>
              <a:solidFill>
                <a:schemeClr val="accent1">
                  <a:lumMod val="40000"/>
                  <a:lumOff val="60000"/>
                </a:schemeClr>
              </a:solidFill>
            </c:spPr>
          </c:dPt>
          <c:dPt>
            <c:idx val="4"/>
            <c:invertIfNegative val="0"/>
            <c:bubble3D val="0"/>
            <c:spPr>
              <a:solidFill>
                <a:schemeClr val="bg1">
                  <a:lumMod val="50000"/>
                </a:schemeClr>
              </a:solidFill>
            </c:spPr>
          </c:dPt>
          <c:dLbls>
            <c:showLegendKey val="0"/>
            <c:showVal val="1"/>
            <c:showCatName val="0"/>
            <c:showSerName val="0"/>
            <c:showPercent val="0"/>
            <c:showBubbleSize val="0"/>
            <c:showLeaderLines val="0"/>
          </c:dLbls>
          <c:cat>
            <c:strRef>
              <c:f>Sheet1!$A$2:$A$6</c:f>
              <c:strCache>
                <c:ptCount val="5"/>
                <c:pt idx="0">
                  <c:v>Strongly favor</c:v>
                </c:pt>
                <c:pt idx="1">
                  <c:v>Somewhat favor</c:v>
                </c:pt>
                <c:pt idx="2">
                  <c:v>Somewhat oppose</c:v>
                </c:pt>
                <c:pt idx="3">
                  <c:v>Strongly oppose</c:v>
                </c:pt>
                <c:pt idx="4">
                  <c:v>Don't know</c:v>
                </c:pt>
              </c:strCache>
            </c:strRef>
          </c:cat>
          <c:val>
            <c:numRef>
              <c:f>Sheet1!$B$2:$B$6</c:f>
              <c:numCache>
                <c:formatCode>0%</c:formatCode>
                <c:ptCount val="5"/>
                <c:pt idx="0">
                  <c:v>0.11</c:v>
                </c:pt>
                <c:pt idx="1">
                  <c:v>0.35</c:v>
                </c:pt>
                <c:pt idx="2">
                  <c:v>0.16</c:v>
                </c:pt>
                <c:pt idx="3">
                  <c:v>0.3</c:v>
                </c:pt>
                <c:pt idx="4">
                  <c:v>0.08</c:v>
                </c:pt>
              </c:numCache>
            </c:numRef>
          </c:val>
        </c:ser>
        <c:dLbls>
          <c:showLegendKey val="0"/>
          <c:showVal val="0"/>
          <c:showCatName val="0"/>
          <c:showSerName val="0"/>
          <c:showPercent val="0"/>
          <c:showBubbleSize val="0"/>
        </c:dLbls>
        <c:gapWidth val="150"/>
        <c:axId val="98687232"/>
        <c:axId val="98701312"/>
      </c:barChart>
      <c:catAx>
        <c:axId val="98687232"/>
        <c:scaling>
          <c:orientation val="minMax"/>
        </c:scaling>
        <c:delete val="0"/>
        <c:axPos val="b"/>
        <c:majorTickMark val="none"/>
        <c:minorTickMark val="none"/>
        <c:tickLblPos val="nextTo"/>
        <c:crossAx val="98701312"/>
        <c:crosses val="autoZero"/>
        <c:auto val="1"/>
        <c:lblAlgn val="ctr"/>
        <c:lblOffset val="100"/>
        <c:noMultiLvlLbl val="0"/>
      </c:catAx>
      <c:valAx>
        <c:axId val="98701312"/>
        <c:scaling>
          <c:orientation val="minMax"/>
        </c:scaling>
        <c:delete val="1"/>
        <c:axPos val="l"/>
        <c:numFmt formatCode="0%" sourceLinked="1"/>
        <c:majorTickMark val="out"/>
        <c:minorTickMark val="none"/>
        <c:tickLblPos val="nextTo"/>
        <c:crossAx val="98687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2010</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Sheet1!$A$2:$A$3</c:f>
              <c:strCache>
                <c:ptCount val="2"/>
                <c:pt idx="0">
                  <c:v>Workers</c:v>
                </c:pt>
                <c:pt idx="1">
                  <c:v>Retirees</c:v>
                </c:pt>
              </c:strCache>
            </c:strRef>
          </c:cat>
          <c:val>
            <c:numRef>
              <c:f>Sheet1!$B$2:$B$3</c:f>
              <c:numCache>
                <c:formatCode>0%</c:formatCode>
                <c:ptCount val="2"/>
                <c:pt idx="0">
                  <c:v>0.33</c:v>
                </c:pt>
                <c:pt idx="1">
                  <c:v>0.32</c:v>
                </c:pt>
              </c:numCache>
            </c:numRef>
          </c:val>
        </c:ser>
        <c:ser>
          <c:idx val="1"/>
          <c:order val="1"/>
          <c:tx>
            <c:strRef>
              <c:f>Sheet1!$C$1</c:f>
              <c:strCache>
                <c:ptCount val="1"/>
                <c:pt idx="0">
                  <c:v>2011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Sheet1!$A$2:$A$3</c:f>
              <c:strCache>
                <c:ptCount val="2"/>
                <c:pt idx="0">
                  <c:v>Workers</c:v>
                </c:pt>
                <c:pt idx="1">
                  <c:v>Retirees</c:v>
                </c:pt>
              </c:strCache>
            </c:strRef>
          </c:cat>
          <c:val>
            <c:numRef>
              <c:f>Sheet1!$C$2:$C$3</c:f>
              <c:numCache>
                <c:formatCode>0%</c:formatCode>
                <c:ptCount val="2"/>
                <c:pt idx="0">
                  <c:v>0.23</c:v>
                </c:pt>
                <c:pt idx="1">
                  <c:v>0.23</c:v>
                </c:pt>
              </c:numCache>
            </c:numRef>
          </c:val>
        </c:ser>
        <c:ser>
          <c:idx val="2"/>
          <c:order val="2"/>
          <c:tx>
            <c:strRef>
              <c:f>Sheet1!$D$1</c:f>
              <c:strCache>
                <c:ptCount val="1"/>
                <c:pt idx="0">
                  <c:v>2012</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Sheet1!$A$2:$A$3</c:f>
              <c:strCache>
                <c:ptCount val="2"/>
                <c:pt idx="0">
                  <c:v>Workers</c:v>
                </c:pt>
                <c:pt idx="1">
                  <c:v>Retirees</c:v>
                </c:pt>
              </c:strCache>
            </c:strRef>
          </c:cat>
          <c:val>
            <c:numRef>
              <c:f>Sheet1!$D$2:$D$3</c:f>
              <c:numCache>
                <c:formatCode>0%</c:formatCode>
                <c:ptCount val="2"/>
                <c:pt idx="0">
                  <c:v>0.21</c:v>
                </c:pt>
                <c:pt idx="1">
                  <c:v>0.24</c:v>
                </c:pt>
              </c:numCache>
            </c:numRef>
          </c:val>
        </c:ser>
        <c:ser>
          <c:idx val="3"/>
          <c:order val="3"/>
          <c:tx>
            <c:strRef>
              <c:f>Sheet1!$E$1</c:f>
              <c:strCache>
                <c:ptCount val="1"/>
                <c:pt idx="0">
                  <c:v>2013</c:v>
                </c:pt>
              </c:strCache>
            </c:strRef>
          </c:tx>
          <c:spPr>
            <a:solidFill>
              <a:schemeClr val="accent1">
                <a:lumMod val="40000"/>
                <a:lumOff val="60000"/>
              </a:schemeClr>
            </a:solidFill>
            <a:ln>
              <a:solidFill>
                <a:srgbClr val="FF0000"/>
              </a:solidFill>
            </a:ln>
          </c:spPr>
          <c:invertIfNegative val="0"/>
          <c:dLbls>
            <c:showLegendKey val="0"/>
            <c:showVal val="1"/>
            <c:showCatName val="0"/>
            <c:showSerName val="0"/>
            <c:showPercent val="0"/>
            <c:showBubbleSize val="0"/>
            <c:showLeaderLines val="0"/>
          </c:dLbls>
          <c:cat>
            <c:strRef>
              <c:f>Sheet1!$A$2:$A$3</c:f>
              <c:strCache>
                <c:ptCount val="2"/>
                <c:pt idx="0">
                  <c:v>Workers</c:v>
                </c:pt>
                <c:pt idx="1">
                  <c:v>Retirees</c:v>
                </c:pt>
              </c:strCache>
            </c:strRef>
          </c:cat>
          <c:val>
            <c:numRef>
              <c:f>Sheet1!$E$2:$E$3</c:f>
              <c:numCache>
                <c:formatCode>0%</c:formatCode>
                <c:ptCount val="2"/>
                <c:pt idx="0">
                  <c:v>0.23</c:v>
                </c:pt>
                <c:pt idx="1">
                  <c:v>0.28000000000000003</c:v>
                </c:pt>
              </c:numCache>
            </c:numRef>
          </c:val>
        </c:ser>
        <c:dLbls>
          <c:showLegendKey val="0"/>
          <c:showVal val="0"/>
          <c:showCatName val="0"/>
          <c:showSerName val="0"/>
          <c:showPercent val="0"/>
          <c:showBubbleSize val="0"/>
        </c:dLbls>
        <c:gapWidth val="150"/>
        <c:axId val="98744576"/>
        <c:axId val="98758656"/>
      </c:barChart>
      <c:catAx>
        <c:axId val="98744576"/>
        <c:scaling>
          <c:orientation val="minMax"/>
        </c:scaling>
        <c:delete val="0"/>
        <c:axPos val="b"/>
        <c:numFmt formatCode="General" sourceLinked="1"/>
        <c:majorTickMark val="none"/>
        <c:minorTickMark val="none"/>
        <c:tickLblPos val="nextTo"/>
        <c:crossAx val="98758656"/>
        <c:crosses val="autoZero"/>
        <c:auto val="1"/>
        <c:lblAlgn val="ctr"/>
        <c:lblOffset val="100"/>
        <c:noMultiLvlLbl val="0"/>
      </c:catAx>
      <c:valAx>
        <c:axId val="98758656"/>
        <c:scaling>
          <c:orientation val="minMax"/>
        </c:scaling>
        <c:delete val="1"/>
        <c:axPos val="l"/>
        <c:numFmt formatCode="0%" sourceLinked="1"/>
        <c:majorTickMark val="out"/>
        <c:minorTickMark val="none"/>
        <c:tickLblPos val="nextTo"/>
        <c:crossAx val="98744576"/>
        <c:crosses val="autoZero"/>
        <c:crossBetween val="between"/>
      </c:valAx>
    </c:plotArea>
    <c:legend>
      <c:legendPos val="t"/>
      <c:layout>
        <c:manualLayout>
          <c:xMode val="edge"/>
          <c:yMode val="edge"/>
          <c:x val="0.21247228025068296"/>
          <c:y val="7.5100515629150113E-4"/>
          <c:w val="0.56995339868230754"/>
          <c:h val="6.8261262093861214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Sheet1!$A$2:$A$5</c:f>
              <c:strCache>
                <c:ptCount val="4"/>
                <c:pt idx="0">
                  <c:v>All of it</c:v>
                </c:pt>
                <c:pt idx="1">
                  <c:v>Most of it</c:v>
                </c:pt>
                <c:pt idx="2">
                  <c:v>Some of it</c:v>
                </c:pt>
                <c:pt idx="3">
                  <c:v>None of it</c:v>
                </c:pt>
              </c:strCache>
            </c:strRef>
          </c:cat>
          <c:val>
            <c:numRef>
              <c:f>Sheet1!$B$2:$B$5</c:f>
              <c:numCache>
                <c:formatCode>0%</c:formatCode>
                <c:ptCount val="4"/>
                <c:pt idx="0">
                  <c:v>0.27</c:v>
                </c:pt>
                <c:pt idx="1">
                  <c:v>0.41</c:v>
                </c:pt>
                <c:pt idx="2">
                  <c:v>0.27</c:v>
                </c:pt>
                <c:pt idx="3">
                  <c:v>0.04</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Sheet1!$A$2:$A$5</c:f>
              <c:strCache>
                <c:ptCount val="4"/>
                <c:pt idx="0">
                  <c:v>All of it</c:v>
                </c:pt>
                <c:pt idx="1">
                  <c:v>Most of it</c:v>
                </c:pt>
                <c:pt idx="2">
                  <c:v>Some of it</c:v>
                </c:pt>
                <c:pt idx="3">
                  <c:v>None of it</c:v>
                </c:pt>
              </c:strCache>
            </c:strRef>
          </c:cat>
          <c:val>
            <c:numRef>
              <c:f>Sheet1!$C$2:$C$5</c:f>
              <c:numCache>
                <c:formatCode>0%</c:formatCode>
                <c:ptCount val="4"/>
                <c:pt idx="0">
                  <c:v>0.46</c:v>
                </c:pt>
                <c:pt idx="1">
                  <c:v>0.43</c:v>
                </c:pt>
                <c:pt idx="2">
                  <c:v>0.1</c:v>
                </c:pt>
                <c:pt idx="3">
                  <c:v>0.01</c:v>
                </c:pt>
              </c:numCache>
            </c:numRef>
          </c:val>
        </c:ser>
        <c:dLbls>
          <c:showLegendKey val="0"/>
          <c:showVal val="0"/>
          <c:showCatName val="0"/>
          <c:showSerName val="0"/>
          <c:showPercent val="0"/>
          <c:showBubbleSize val="0"/>
        </c:dLbls>
        <c:gapWidth val="50"/>
        <c:axId val="99503488"/>
        <c:axId val="99509376"/>
      </c:barChart>
      <c:catAx>
        <c:axId val="99503488"/>
        <c:scaling>
          <c:orientation val="minMax"/>
        </c:scaling>
        <c:delete val="0"/>
        <c:axPos val="b"/>
        <c:numFmt formatCode="General" sourceLinked="1"/>
        <c:majorTickMark val="none"/>
        <c:minorTickMark val="none"/>
        <c:tickLblPos val="nextTo"/>
        <c:txPr>
          <a:bodyPr/>
          <a:lstStyle/>
          <a:p>
            <a:pPr>
              <a:defRPr sz="1600"/>
            </a:pPr>
            <a:endParaRPr lang="en-US"/>
          </a:p>
        </c:txPr>
        <c:crossAx val="99509376"/>
        <c:crosses val="autoZero"/>
        <c:auto val="1"/>
        <c:lblAlgn val="ctr"/>
        <c:lblOffset val="100"/>
        <c:noMultiLvlLbl val="0"/>
      </c:catAx>
      <c:valAx>
        <c:axId val="99509376"/>
        <c:scaling>
          <c:orientation val="minMax"/>
        </c:scaling>
        <c:delete val="1"/>
        <c:axPos val="l"/>
        <c:numFmt formatCode="0%" sourceLinked="1"/>
        <c:majorTickMark val="out"/>
        <c:minorTickMark val="none"/>
        <c:tickLblPos val="nextTo"/>
        <c:crossAx val="99503488"/>
        <c:crosses val="autoZero"/>
        <c:crossBetween val="between"/>
      </c:valAx>
    </c:plotArea>
    <c:legend>
      <c:legendPos val="t"/>
      <c:layout>
        <c:manualLayout>
          <c:xMode val="edge"/>
          <c:yMode val="edge"/>
          <c:x val="0.49594251732047007"/>
          <c:y val="1.3732901500871236E-2"/>
          <c:w val="0.31251140904684216"/>
          <c:h val="0.14109257362725205"/>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0322572216197855"/>
          <c:w val="0.98267318411041316"/>
          <c:h val="0.84526650892527044"/>
        </c:manualLayout>
      </c:layout>
      <c:barChart>
        <c:barDir val="bar"/>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Sheet1!$A$2:$A$9</c:f>
              <c:strCache>
                <c:ptCount val="8"/>
                <c:pt idx="0">
                  <c:v>You did not trust the advice</c:v>
                </c:pt>
                <c:pt idx="1">
                  <c:v>Had other ideas, other plans/goals</c:v>
                </c:pt>
                <c:pt idx="2">
                  <c:v>Couldn't afford it/cost too much</c:v>
                </c:pt>
                <c:pt idx="3">
                  <c:v>Your circumstances changed so advice was no longer applicable</c:v>
                </c:pt>
                <c:pt idx="4">
                  <c:v>You got better advice somewhere else</c:v>
                </c:pt>
                <c:pt idx="5">
                  <c:v>You just never got around to it</c:v>
                </c:pt>
                <c:pt idx="6">
                  <c:v>Other</c:v>
                </c:pt>
                <c:pt idx="7">
                  <c:v>Don't know / Refused</c:v>
                </c:pt>
              </c:strCache>
            </c:strRef>
          </c:cat>
          <c:val>
            <c:numRef>
              <c:f>Sheet1!$B$2:$B$9</c:f>
              <c:numCache>
                <c:formatCode>0%</c:formatCode>
                <c:ptCount val="8"/>
                <c:pt idx="0">
                  <c:v>0.33</c:v>
                </c:pt>
                <c:pt idx="1">
                  <c:v>0.2</c:v>
                </c:pt>
                <c:pt idx="2">
                  <c:v>0.18</c:v>
                </c:pt>
                <c:pt idx="3">
                  <c:v>0.13</c:v>
                </c:pt>
                <c:pt idx="4">
                  <c:v>0.06</c:v>
                </c:pt>
                <c:pt idx="5">
                  <c:v>0.03</c:v>
                </c:pt>
                <c:pt idx="6">
                  <c:v>0.05</c:v>
                </c:pt>
                <c:pt idx="7">
                  <c:v>0.06</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Sheet1!$A$2:$A$9</c:f>
              <c:strCache>
                <c:ptCount val="8"/>
                <c:pt idx="0">
                  <c:v>You did not trust the advice</c:v>
                </c:pt>
                <c:pt idx="1">
                  <c:v>Had other ideas, other plans/goals</c:v>
                </c:pt>
                <c:pt idx="2">
                  <c:v>Couldn't afford it/cost too much</c:v>
                </c:pt>
                <c:pt idx="3">
                  <c:v>Your circumstances changed so advice was no longer applicable</c:v>
                </c:pt>
                <c:pt idx="4">
                  <c:v>You got better advice somewhere else</c:v>
                </c:pt>
                <c:pt idx="5">
                  <c:v>You just never got around to it</c:v>
                </c:pt>
                <c:pt idx="6">
                  <c:v>Other</c:v>
                </c:pt>
                <c:pt idx="7">
                  <c:v>Don't know / Refused</c:v>
                </c:pt>
              </c:strCache>
            </c:strRef>
          </c:cat>
          <c:val>
            <c:numRef>
              <c:f>Sheet1!$C$2:$C$9</c:f>
              <c:numCache>
                <c:formatCode>0%</c:formatCode>
                <c:ptCount val="8"/>
                <c:pt idx="0">
                  <c:v>0.48</c:v>
                </c:pt>
                <c:pt idx="1">
                  <c:v>0.04</c:v>
                </c:pt>
                <c:pt idx="2">
                  <c:v>0.44</c:v>
                </c:pt>
                <c:pt idx="3">
                  <c:v>0.03</c:v>
                </c:pt>
                <c:pt idx="4">
                  <c:v>0.05</c:v>
                </c:pt>
                <c:pt idx="5">
                  <c:v>0.02</c:v>
                </c:pt>
                <c:pt idx="6">
                  <c:v>7.0000000000000007E-2</c:v>
                </c:pt>
                <c:pt idx="7">
                  <c:v>0.05</c:v>
                </c:pt>
              </c:numCache>
            </c:numRef>
          </c:val>
        </c:ser>
        <c:dLbls>
          <c:showLegendKey val="0"/>
          <c:showVal val="0"/>
          <c:showCatName val="0"/>
          <c:showSerName val="0"/>
          <c:showPercent val="0"/>
          <c:showBubbleSize val="0"/>
        </c:dLbls>
        <c:gapWidth val="50"/>
        <c:axId val="99566336"/>
        <c:axId val="99567872"/>
      </c:barChart>
      <c:catAx>
        <c:axId val="99566336"/>
        <c:scaling>
          <c:orientation val="maxMin"/>
        </c:scaling>
        <c:delete val="0"/>
        <c:axPos val="l"/>
        <c:numFmt formatCode="General" sourceLinked="1"/>
        <c:majorTickMark val="none"/>
        <c:minorTickMark val="none"/>
        <c:tickLblPos val="nextTo"/>
        <c:txPr>
          <a:bodyPr/>
          <a:lstStyle/>
          <a:p>
            <a:pPr algn="r">
              <a:defRPr sz="1400"/>
            </a:pPr>
            <a:endParaRPr lang="en-US"/>
          </a:p>
        </c:txPr>
        <c:crossAx val="99567872"/>
        <c:crosses val="autoZero"/>
        <c:auto val="1"/>
        <c:lblAlgn val="ctr"/>
        <c:lblOffset val="100"/>
        <c:noMultiLvlLbl val="0"/>
      </c:catAx>
      <c:valAx>
        <c:axId val="99567872"/>
        <c:scaling>
          <c:orientation val="minMax"/>
        </c:scaling>
        <c:delete val="1"/>
        <c:axPos val="t"/>
        <c:numFmt formatCode="0%" sourceLinked="1"/>
        <c:majorTickMark val="out"/>
        <c:minorTickMark val="none"/>
        <c:tickLblPos val="nextTo"/>
        <c:crossAx val="99566336"/>
        <c:crosses val="autoZero"/>
        <c:crossBetween val="between"/>
      </c:valAx>
    </c:plotArea>
    <c:legend>
      <c:legendPos val="t"/>
      <c:layout>
        <c:manualLayout>
          <c:xMode val="edge"/>
          <c:yMode val="edge"/>
          <c:x val="0.46741398879194163"/>
          <c:y val="1.9732573094066999E-3"/>
          <c:w val="0.46853893263342083"/>
          <c:h val="7.6684502914011105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c:spPr>
          <c:invertIfNegative val="0"/>
          <c:dPt>
            <c:idx val="0"/>
            <c:invertIfNegative val="0"/>
            <c:bubble3D val="0"/>
            <c:spPr>
              <a:solidFill>
                <a:schemeClr val="accent1">
                  <a:lumMod val="50000"/>
                </a:schemeClr>
              </a:solidFill>
            </c:spPr>
          </c:dPt>
          <c:dPt>
            <c:idx val="2"/>
            <c:invertIfNegative val="0"/>
            <c:bubble3D val="0"/>
            <c:spPr>
              <a:solidFill>
                <a:schemeClr val="accent1">
                  <a:lumMod val="60000"/>
                  <a:lumOff val="40000"/>
                </a:schemeClr>
              </a:solidFill>
            </c:spPr>
          </c:dPt>
          <c:dPt>
            <c:idx val="3"/>
            <c:invertIfNegative val="0"/>
            <c:bubble3D val="0"/>
            <c:spPr>
              <a:solidFill>
                <a:schemeClr val="accent1">
                  <a:lumMod val="40000"/>
                  <a:lumOff val="60000"/>
                </a:schemeClr>
              </a:solidFill>
            </c:spPr>
          </c:dPt>
          <c:dPt>
            <c:idx val="4"/>
            <c:invertIfNegative val="0"/>
            <c:bubble3D val="0"/>
            <c:spPr>
              <a:solidFill>
                <a:schemeClr val="accent1">
                  <a:lumMod val="40000"/>
                  <a:lumOff val="60000"/>
                </a:schemeClr>
              </a:solidFill>
            </c:spPr>
          </c:dPt>
          <c:dLbls>
            <c:showLegendKey val="0"/>
            <c:showVal val="1"/>
            <c:showCatName val="0"/>
            <c:showSerName val="0"/>
            <c:showPercent val="0"/>
            <c:showBubbleSize val="0"/>
            <c:showLeaderLines val="0"/>
          </c:dLbls>
          <c:cat>
            <c:strRef>
              <c:f>Sheet1!$A$2:$A$6</c:f>
              <c:strCache>
                <c:ptCount val="5"/>
                <c:pt idx="0">
                  <c:v>Very important</c:v>
                </c:pt>
                <c:pt idx="1">
                  <c:v>Somewhat important</c:v>
                </c:pt>
                <c:pt idx="2">
                  <c:v>Not too important</c:v>
                </c:pt>
                <c:pt idx="3">
                  <c:v>Not at all important</c:v>
                </c:pt>
                <c:pt idx="4">
                  <c:v>Will not work with advisor</c:v>
                </c:pt>
              </c:strCache>
            </c:strRef>
          </c:cat>
          <c:val>
            <c:numRef>
              <c:f>Sheet1!$B$2:$B$6</c:f>
              <c:numCache>
                <c:formatCode>0%</c:formatCode>
                <c:ptCount val="5"/>
                <c:pt idx="0">
                  <c:v>0.51</c:v>
                </c:pt>
                <c:pt idx="1">
                  <c:v>0.31</c:v>
                </c:pt>
                <c:pt idx="2">
                  <c:v>0.08</c:v>
                </c:pt>
                <c:pt idx="3">
                  <c:v>0.08</c:v>
                </c:pt>
                <c:pt idx="4">
                  <c:v>0.01</c:v>
                </c:pt>
              </c:numCache>
            </c:numRef>
          </c:val>
        </c:ser>
        <c:dLbls>
          <c:showLegendKey val="0"/>
          <c:showVal val="0"/>
          <c:showCatName val="0"/>
          <c:showSerName val="0"/>
          <c:showPercent val="0"/>
          <c:showBubbleSize val="0"/>
        </c:dLbls>
        <c:gapWidth val="30"/>
        <c:axId val="99650560"/>
        <c:axId val="99660544"/>
      </c:barChart>
      <c:catAx>
        <c:axId val="99650560"/>
        <c:scaling>
          <c:orientation val="minMax"/>
        </c:scaling>
        <c:delete val="0"/>
        <c:axPos val="b"/>
        <c:majorTickMark val="none"/>
        <c:minorTickMark val="none"/>
        <c:tickLblPos val="nextTo"/>
        <c:crossAx val="99660544"/>
        <c:crosses val="autoZero"/>
        <c:auto val="1"/>
        <c:lblAlgn val="ctr"/>
        <c:lblOffset val="100"/>
        <c:noMultiLvlLbl val="0"/>
      </c:catAx>
      <c:valAx>
        <c:axId val="99660544"/>
        <c:scaling>
          <c:orientation val="minMax"/>
        </c:scaling>
        <c:delete val="1"/>
        <c:axPos val="l"/>
        <c:numFmt formatCode="0%" sourceLinked="1"/>
        <c:majorTickMark val="out"/>
        <c:minorTickMark val="none"/>
        <c:tickLblPos val="nextTo"/>
        <c:crossAx val="99650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0</c:v>
                </c:pt>
                <c:pt idx="1">
                  <c:v>1</c:v>
                </c:pt>
                <c:pt idx="2">
                  <c:v>2</c:v>
                </c:pt>
                <c:pt idx="3">
                  <c:v>3 to 4</c:v>
                </c:pt>
                <c:pt idx="4">
                  <c:v>5 or more</c:v>
                </c:pt>
                <c:pt idx="5">
                  <c:v>Don't know / Refused</c:v>
                </c:pt>
              </c:strCache>
            </c:strRef>
          </c:cat>
          <c:val>
            <c:numRef>
              <c:f>Sheet1!$B$2:$B$7</c:f>
              <c:numCache>
                <c:formatCode>0%</c:formatCode>
                <c:ptCount val="6"/>
                <c:pt idx="0">
                  <c:v>0.03</c:v>
                </c:pt>
                <c:pt idx="1">
                  <c:v>0.16</c:v>
                </c:pt>
                <c:pt idx="2">
                  <c:v>0.2</c:v>
                </c:pt>
                <c:pt idx="3">
                  <c:v>0.33</c:v>
                </c:pt>
                <c:pt idx="4">
                  <c:v>0.2</c:v>
                </c:pt>
                <c:pt idx="5">
                  <c:v>0.09</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Sheet1!$A$2:$A$7</c:f>
              <c:strCache>
                <c:ptCount val="6"/>
                <c:pt idx="0">
                  <c:v>0</c:v>
                </c:pt>
                <c:pt idx="1">
                  <c:v>1</c:v>
                </c:pt>
                <c:pt idx="2">
                  <c:v>2</c:v>
                </c:pt>
                <c:pt idx="3">
                  <c:v>3 to 4</c:v>
                </c:pt>
                <c:pt idx="4">
                  <c:v>5 or more</c:v>
                </c:pt>
                <c:pt idx="5">
                  <c:v>Don't know / Refused</c:v>
                </c:pt>
              </c:strCache>
            </c:strRef>
          </c:cat>
          <c:val>
            <c:numRef>
              <c:f>Sheet1!$C$2:$C$7</c:f>
              <c:numCache>
                <c:formatCode>0%</c:formatCode>
                <c:ptCount val="6"/>
                <c:pt idx="0">
                  <c:v>0.15</c:v>
                </c:pt>
                <c:pt idx="1">
                  <c:v>0.15</c:v>
                </c:pt>
                <c:pt idx="2">
                  <c:v>0.13</c:v>
                </c:pt>
                <c:pt idx="3">
                  <c:v>0.21</c:v>
                </c:pt>
                <c:pt idx="4">
                  <c:v>0.17</c:v>
                </c:pt>
                <c:pt idx="5">
                  <c:v>0.2</c:v>
                </c:pt>
              </c:numCache>
            </c:numRef>
          </c:val>
        </c:ser>
        <c:dLbls>
          <c:showLegendKey val="0"/>
          <c:showVal val="0"/>
          <c:showCatName val="0"/>
          <c:showSerName val="0"/>
          <c:showPercent val="0"/>
          <c:showBubbleSize val="0"/>
        </c:dLbls>
        <c:gapWidth val="50"/>
        <c:axId val="99241984"/>
        <c:axId val="99243520"/>
      </c:barChart>
      <c:catAx>
        <c:axId val="99241984"/>
        <c:scaling>
          <c:orientation val="minMax"/>
        </c:scaling>
        <c:delete val="0"/>
        <c:axPos val="b"/>
        <c:numFmt formatCode="General" sourceLinked="1"/>
        <c:majorTickMark val="none"/>
        <c:minorTickMark val="none"/>
        <c:tickLblPos val="nextTo"/>
        <c:txPr>
          <a:bodyPr/>
          <a:lstStyle/>
          <a:p>
            <a:pPr>
              <a:defRPr sz="1600"/>
            </a:pPr>
            <a:endParaRPr lang="en-US"/>
          </a:p>
        </c:txPr>
        <c:crossAx val="99243520"/>
        <c:crosses val="autoZero"/>
        <c:auto val="1"/>
        <c:lblAlgn val="ctr"/>
        <c:lblOffset val="100"/>
        <c:noMultiLvlLbl val="0"/>
      </c:catAx>
      <c:valAx>
        <c:axId val="99243520"/>
        <c:scaling>
          <c:orientation val="minMax"/>
        </c:scaling>
        <c:delete val="1"/>
        <c:axPos val="l"/>
        <c:numFmt formatCode="0%" sourceLinked="1"/>
        <c:majorTickMark val="out"/>
        <c:minorTickMark val="none"/>
        <c:tickLblPos val="nextTo"/>
        <c:crossAx val="99241984"/>
        <c:crosses val="autoZero"/>
        <c:crossBetween val="between"/>
      </c:valAx>
    </c:plotArea>
    <c:legend>
      <c:legendPos val="t"/>
      <c:layout>
        <c:manualLayout>
          <c:xMode val="edge"/>
          <c:yMode val="edge"/>
          <c:x val="6.3510084888037638E-2"/>
          <c:y val="1.6759776536312849E-2"/>
          <c:w val="0.31251140904684216"/>
          <c:h val="0.14109257362725205"/>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4862385321101E-2"/>
          <c:y val="0.15679498396033828"/>
          <c:w val="0.96636085626911317"/>
          <c:h val="0.63684631087780696"/>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Sheet1!$B$2:$B$8</c:f>
              <c:numCache>
                <c:formatCode>0%</c:formatCode>
                <c:ptCount val="7"/>
                <c:pt idx="0">
                  <c:v>0.2</c:v>
                </c:pt>
                <c:pt idx="1">
                  <c:v>0.39</c:v>
                </c:pt>
                <c:pt idx="2">
                  <c:v>0.4</c:v>
                </c:pt>
                <c:pt idx="4">
                  <c:v>0.06</c:v>
                </c:pt>
                <c:pt idx="5">
                  <c:v>0.24</c:v>
                </c:pt>
                <c:pt idx="6">
                  <c:v>0.69</c:v>
                </c:pt>
              </c:numCache>
            </c:numRef>
          </c:val>
        </c:ser>
        <c:ser>
          <c:idx val="1"/>
          <c:order val="1"/>
          <c:tx>
            <c:strRef>
              <c:f>Sheet1!$C$1</c:f>
              <c:strCache>
                <c:ptCount val="1"/>
                <c:pt idx="0">
                  <c:v>2012</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Sheet1!$C$2:$C$8</c:f>
              <c:numCache>
                <c:formatCode>0%</c:formatCode>
                <c:ptCount val="7"/>
                <c:pt idx="0">
                  <c:v>0.2</c:v>
                </c:pt>
                <c:pt idx="1">
                  <c:v>0.42</c:v>
                </c:pt>
                <c:pt idx="2">
                  <c:v>0.38</c:v>
                </c:pt>
                <c:pt idx="4">
                  <c:v>0.12</c:v>
                </c:pt>
                <c:pt idx="5">
                  <c:v>0.25</c:v>
                </c:pt>
                <c:pt idx="6">
                  <c:v>0.62</c:v>
                </c:pt>
              </c:numCache>
            </c:numRef>
          </c:val>
        </c:ser>
        <c:ser>
          <c:idx val="2"/>
          <c:order val="2"/>
          <c:tx>
            <c:strRef>
              <c:f>Sheet1!$D$1</c:f>
              <c:strCache>
                <c:ptCount val="1"/>
                <c:pt idx="0">
                  <c:v>2013</c:v>
                </c:pt>
              </c:strCache>
            </c:strRef>
          </c:tx>
          <c:spPr>
            <a:solidFill>
              <a:schemeClr val="accent1">
                <a:lumMod val="60000"/>
                <a:lumOff val="40000"/>
              </a:schemeClr>
            </a:solidFill>
            <a:ln>
              <a:solidFill>
                <a:schemeClr val="tx2">
                  <a:lumMod val="40000"/>
                  <a:lumOff val="60000"/>
                </a:schemeClr>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Sheet1!$D$2:$D$8</c:f>
              <c:numCache>
                <c:formatCode>0%</c:formatCode>
                <c:ptCount val="7"/>
                <c:pt idx="0">
                  <c:v>0.16</c:v>
                </c:pt>
                <c:pt idx="1">
                  <c:v>0.44</c:v>
                </c:pt>
                <c:pt idx="2">
                  <c:v>0.39</c:v>
                </c:pt>
                <c:pt idx="4">
                  <c:v>0.13</c:v>
                </c:pt>
                <c:pt idx="5">
                  <c:v>0.26</c:v>
                </c:pt>
                <c:pt idx="6">
                  <c:v>0.57999999999999996</c:v>
                </c:pt>
              </c:numCache>
            </c:numRef>
          </c:val>
        </c:ser>
        <c:dLbls>
          <c:showLegendKey val="0"/>
          <c:showVal val="0"/>
          <c:showCatName val="0"/>
          <c:showSerName val="0"/>
          <c:showPercent val="0"/>
          <c:showBubbleSize val="0"/>
        </c:dLbls>
        <c:gapWidth val="30"/>
        <c:axId val="80095104"/>
        <c:axId val="80096640"/>
      </c:barChart>
      <c:catAx>
        <c:axId val="80095104"/>
        <c:scaling>
          <c:orientation val="minMax"/>
        </c:scaling>
        <c:delete val="0"/>
        <c:axPos val="b"/>
        <c:numFmt formatCode="General" sourceLinked="1"/>
        <c:majorTickMark val="none"/>
        <c:minorTickMark val="none"/>
        <c:tickLblPos val="nextTo"/>
        <c:txPr>
          <a:bodyPr/>
          <a:lstStyle/>
          <a:p>
            <a:pPr>
              <a:defRPr sz="1600"/>
            </a:pPr>
            <a:endParaRPr lang="en-US"/>
          </a:p>
        </c:txPr>
        <c:crossAx val="80096640"/>
        <c:crosses val="autoZero"/>
        <c:auto val="1"/>
        <c:lblAlgn val="ctr"/>
        <c:lblOffset val="100"/>
        <c:noMultiLvlLbl val="0"/>
      </c:catAx>
      <c:valAx>
        <c:axId val="80096640"/>
        <c:scaling>
          <c:orientation val="minMax"/>
        </c:scaling>
        <c:delete val="1"/>
        <c:axPos val="l"/>
        <c:numFmt formatCode="0%" sourceLinked="1"/>
        <c:majorTickMark val="out"/>
        <c:minorTickMark val="none"/>
        <c:tickLblPos val="nextTo"/>
        <c:crossAx val="80095104"/>
        <c:crosses val="autoZero"/>
        <c:crossBetween val="between"/>
      </c:valAx>
    </c:plotArea>
    <c:legend>
      <c:legendPos val="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17115043962191"/>
          <c:y val="0.16201117318435754"/>
          <c:w val="0.60828849560378084"/>
          <c:h val="0.6253618233441689"/>
        </c:manualLayout>
      </c:layout>
      <c:barChart>
        <c:barDir val="bar"/>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 Refused</c:v>
                </c:pt>
              </c:strCache>
            </c:strRef>
          </c:cat>
          <c:val>
            <c:numRef>
              <c:f>Sheet1!$B$2:$B$4</c:f>
              <c:numCache>
                <c:formatCode>0%</c:formatCode>
                <c:ptCount val="3"/>
                <c:pt idx="0">
                  <c:v>0.24</c:v>
                </c:pt>
                <c:pt idx="1">
                  <c:v>0.75</c:v>
                </c:pt>
                <c:pt idx="2">
                  <c:v>0.01</c:v>
                </c:pt>
              </c:numCache>
            </c:numRef>
          </c:val>
        </c:ser>
        <c:ser>
          <c:idx val="1"/>
          <c:order val="1"/>
          <c:tx>
            <c:strRef>
              <c:f>Sheet1!$C$1</c:f>
              <c:strCache>
                <c:ptCount val="1"/>
                <c:pt idx="0">
                  <c:v>Retirees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 Refused</c:v>
                </c:pt>
              </c:strCache>
            </c:strRef>
          </c:cat>
          <c:val>
            <c:numRef>
              <c:f>Sheet1!$C$2:$C$4</c:f>
              <c:numCache>
                <c:formatCode>0%</c:formatCode>
                <c:ptCount val="3"/>
                <c:pt idx="0">
                  <c:v>0.15</c:v>
                </c:pt>
                <c:pt idx="1">
                  <c:v>0.83</c:v>
                </c:pt>
                <c:pt idx="2">
                  <c:v>0.01</c:v>
                </c:pt>
              </c:numCache>
            </c:numRef>
          </c:val>
        </c:ser>
        <c:dLbls>
          <c:showLegendKey val="0"/>
          <c:showVal val="0"/>
          <c:showCatName val="0"/>
          <c:showSerName val="0"/>
          <c:showPercent val="0"/>
          <c:showBubbleSize val="0"/>
        </c:dLbls>
        <c:gapWidth val="50"/>
        <c:axId val="99284480"/>
        <c:axId val="99286016"/>
      </c:barChart>
      <c:catAx>
        <c:axId val="99284480"/>
        <c:scaling>
          <c:orientation val="maxMin"/>
        </c:scaling>
        <c:delete val="0"/>
        <c:axPos val="l"/>
        <c:numFmt formatCode="General" sourceLinked="1"/>
        <c:majorTickMark val="none"/>
        <c:minorTickMark val="none"/>
        <c:tickLblPos val="nextTo"/>
        <c:txPr>
          <a:bodyPr/>
          <a:lstStyle/>
          <a:p>
            <a:pPr algn="r">
              <a:defRPr sz="1400"/>
            </a:pPr>
            <a:endParaRPr lang="en-US"/>
          </a:p>
        </c:txPr>
        <c:crossAx val="99286016"/>
        <c:crosses val="autoZero"/>
        <c:auto val="1"/>
        <c:lblAlgn val="ctr"/>
        <c:lblOffset val="100"/>
        <c:noMultiLvlLbl val="0"/>
      </c:catAx>
      <c:valAx>
        <c:axId val="99286016"/>
        <c:scaling>
          <c:orientation val="minMax"/>
        </c:scaling>
        <c:delete val="1"/>
        <c:axPos val="t"/>
        <c:numFmt formatCode="0%" sourceLinked="1"/>
        <c:majorTickMark val="out"/>
        <c:minorTickMark val="none"/>
        <c:tickLblPos val="nextTo"/>
        <c:crossAx val="99284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481195159830184"/>
          <c:y val="0.16201117318435754"/>
          <c:w val="0.48518804840169821"/>
          <c:h val="0.6253618233441689"/>
        </c:manualLayout>
      </c:layout>
      <c:barChart>
        <c:barDir val="bar"/>
        <c:grouping val="clustered"/>
        <c:varyColors val="0"/>
        <c:ser>
          <c:idx val="0"/>
          <c:order val="0"/>
          <c:tx>
            <c:strRef>
              <c:f>Sheet1!$B$1</c:f>
              <c:strCache>
                <c:ptCount val="1"/>
                <c:pt idx="0">
                  <c:v>Workers (n=551)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You make investment decisions about each account separately</c:v>
                </c:pt>
                <c:pt idx="1">
                  <c:v>You make investment decisions as though all of the accounts were a single pot of money</c:v>
                </c:pt>
                <c:pt idx="2">
                  <c:v>Don't know / Refused</c:v>
                </c:pt>
              </c:strCache>
            </c:strRef>
          </c:cat>
          <c:val>
            <c:numRef>
              <c:f>Sheet1!$B$2:$B$4</c:f>
              <c:numCache>
                <c:formatCode>0%</c:formatCode>
                <c:ptCount val="3"/>
                <c:pt idx="0">
                  <c:v>0.71</c:v>
                </c:pt>
                <c:pt idx="1">
                  <c:v>0.27</c:v>
                </c:pt>
                <c:pt idx="2">
                  <c:v>0.01</c:v>
                </c:pt>
              </c:numCache>
            </c:numRef>
          </c:val>
        </c:ser>
        <c:ser>
          <c:idx val="1"/>
          <c:order val="1"/>
          <c:tx>
            <c:strRef>
              <c:f>Sheet1!$C$1</c:f>
              <c:strCache>
                <c:ptCount val="1"/>
                <c:pt idx="0">
                  <c:v>Retirees (n=104)</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You make investment decisions about each account separately</c:v>
                </c:pt>
                <c:pt idx="1">
                  <c:v>You make investment decisions as though all of the accounts were a single pot of money</c:v>
                </c:pt>
                <c:pt idx="2">
                  <c:v>Don't know / Refused</c:v>
                </c:pt>
              </c:strCache>
            </c:strRef>
          </c:cat>
          <c:val>
            <c:numRef>
              <c:f>Sheet1!$C$2:$C$4</c:f>
              <c:numCache>
                <c:formatCode>0%</c:formatCode>
                <c:ptCount val="3"/>
                <c:pt idx="0">
                  <c:v>0.63</c:v>
                </c:pt>
                <c:pt idx="1">
                  <c:v>0.33</c:v>
                </c:pt>
                <c:pt idx="2">
                  <c:v>0.03</c:v>
                </c:pt>
              </c:numCache>
            </c:numRef>
          </c:val>
        </c:ser>
        <c:dLbls>
          <c:showLegendKey val="0"/>
          <c:showVal val="0"/>
          <c:showCatName val="0"/>
          <c:showSerName val="0"/>
          <c:showPercent val="0"/>
          <c:showBubbleSize val="0"/>
        </c:dLbls>
        <c:gapWidth val="50"/>
        <c:axId val="99377152"/>
        <c:axId val="99378688"/>
      </c:barChart>
      <c:catAx>
        <c:axId val="99377152"/>
        <c:scaling>
          <c:orientation val="maxMin"/>
        </c:scaling>
        <c:delete val="0"/>
        <c:axPos val="l"/>
        <c:numFmt formatCode="General" sourceLinked="1"/>
        <c:majorTickMark val="none"/>
        <c:minorTickMark val="none"/>
        <c:tickLblPos val="nextTo"/>
        <c:txPr>
          <a:bodyPr/>
          <a:lstStyle/>
          <a:p>
            <a:pPr algn="r">
              <a:defRPr sz="1400"/>
            </a:pPr>
            <a:endParaRPr lang="en-US"/>
          </a:p>
        </c:txPr>
        <c:crossAx val="99378688"/>
        <c:crosses val="autoZero"/>
        <c:auto val="1"/>
        <c:lblAlgn val="ctr"/>
        <c:lblOffset val="100"/>
        <c:noMultiLvlLbl val="0"/>
      </c:catAx>
      <c:valAx>
        <c:axId val="99378688"/>
        <c:scaling>
          <c:orientation val="minMax"/>
        </c:scaling>
        <c:delete val="1"/>
        <c:axPos val="t"/>
        <c:numFmt formatCode="0%" sourceLinked="1"/>
        <c:majorTickMark val="out"/>
        <c:minorTickMark val="none"/>
        <c:tickLblPos val="nextTo"/>
        <c:crossAx val="99377152"/>
        <c:crosses val="autoZero"/>
        <c:crossBetween val="between"/>
      </c:valAx>
    </c:plotArea>
    <c:legend>
      <c:legendPos val="t"/>
      <c:layout>
        <c:manualLayout>
          <c:xMode val="edge"/>
          <c:yMode val="edge"/>
          <c:x val="6.3510084888037638E-2"/>
          <c:y val="1.6759776536312849E-2"/>
          <c:w val="0.93648996647068761"/>
          <c:h val="7.6684502914011105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invertIfNegative val="0"/>
          <c:dPt>
            <c:idx val="0"/>
            <c:invertIfNegative val="0"/>
            <c:bubble3D val="0"/>
            <c:spPr>
              <a:solidFill>
                <a:schemeClr val="accent1">
                  <a:lumMod val="50000"/>
                </a:schemeClr>
              </a:solidFill>
            </c:spPr>
          </c:dPt>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c:spPr>
          </c:dPt>
          <c:dPt>
            <c:idx val="3"/>
            <c:invertIfNegative val="0"/>
            <c:bubble3D val="0"/>
            <c:spPr>
              <a:solidFill>
                <a:schemeClr val="accent1">
                  <a:lumMod val="40000"/>
                  <a:lumOff val="60000"/>
                </a:schemeClr>
              </a:solidFill>
            </c:spPr>
          </c:dPt>
          <c:dPt>
            <c:idx val="4"/>
            <c:invertIfNegative val="0"/>
            <c:bubble3D val="0"/>
            <c:spPr>
              <a:solidFill>
                <a:schemeClr val="bg1">
                  <a:lumMod val="50000"/>
                </a:schemeClr>
              </a:solidFill>
            </c:spPr>
          </c:dPt>
          <c:dLbls>
            <c:showLegendKey val="0"/>
            <c:showVal val="1"/>
            <c:showCatName val="0"/>
            <c:showSerName val="0"/>
            <c:showPercent val="0"/>
            <c:showBubbleSize val="0"/>
            <c:showLeaderLines val="0"/>
          </c:dLbls>
          <c:cat>
            <c:strRef>
              <c:f>Sheet1!$A$2:$A$6</c:f>
              <c:strCache>
                <c:ptCount val="5"/>
                <c:pt idx="0">
                  <c:v>Very Valuable</c:v>
                </c:pt>
                <c:pt idx="1">
                  <c:v>Somewhat Valuable</c:v>
                </c:pt>
                <c:pt idx="2">
                  <c:v>Not Too Valuable</c:v>
                </c:pt>
                <c:pt idx="3">
                  <c:v>Not at All Valuable</c:v>
                </c:pt>
                <c:pt idx="4">
                  <c:v>Don't Know/ Refused</c:v>
                </c:pt>
              </c:strCache>
            </c:strRef>
          </c:cat>
          <c:val>
            <c:numRef>
              <c:f>Sheet1!$B$2:$B$6</c:f>
              <c:numCache>
                <c:formatCode>0%</c:formatCode>
                <c:ptCount val="5"/>
                <c:pt idx="0">
                  <c:v>0.52</c:v>
                </c:pt>
                <c:pt idx="1">
                  <c:v>0.36</c:v>
                </c:pt>
                <c:pt idx="2">
                  <c:v>0.06</c:v>
                </c:pt>
                <c:pt idx="3">
                  <c:v>0.05</c:v>
                </c:pt>
                <c:pt idx="4">
                  <c:v>0.01</c:v>
                </c:pt>
              </c:numCache>
            </c:numRef>
          </c:val>
        </c:ser>
        <c:dLbls>
          <c:showLegendKey val="0"/>
          <c:showVal val="0"/>
          <c:showCatName val="0"/>
          <c:showSerName val="0"/>
          <c:showPercent val="0"/>
          <c:showBubbleSize val="0"/>
        </c:dLbls>
        <c:gapWidth val="150"/>
        <c:axId val="99445760"/>
        <c:axId val="99451648"/>
      </c:barChart>
      <c:catAx>
        <c:axId val="99445760"/>
        <c:scaling>
          <c:orientation val="minMax"/>
        </c:scaling>
        <c:delete val="0"/>
        <c:axPos val="b"/>
        <c:majorTickMark val="none"/>
        <c:minorTickMark val="none"/>
        <c:tickLblPos val="nextTo"/>
        <c:crossAx val="99451648"/>
        <c:crosses val="autoZero"/>
        <c:auto val="1"/>
        <c:lblAlgn val="ctr"/>
        <c:lblOffset val="100"/>
        <c:noMultiLvlLbl val="0"/>
      </c:catAx>
      <c:valAx>
        <c:axId val="99451648"/>
        <c:scaling>
          <c:orientation val="minMax"/>
        </c:scaling>
        <c:delete val="1"/>
        <c:axPos val="l"/>
        <c:numFmt formatCode="0%" sourceLinked="1"/>
        <c:majorTickMark val="out"/>
        <c:minorTickMark val="none"/>
        <c:tickLblPos val="nextTo"/>
        <c:crossAx val="99445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672638397264556"/>
          <c:y val="0.11726120172478441"/>
          <c:w val="0.49100532158250859"/>
          <c:h val="0.84844165665732463"/>
        </c:manualLayout>
      </c:layout>
      <c:barChart>
        <c:barDir val="bar"/>
        <c:grouping val="stacked"/>
        <c:varyColors val="0"/>
        <c:ser>
          <c:idx val="0"/>
          <c:order val="0"/>
          <c:tx>
            <c:strRef>
              <c:f>Sheet1!$B$1</c:f>
              <c:strCache>
                <c:ptCount val="1"/>
                <c:pt idx="0">
                  <c:v>Very Confident</c:v>
                </c:pt>
              </c:strCache>
            </c:strRef>
          </c:tx>
          <c:spPr>
            <a:solidFill>
              <a:schemeClr val="accent1">
                <a:lumMod val="50000"/>
              </a:schemeClr>
            </a:solidFill>
            <a:ln>
              <a:solidFill>
                <a:schemeClr val="bg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Sheet1!$A$2:$A$16</c:f>
              <c:strCache>
                <c:ptCount val="11"/>
                <c:pt idx="0">
                  <c:v>Workers</c:v>
                </c:pt>
                <c:pt idx="1">
                  <c:v>Retirees</c:v>
                </c:pt>
                <c:pt idx="3">
                  <c:v>Workers</c:v>
                </c:pt>
                <c:pt idx="4">
                  <c:v>Retirees</c:v>
                </c:pt>
                <c:pt idx="6">
                  <c:v>Workers</c:v>
                </c:pt>
                <c:pt idx="7">
                  <c:v>Retirees</c:v>
                </c:pt>
                <c:pt idx="9">
                  <c:v>Workers</c:v>
                </c:pt>
                <c:pt idx="10">
                  <c:v>Retirees</c:v>
                </c:pt>
              </c:strCache>
            </c:strRef>
          </c:cat>
          <c:val>
            <c:numRef>
              <c:f>Sheet1!$B$2:$B$16</c:f>
              <c:numCache>
                <c:formatCode>0%</c:formatCode>
                <c:ptCount val="11"/>
                <c:pt idx="0">
                  <c:v>0.28999999999999998</c:v>
                </c:pt>
                <c:pt idx="1">
                  <c:v>7.0000000000000007E-2</c:v>
                </c:pt>
                <c:pt idx="3">
                  <c:v>0.15</c:v>
                </c:pt>
                <c:pt idx="4">
                  <c:v>0.12</c:v>
                </c:pt>
                <c:pt idx="6">
                  <c:v>0.12</c:v>
                </c:pt>
                <c:pt idx="7">
                  <c:v>0.11</c:v>
                </c:pt>
                <c:pt idx="9">
                  <c:v>0.06</c:v>
                </c:pt>
                <c:pt idx="10">
                  <c:v>7.0000000000000007E-2</c:v>
                </c:pt>
              </c:numCache>
            </c:numRef>
          </c:val>
        </c:ser>
        <c:ser>
          <c:idx val="1"/>
          <c:order val="1"/>
          <c:tx>
            <c:strRef>
              <c:f>Sheet1!$C$1</c:f>
              <c:strCache>
                <c:ptCount val="1"/>
                <c:pt idx="0">
                  <c:v>Somewhat Confident</c:v>
                </c:pt>
              </c:strCache>
            </c:strRef>
          </c:tx>
          <c:spPr>
            <a:solidFill>
              <a:schemeClr val="accent1">
                <a:lumMod val="75000"/>
              </a:schemeClr>
            </a:solidFill>
            <a:ln>
              <a:solidFill>
                <a:schemeClr val="bg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Sheet1!$A$2:$A$16</c:f>
              <c:strCache>
                <c:ptCount val="11"/>
                <c:pt idx="0">
                  <c:v>Workers</c:v>
                </c:pt>
                <c:pt idx="1">
                  <c:v>Retirees</c:v>
                </c:pt>
                <c:pt idx="3">
                  <c:v>Workers</c:v>
                </c:pt>
                <c:pt idx="4">
                  <c:v>Retirees</c:v>
                </c:pt>
                <c:pt idx="6">
                  <c:v>Workers</c:v>
                </c:pt>
                <c:pt idx="7">
                  <c:v>Retirees</c:v>
                </c:pt>
                <c:pt idx="9">
                  <c:v>Workers</c:v>
                </c:pt>
                <c:pt idx="10">
                  <c:v>Retirees</c:v>
                </c:pt>
              </c:strCache>
            </c:strRef>
          </c:cat>
          <c:val>
            <c:numRef>
              <c:f>Sheet1!$C$2:$C$16</c:f>
              <c:numCache>
                <c:formatCode>0%</c:formatCode>
                <c:ptCount val="11"/>
                <c:pt idx="0">
                  <c:v>0.45</c:v>
                </c:pt>
                <c:pt idx="1">
                  <c:v>0.21</c:v>
                </c:pt>
                <c:pt idx="3">
                  <c:v>0.51</c:v>
                </c:pt>
                <c:pt idx="4">
                  <c:v>0.3</c:v>
                </c:pt>
                <c:pt idx="6">
                  <c:v>0.41</c:v>
                </c:pt>
                <c:pt idx="7">
                  <c:v>0.36</c:v>
                </c:pt>
                <c:pt idx="9">
                  <c:v>0.34</c:v>
                </c:pt>
                <c:pt idx="10">
                  <c:v>0.28999999999999998</c:v>
                </c:pt>
              </c:numCache>
            </c:numRef>
          </c:val>
        </c:ser>
        <c:ser>
          <c:idx val="2"/>
          <c:order val="2"/>
          <c:tx>
            <c:strRef>
              <c:f>Sheet1!$D$1</c:f>
              <c:strCache>
                <c:ptCount val="1"/>
                <c:pt idx="0">
                  <c:v>Net</c:v>
                </c:pt>
              </c:strCache>
            </c:strRef>
          </c:tx>
          <c:spPr>
            <a:noFill/>
          </c:spPr>
          <c:invertIfNegative val="0"/>
          <c:dLbls>
            <c:txPr>
              <a:bodyPr/>
              <a:lstStyle/>
              <a:p>
                <a:pPr>
                  <a:defRPr sz="1600"/>
                </a:pPr>
                <a:endParaRPr lang="en-US"/>
              </a:p>
            </c:txPr>
            <c:dLblPos val="inBase"/>
            <c:showLegendKey val="0"/>
            <c:showVal val="1"/>
            <c:showCatName val="0"/>
            <c:showSerName val="0"/>
            <c:showPercent val="0"/>
            <c:showBubbleSize val="0"/>
            <c:showLeaderLines val="0"/>
          </c:dLbls>
          <c:cat>
            <c:strRef>
              <c:f>Sheet1!$A$2:$A$16</c:f>
              <c:strCache>
                <c:ptCount val="11"/>
                <c:pt idx="0">
                  <c:v>Workers</c:v>
                </c:pt>
                <c:pt idx="1">
                  <c:v>Retirees</c:v>
                </c:pt>
                <c:pt idx="3">
                  <c:v>Workers</c:v>
                </c:pt>
                <c:pt idx="4">
                  <c:v>Retirees</c:v>
                </c:pt>
                <c:pt idx="6">
                  <c:v>Workers</c:v>
                </c:pt>
                <c:pt idx="7">
                  <c:v>Retirees</c:v>
                </c:pt>
                <c:pt idx="9">
                  <c:v>Workers</c:v>
                </c:pt>
                <c:pt idx="10">
                  <c:v>Retirees</c:v>
                </c:pt>
              </c:strCache>
            </c:strRef>
          </c:cat>
          <c:val>
            <c:numRef>
              <c:f>Sheet1!$D$2:$D$16</c:f>
              <c:numCache>
                <c:formatCode>0%</c:formatCode>
                <c:ptCount val="11"/>
                <c:pt idx="0">
                  <c:v>0.74</c:v>
                </c:pt>
                <c:pt idx="1">
                  <c:v>0.28000000000000003</c:v>
                </c:pt>
                <c:pt idx="3">
                  <c:v>0.66</c:v>
                </c:pt>
                <c:pt idx="4">
                  <c:v>0.42</c:v>
                </c:pt>
                <c:pt idx="6">
                  <c:v>0.53</c:v>
                </c:pt>
                <c:pt idx="7">
                  <c:v>0.47</c:v>
                </c:pt>
                <c:pt idx="9">
                  <c:v>0.4</c:v>
                </c:pt>
                <c:pt idx="10">
                  <c:v>0.36</c:v>
                </c:pt>
              </c:numCache>
            </c:numRef>
          </c:val>
        </c:ser>
        <c:dLbls>
          <c:showLegendKey val="0"/>
          <c:showVal val="0"/>
          <c:showCatName val="0"/>
          <c:showSerName val="0"/>
          <c:showPercent val="0"/>
          <c:showBubbleSize val="0"/>
        </c:dLbls>
        <c:gapWidth val="27"/>
        <c:overlap val="100"/>
        <c:axId val="99739520"/>
        <c:axId val="99741056"/>
      </c:barChart>
      <c:catAx>
        <c:axId val="99739520"/>
        <c:scaling>
          <c:orientation val="maxMin"/>
        </c:scaling>
        <c:delete val="0"/>
        <c:axPos val="l"/>
        <c:majorTickMark val="none"/>
        <c:minorTickMark val="none"/>
        <c:tickLblPos val="nextTo"/>
        <c:txPr>
          <a:bodyPr/>
          <a:lstStyle/>
          <a:p>
            <a:pPr>
              <a:defRPr sz="1400"/>
            </a:pPr>
            <a:endParaRPr lang="en-US"/>
          </a:p>
        </c:txPr>
        <c:crossAx val="99741056"/>
        <c:crosses val="autoZero"/>
        <c:auto val="1"/>
        <c:lblAlgn val="ctr"/>
        <c:lblOffset val="100"/>
        <c:noMultiLvlLbl val="0"/>
      </c:catAx>
      <c:valAx>
        <c:axId val="99741056"/>
        <c:scaling>
          <c:orientation val="minMax"/>
          <c:max val="1"/>
        </c:scaling>
        <c:delete val="1"/>
        <c:axPos val="t"/>
        <c:numFmt formatCode="0%" sourceLinked="1"/>
        <c:majorTickMark val="out"/>
        <c:minorTickMark val="none"/>
        <c:tickLblPos val="nextTo"/>
        <c:crossAx val="99739520"/>
        <c:crosses val="autoZero"/>
        <c:crossBetween val="between"/>
      </c:valAx>
      <c:spPr>
        <a:noFill/>
      </c:spPr>
    </c:plotArea>
    <c:legend>
      <c:legendPos val="t"/>
      <c:legendEntry>
        <c:idx val="2"/>
        <c:delete val="1"/>
      </c:legendEntry>
      <c:layout>
        <c:manualLayout>
          <c:xMode val="edge"/>
          <c:yMode val="edge"/>
          <c:x val="0.46198981434660119"/>
          <c:y val="2.976190476190476E-3"/>
          <c:w val="0.51638734378386186"/>
          <c:h val="7.5400731158605169E-2"/>
        </c:manualLayout>
      </c:layout>
      <c:overlay val="0"/>
      <c:spPr>
        <a:solidFill>
          <a:schemeClr val="bg1"/>
        </a:solidFill>
        <a:ln>
          <a:noFill/>
        </a:ln>
      </c:spPr>
      <c:txPr>
        <a:bodyPr/>
        <a:lstStyle/>
        <a:p>
          <a:pPr>
            <a:defRPr sz="16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9833341397023616"/>
          <c:w val="0.98267318411041316"/>
          <c:h val="0.66773790607334116"/>
        </c:manualLayout>
      </c:layout>
      <c:barChart>
        <c:barDir val="col"/>
        <c:grouping val="clustered"/>
        <c:varyColors val="0"/>
        <c:ser>
          <c:idx val="0"/>
          <c:order val="0"/>
          <c:tx>
            <c:strRef>
              <c:f>Sheet1!$B$1</c:f>
              <c:strCache>
                <c:ptCount val="1"/>
                <c:pt idx="0">
                  <c:v>Workers very confident about continued employment (n=318)</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0.28999999999999998</c:v>
                </c:pt>
                <c:pt idx="1">
                  <c:v>0.46</c:v>
                </c:pt>
                <c:pt idx="2">
                  <c:v>0.12</c:v>
                </c:pt>
                <c:pt idx="3">
                  <c:v>0.13</c:v>
                </c:pt>
              </c:numCache>
            </c:numRef>
          </c:val>
        </c:ser>
        <c:ser>
          <c:idx val="1"/>
          <c:order val="1"/>
          <c:tx>
            <c:strRef>
              <c:f>Sheet1!$C$1</c:f>
              <c:strCache>
                <c:ptCount val="1"/>
                <c:pt idx="0">
                  <c:v>Workers somewhat confident about continued employment (n=439)</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0.08</c:v>
                </c:pt>
                <c:pt idx="1">
                  <c:v>0.44</c:v>
                </c:pt>
                <c:pt idx="2">
                  <c:v>0.22</c:v>
                </c:pt>
                <c:pt idx="3">
                  <c:v>0.25</c:v>
                </c:pt>
              </c:numCache>
            </c:numRef>
          </c:val>
        </c:ser>
        <c:ser>
          <c:idx val="2"/>
          <c:order val="2"/>
          <c:tx>
            <c:strRef>
              <c:f>Sheet1!$D$1</c:f>
              <c:strCache>
                <c:ptCount val="1"/>
                <c:pt idx="0">
                  <c:v>Workers not confident about continued employment (n=233)</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Sheet1!$D$2:$D$5</c:f>
              <c:numCache>
                <c:formatCode>0%</c:formatCode>
                <c:ptCount val="4"/>
                <c:pt idx="0">
                  <c:v>0.04</c:v>
                </c:pt>
                <c:pt idx="1">
                  <c:v>0.2</c:v>
                </c:pt>
                <c:pt idx="2">
                  <c:v>0.26</c:v>
                </c:pt>
                <c:pt idx="3">
                  <c:v>0.5</c:v>
                </c:pt>
              </c:numCache>
            </c:numRef>
          </c:val>
        </c:ser>
        <c:dLbls>
          <c:showLegendKey val="0"/>
          <c:showVal val="0"/>
          <c:showCatName val="0"/>
          <c:showSerName val="0"/>
          <c:showPercent val="0"/>
          <c:showBubbleSize val="0"/>
        </c:dLbls>
        <c:gapWidth val="50"/>
        <c:axId val="99756288"/>
        <c:axId val="99762176"/>
      </c:barChart>
      <c:catAx>
        <c:axId val="99756288"/>
        <c:scaling>
          <c:orientation val="minMax"/>
        </c:scaling>
        <c:delete val="0"/>
        <c:axPos val="b"/>
        <c:numFmt formatCode="General" sourceLinked="1"/>
        <c:majorTickMark val="none"/>
        <c:minorTickMark val="none"/>
        <c:tickLblPos val="nextTo"/>
        <c:txPr>
          <a:bodyPr/>
          <a:lstStyle/>
          <a:p>
            <a:pPr>
              <a:defRPr sz="1600"/>
            </a:pPr>
            <a:endParaRPr lang="en-US"/>
          </a:p>
        </c:txPr>
        <c:crossAx val="99762176"/>
        <c:crosses val="autoZero"/>
        <c:auto val="1"/>
        <c:lblAlgn val="ctr"/>
        <c:lblOffset val="100"/>
        <c:noMultiLvlLbl val="0"/>
      </c:catAx>
      <c:valAx>
        <c:axId val="99762176"/>
        <c:scaling>
          <c:orientation val="minMax"/>
        </c:scaling>
        <c:delete val="1"/>
        <c:axPos val="l"/>
        <c:numFmt formatCode="0%" sourceLinked="1"/>
        <c:majorTickMark val="out"/>
        <c:minorTickMark val="none"/>
        <c:tickLblPos val="nextTo"/>
        <c:crossAx val="99756288"/>
        <c:crosses val="autoZero"/>
        <c:crossBetween val="between"/>
      </c:valAx>
    </c:plotArea>
    <c:legend>
      <c:legendPos val="t"/>
      <c:layout>
        <c:manualLayout>
          <c:xMode val="edge"/>
          <c:yMode val="edge"/>
          <c:x val="6.2008583386536142E-2"/>
          <c:y val="1.6254492925363033E-3"/>
          <c:w val="0.87407297060840372"/>
          <c:h val="0.16530747804392193"/>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4862385321101E-2"/>
          <c:y val="0.15679498396033828"/>
          <c:w val="0.96636085626911317"/>
          <c:h val="0.63684631087780696"/>
        </c:manualLayout>
      </c:layout>
      <c:barChart>
        <c:barDir val="col"/>
        <c:grouping val="clustered"/>
        <c:varyColors val="0"/>
        <c:ser>
          <c:idx val="0"/>
          <c:order val="0"/>
          <c:tx>
            <c:strRef>
              <c:f>Sheet1!$B$1</c:f>
              <c:strCache>
                <c:ptCount val="1"/>
                <c:pt idx="0">
                  <c:v>2013</c:v>
                </c:pt>
              </c:strCache>
            </c:strRef>
          </c:tx>
          <c:spPr>
            <a:solidFill>
              <a:srgbClr val="336699"/>
            </a:solidFill>
          </c:spPr>
          <c:invertIfNegative val="0"/>
          <c:dPt>
            <c:idx val="0"/>
            <c:invertIfNegative val="0"/>
            <c:bubble3D val="0"/>
            <c:spPr>
              <a:solidFill>
                <a:schemeClr val="accent1">
                  <a:lumMod val="50000"/>
                </a:schemeClr>
              </a:solidFill>
            </c:spPr>
          </c:dPt>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c:spPr>
          </c:dPt>
          <c:dPt>
            <c:idx val="4"/>
            <c:invertIfNegative val="0"/>
            <c:bubble3D val="0"/>
            <c:spPr>
              <a:solidFill>
                <a:schemeClr val="accent1">
                  <a:lumMod val="50000"/>
                </a:schemeClr>
              </a:solidFill>
            </c:spPr>
          </c:dPt>
          <c:dPt>
            <c:idx val="5"/>
            <c:invertIfNegative val="0"/>
            <c:bubble3D val="0"/>
            <c:spPr>
              <a:solidFill>
                <a:schemeClr val="accent1">
                  <a:lumMod val="75000"/>
                </a:schemeClr>
              </a:solidFill>
            </c:spPr>
          </c:dPt>
          <c:dPt>
            <c:idx val="6"/>
            <c:invertIfNegative val="0"/>
            <c:bubble3D val="0"/>
            <c:spPr>
              <a:solidFill>
                <a:schemeClr val="accent1">
                  <a:lumMod val="60000"/>
                  <a:lumOff val="40000"/>
                </a:schemeClr>
              </a:solidFill>
            </c:spPr>
          </c:dPt>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Higher</c:v>
                </c:pt>
                <c:pt idx="1">
                  <c:v>Lower</c:v>
                </c:pt>
                <c:pt idx="2">
                  <c:v>About the same</c:v>
                </c:pt>
                <c:pt idx="4">
                  <c:v>Higher</c:v>
                </c:pt>
                <c:pt idx="5">
                  <c:v>Lower</c:v>
                </c:pt>
                <c:pt idx="6">
                  <c:v>About the same</c:v>
                </c:pt>
              </c:strCache>
            </c:strRef>
          </c:cat>
          <c:val>
            <c:numRef>
              <c:f>Sheet1!$B$2:$B$8</c:f>
              <c:numCache>
                <c:formatCode>0%</c:formatCode>
                <c:ptCount val="7"/>
                <c:pt idx="0">
                  <c:v>0.25</c:v>
                </c:pt>
                <c:pt idx="1">
                  <c:v>0.34</c:v>
                </c:pt>
                <c:pt idx="2">
                  <c:v>0.4</c:v>
                </c:pt>
                <c:pt idx="4">
                  <c:v>0.15</c:v>
                </c:pt>
                <c:pt idx="5">
                  <c:v>0.34</c:v>
                </c:pt>
                <c:pt idx="6">
                  <c:v>0.49</c:v>
                </c:pt>
              </c:numCache>
            </c:numRef>
          </c:val>
        </c:ser>
        <c:dLbls>
          <c:showLegendKey val="0"/>
          <c:showVal val="0"/>
          <c:showCatName val="0"/>
          <c:showSerName val="0"/>
          <c:showPercent val="0"/>
          <c:showBubbleSize val="0"/>
        </c:dLbls>
        <c:gapWidth val="30"/>
        <c:axId val="100188928"/>
        <c:axId val="100190464"/>
      </c:barChart>
      <c:catAx>
        <c:axId val="100188928"/>
        <c:scaling>
          <c:orientation val="minMax"/>
        </c:scaling>
        <c:delete val="0"/>
        <c:axPos val="b"/>
        <c:numFmt formatCode="General" sourceLinked="1"/>
        <c:majorTickMark val="none"/>
        <c:minorTickMark val="none"/>
        <c:tickLblPos val="nextTo"/>
        <c:txPr>
          <a:bodyPr/>
          <a:lstStyle/>
          <a:p>
            <a:pPr>
              <a:defRPr sz="1600"/>
            </a:pPr>
            <a:endParaRPr lang="en-US"/>
          </a:p>
        </c:txPr>
        <c:crossAx val="100190464"/>
        <c:crosses val="autoZero"/>
        <c:auto val="1"/>
        <c:lblAlgn val="ctr"/>
        <c:lblOffset val="100"/>
        <c:noMultiLvlLbl val="0"/>
      </c:catAx>
      <c:valAx>
        <c:axId val="100190464"/>
        <c:scaling>
          <c:orientation val="minMax"/>
        </c:scaling>
        <c:delete val="1"/>
        <c:axPos val="l"/>
        <c:numFmt formatCode="0%" sourceLinked="1"/>
        <c:majorTickMark val="out"/>
        <c:minorTickMark val="none"/>
        <c:tickLblPos val="nextTo"/>
        <c:crossAx val="100188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0.27</c:v>
                </c:pt>
                <c:pt idx="1">
                  <c:v>0.27</c:v>
                </c:pt>
                <c:pt idx="2">
                  <c:v>0.26</c:v>
                </c:pt>
                <c:pt idx="3">
                  <c:v>0.26</c:v>
                </c:pt>
                <c:pt idx="4">
                  <c:v>0.33</c:v>
                </c:pt>
                <c:pt idx="5">
                  <c:v>0.19</c:v>
                </c:pt>
                <c:pt idx="6">
                  <c:v>0.31</c:v>
                </c:pt>
                <c:pt idx="7">
                  <c:v>0.34</c:v>
                </c:pt>
                <c:pt idx="8">
                  <c:v>0.37</c:v>
                </c:pt>
                <c:pt idx="9">
                  <c:v>0.4</c:v>
                </c:pt>
                <c:pt idx="10">
                  <c:v>0.39</c:v>
                </c:pt>
                <c:pt idx="11">
                  <c:v>0.42</c:v>
                </c:pt>
                <c:pt idx="12">
                  <c:v>0.4</c:v>
                </c:pt>
                <c:pt idx="13">
                  <c:v>0.4</c:v>
                </c:pt>
                <c:pt idx="14">
                  <c:v>0.41</c:v>
                </c:pt>
                <c:pt idx="15">
                  <c:v>0.28999999999999998</c:v>
                </c:pt>
                <c:pt idx="16">
                  <c:v>0.2</c:v>
                </c:pt>
                <c:pt idx="17">
                  <c:v>0.19</c:v>
                </c:pt>
                <c:pt idx="18">
                  <c:v>0.24</c:v>
                </c:pt>
                <c:pt idx="19">
                  <c:v>0.21</c:v>
                </c:pt>
                <c:pt idx="20">
                  <c:v>0.18</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0.45</c:v>
                </c:pt>
                <c:pt idx="1">
                  <c:v>0.37</c:v>
                </c:pt>
                <c:pt idx="2">
                  <c:v>0.47</c:v>
                </c:pt>
                <c:pt idx="3">
                  <c:v>0.42</c:v>
                </c:pt>
                <c:pt idx="4">
                  <c:v>0.34</c:v>
                </c:pt>
                <c:pt idx="5">
                  <c:v>0.28000000000000003</c:v>
                </c:pt>
                <c:pt idx="6">
                  <c:v>0.39</c:v>
                </c:pt>
                <c:pt idx="7">
                  <c:v>0.41</c:v>
                </c:pt>
                <c:pt idx="8">
                  <c:v>0.37</c:v>
                </c:pt>
                <c:pt idx="9">
                  <c:v>0.32</c:v>
                </c:pt>
                <c:pt idx="10">
                  <c:v>0.35</c:v>
                </c:pt>
                <c:pt idx="11">
                  <c:v>0.27</c:v>
                </c:pt>
                <c:pt idx="12">
                  <c:v>0.4</c:v>
                </c:pt>
                <c:pt idx="13">
                  <c:v>0.33</c:v>
                </c:pt>
                <c:pt idx="14">
                  <c:v>0.38</c:v>
                </c:pt>
                <c:pt idx="15">
                  <c:v>0.35</c:v>
                </c:pt>
                <c:pt idx="16">
                  <c:v>0.47</c:v>
                </c:pt>
                <c:pt idx="17">
                  <c:v>0.41</c:v>
                </c:pt>
                <c:pt idx="18">
                  <c:v>0.36</c:v>
                </c:pt>
                <c:pt idx="19">
                  <c:v>0.42</c:v>
                </c:pt>
                <c:pt idx="20">
                  <c:v>0.44</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0.16</c:v>
                </c:pt>
                <c:pt idx="1">
                  <c:v>0.21</c:v>
                </c:pt>
                <c:pt idx="2">
                  <c:v>0.18</c:v>
                </c:pt>
                <c:pt idx="3">
                  <c:v>0.2</c:v>
                </c:pt>
                <c:pt idx="4">
                  <c:v>0.18</c:v>
                </c:pt>
                <c:pt idx="5">
                  <c:v>0.24</c:v>
                </c:pt>
                <c:pt idx="6">
                  <c:v>0.2</c:v>
                </c:pt>
                <c:pt idx="7">
                  <c:v>0.14000000000000001</c:v>
                </c:pt>
                <c:pt idx="8">
                  <c:v>0.1</c:v>
                </c:pt>
                <c:pt idx="9">
                  <c:v>0.16</c:v>
                </c:pt>
                <c:pt idx="10">
                  <c:v>0.12</c:v>
                </c:pt>
                <c:pt idx="11">
                  <c:v>0.16</c:v>
                </c:pt>
                <c:pt idx="12">
                  <c:v>0.12</c:v>
                </c:pt>
                <c:pt idx="13">
                  <c:v>0.12</c:v>
                </c:pt>
                <c:pt idx="14">
                  <c:v>0.1</c:v>
                </c:pt>
                <c:pt idx="15">
                  <c:v>0.17</c:v>
                </c:pt>
                <c:pt idx="16">
                  <c:v>0.16</c:v>
                </c:pt>
                <c:pt idx="17">
                  <c:v>0.21</c:v>
                </c:pt>
                <c:pt idx="18">
                  <c:v>0.21</c:v>
                </c:pt>
                <c:pt idx="19">
                  <c:v>0.17</c:v>
                </c:pt>
                <c:pt idx="20">
                  <c:v>0.22</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7.0000000000000007E-2</c:v>
                </c:pt>
                <c:pt idx="1">
                  <c:v>0.13</c:v>
                </c:pt>
                <c:pt idx="2">
                  <c:v>0.06</c:v>
                </c:pt>
                <c:pt idx="3">
                  <c:v>0.08</c:v>
                </c:pt>
                <c:pt idx="4">
                  <c:v>0.11</c:v>
                </c:pt>
                <c:pt idx="5">
                  <c:v>0.24</c:v>
                </c:pt>
                <c:pt idx="6">
                  <c:v>0.08</c:v>
                </c:pt>
                <c:pt idx="7">
                  <c:v>0.11</c:v>
                </c:pt>
                <c:pt idx="8">
                  <c:v>0.11</c:v>
                </c:pt>
                <c:pt idx="9">
                  <c:v>0.11</c:v>
                </c:pt>
                <c:pt idx="10">
                  <c:v>0.11</c:v>
                </c:pt>
                <c:pt idx="11">
                  <c:v>0.13</c:v>
                </c:pt>
                <c:pt idx="12">
                  <c:v>7.0000000000000007E-2</c:v>
                </c:pt>
                <c:pt idx="13">
                  <c:v>0.13</c:v>
                </c:pt>
                <c:pt idx="14">
                  <c:v>0.11</c:v>
                </c:pt>
                <c:pt idx="15">
                  <c:v>0.17</c:v>
                </c:pt>
                <c:pt idx="16">
                  <c:v>0.16</c:v>
                </c:pt>
                <c:pt idx="17">
                  <c:v>0.18</c:v>
                </c:pt>
                <c:pt idx="18">
                  <c:v>0.17</c:v>
                </c:pt>
                <c:pt idx="19">
                  <c:v>0.19</c:v>
                </c:pt>
                <c:pt idx="20">
                  <c:v>0.14000000000000001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0.05</c:v>
                </c:pt>
                <c:pt idx="1">
                  <c:v>0.02</c:v>
                </c:pt>
                <c:pt idx="2">
                  <c:v>0.03</c:v>
                </c:pt>
                <c:pt idx="3">
                  <c:v>0.04</c:v>
                </c:pt>
                <c:pt idx="4">
                  <c:v>0.03</c:v>
                </c:pt>
                <c:pt idx="5">
                  <c:v>0.05</c:v>
                </c:pt>
                <c:pt idx="6">
                  <c:v>0.03</c:v>
                </c:pt>
                <c:pt idx="7">
                  <c:v>0</c:v>
                </c:pt>
                <c:pt idx="8">
                  <c:v>0.05</c:v>
                </c:pt>
                <c:pt idx="9">
                  <c:v>0.01</c:v>
                </c:pt>
                <c:pt idx="10">
                  <c:v>0.02</c:v>
                </c:pt>
                <c:pt idx="11">
                  <c:v>0.02</c:v>
                </c:pt>
                <c:pt idx="12">
                  <c:v>0.01</c:v>
                </c:pt>
                <c:pt idx="13">
                  <c:v>0.02</c:v>
                </c:pt>
                <c:pt idx="14">
                  <c:v>0</c:v>
                </c:pt>
                <c:pt idx="15">
                  <c:v>0.02</c:v>
                </c:pt>
                <c:pt idx="16">
                  <c:v>4.0000000000000001E-3</c:v>
                </c:pt>
                <c:pt idx="17">
                  <c:v>0</c:v>
                </c:pt>
                <c:pt idx="18">
                  <c:v>0.02</c:v>
                </c:pt>
                <c:pt idx="19">
                  <c:v>0.01</c:v>
                </c:pt>
                <c:pt idx="20">
                  <c:v>0.01</c:v>
                </c:pt>
              </c:numCache>
            </c:numRef>
          </c:val>
        </c:ser>
        <c:dLbls>
          <c:showLegendKey val="0"/>
          <c:showVal val="0"/>
          <c:showCatName val="0"/>
          <c:showSerName val="0"/>
          <c:showPercent val="0"/>
          <c:showBubbleSize val="0"/>
        </c:dLbls>
        <c:axId val="99841536"/>
        <c:axId val="99843072"/>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6.0000000000000001E-3</c:v>
                </c:pt>
                <c:pt idx="2">
                  <c:v>-7.000000000000001E-3</c:v>
                </c:pt>
                <c:pt idx="3">
                  <c:v>2.0000000000000005E-3</c:v>
                </c:pt>
                <c:pt idx="4">
                  <c:v>3.0000000000000001E-3</c:v>
                </c:pt>
                <c:pt idx="5">
                  <c:v>1.3000000000000001E-2</c:v>
                </c:pt>
                <c:pt idx="6">
                  <c:v>-1.5999999999999997E-2</c:v>
                </c:pt>
                <c:pt idx="7">
                  <c:v>3.0000000000000001E-3</c:v>
                </c:pt>
                <c:pt idx="8">
                  <c:v>0</c:v>
                </c:pt>
                <c:pt idx="9">
                  <c:v>0</c:v>
                </c:pt>
                <c:pt idx="10">
                  <c:v>0</c:v>
                </c:pt>
                <c:pt idx="11">
                  <c:v>2.0000000000000005E-3</c:v>
                </c:pt>
                <c:pt idx="12">
                  <c:v>-6.0000000000000001E-3</c:v>
                </c:pt>
                <c:pt idx="13">
                  <c:v>6.0000000000000001E-3</c:v>
                </c:pt>
                <c:pt idx="14">
                  <c:v>-2.0000000000000005E-3</c:v>
                </c:pt>
                <c:pt idx="15">
                  <c:v>6.000000000000001E-3</c:v>
                </c:pt>
                <c:pt idx="16">
                  <c:v>-1.0000000000000009E-3</c:v>
                </c:pt>
                <c:pt idx="17">
                  <c:v>1.9999999999999992E-3</c:v>
                </c:pt>
                <c:pt idx="18">
                  <c:v>-9.9999999999999807E-4</c:v>
                </c:pt>
                <c:pt idx="19">
                  <c:v>1.9999999999999992E-3</c:v>
                </c:pt>
                <c:pt idx="20">
                  <c:v>-4.9999999999999992E-3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17592690305691089"/>
                </c:manualLayout>
              </c:layout>
              <c:dLblPos val="ctr"/>
              <c:showLegendKey val="0"/>
              <c:showVal val="1"/>
              <c:showCatName val="0"/>
              <c:showSerName val="0"/>
              <c:showPercent val="0"/>
              <c:showBubbleSize val="0"/>
            </c:dLbl>
            <c:dLbl>
              <c:idx val="5"/>
              <c:layout>
                <c:manualLayout>
                  <c:x val="0"/>
                  <c:y val="0.54953621741654879"/>
                </c:manualLayout>
              </c:layout>
              <c:dLblPos val="ctr"/>
              <c:showLegendKey val="0"/>
              <c:showVal val="1"/>
              <c:showCatName val="0"/>
              <c:showSerName val="0"/>
              <c:showPercent val="0"/>
              <c:showBubbleSize val="0"/>
            </c:dLbl>
            <c:dLbl>
              <c:idx val="6"/>
              <c:layout>
                <c:manualLayout>
                  <c:x val="2.4311023622047243E-4"/>
                  <c:y val="0.23077527986880036"/>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0.06</c:v>
                </c:pt>
                <c:pt idx="2">
                  <c:v>-7.0000000000000007E-2</c:v>
                </c:pt>
                <c:pt idx="3">
                  <c:v>2.0000000000000004E-2</c:v>
                </c:pt>
                <c:pt idx="4">
                  <c:v>0.03</c:v>
                </c:pt>
                <c:pt idx="5">
                  <c:v>0.13</c:v>
                </c:pt>
                <c:pt idx="6">
                  <c:v>-0.15999999999999998</c:v>
                </c:pt>
                <c:pt idx="7">
                  <c:v>0.03</c:v>
                </c:pt>
                <c:pt idx="8">
                  <c:v>0</c:v>
                </c:pt>
                <c:pt idx="9">
                  <c:v>0</c:v>
                </c:pt>
                <c:pt idx="10">
                  <c:v>0</c:v>
                </c:pt>
                <c:pt idx="11">
                  <c:v>2.0000000000000004E-2</c:v>
                </c:pt>
                <c:pt idx="12">
                  <c:v>-0.06</c:v>
                </c:pt>
                <c:pt idx="13">
                  <c:v>0.06</c:v>
                </c:pt>
                <c:pt idx="14">
                  <c:v>-2.0000000000000004E-2</c:v>
                </c:pt>
                <c:pt idx="15">
                  <c:v>6.0000000000000012E-2</c:v>
                </c:pt>
                <c:pt idx="16">
                  <c:v>-1.0000000000000009E-2</c:v>
                </c:pt>
                <c:pt idx="17">
                  <c:v>1.999999999999999E-2</c:v>
                </c:pt>
                <c:pt idx="18">
                  <c:v>-9.9999999999999811E-3</c:v>
                </c:pt>
                <c:pt idx="19">
                  <c:v>1.999999999999999E-2</c:v>
                </c:pt>
                <c:pt idx="20">
                  <c:v>-4.9999999999999989E-2</c:v>
                </c:pt>
              </c:numCache>
            </c:numRef>
          </c:val>
        </c:ser>
        <c:dLbls>
          <c:showLegendKey val="0"/>
          <c:showVal val="0"/>
          <c:showCatName val="0"/>
          <c:showSerName val="0"/>
          <c:showPercent val="0"/>
          <c:showBubbleSize val="0"/>
        </c:dLbls>
        <c:gapWidth val="150"/>
        <c:overlap val="100"/>
        <c:axId val="99846400"/>
        <c:axId val="99844864"/>
      </c:barChart>
      <c:catAx>
        <c:axId val="9984153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99843072"/>
        <c:crosses val="autoZero"/>
        <c:auto val="1"/>
        <c:lblAlgn val="ctr"/>
        <c:lblOffset val="100"/>
        <c:noMultiLvlLbl val="0"/>
      </c:catAx>
      <c:valAx>
        <c:axId val="9984307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99841536"/>
        <c:crosses val="autoZero"/>
        <c:crossBetween val="between"/>
      </c:valAx>
      <c:valAx>
        <c:axId val="99844864"/>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99846400"/>
        <c:crosses val="max"/>
        <c:crossBetween val="between"/>
      </c:valAx>
      <c:catAx>
        <c:axId val="99846400"/>
        <c:scaling>
          <c:orientation val="minMax"/>
        </c:scaling>
        <c:delete val="0"/>
        <c:axPos val="b"/>
        <c:numFmt formatCode="General" sourceLinked="1"/>
        <c:majorTickMark val="none"/>
        <c:minorTickMark val="none"/>
        <c:tickLblPos val="none"/>
        <c:crossAx val="9984486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83661656509219"/>
          <c:y val="0.10633052260047118"/>
          <c:w val="0.80316338343490778"/>
          <c:h val="0.83776365404523634"/>
        </c:manualLayout>
      </c:layout>
      <c:barChart>
        <c:barDir val="bar"/>
        <c:grouping val="stacked"/>
        <c:varyColors val="0"/>
        <c:ser>
          <c:idx val="0"/>
          <c:order val="0"/>
          <c:tx>
            <c:strRef>
              <c:f>Sheet1!$B$1</c:f>
              <c:strCache>
                <c:ptCount val="1"/>
                <c:pt idx="0">
                  <c:v>Very Confident</c:v>
                </c:pt>
              </c:strCache>
            </c:strRef>
          </c:tx>
          <c:spPr>
            <a:solidFill>
              <a:schemeClr val="accent1">
                <a:lumMod val="50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Sheet1!$A$2:$A$12</c:f>
              <c:strCache>
                <c:ptCount val="11"/>
                <c:pt idx="0">
                  <c:v>Workers</c:v>
                </c:pt>
                <c:pt idx="1">
                  <c:v>Retirees</c:v>
                </c:pt>
                <c:pt idx="3">
                  <c:v>Workers</c:v>
                </c:pt>
                <c:pt idx="4">
                  <c:v>Retirees</c:v>
                </c:pt>
                <c:pt idx="6">
                  <c:v>Workers</c:v>
                </c:pt>
                <c:pt idx="7">
                  <c:v>Retirees</c:v>
                </c:pt>
                <c:pt idx="9">
                  <c:v>Workers</c:v>
                </c:pt>
                <c:pt idx="10">
                  <c:v>Retirees</c:v>
                </c:pt>
              </c:strCache>
            </c:strRef>
          </c:cat>
          <c:val>
            <c:numRef>
              <c:f>Sheet1!$B$2:$B$12</c:f>
              <c:numCache>
                <c:formatCode>0%</c:formatCode>
                <c:ptCount val="11"/>
                <c:pt idx="0">
                  <c:v>0.25</c:v>
                </c:pt>
                <c:pt idx="1">
                  <c:v>0.24</c:v>
                </c:pt>
                <c:pt idx="3">
                  <c:v>0.17</c:v>
                </c:pt>
                <c:pt idx="4">
                  <c:v>0.23</c:v>
                </c:pt>
                <c:pt idx="6">
                  <c:v>0.14000000000000001</c:v>
                </c:pt>
                <c:pt idx="7">
                  <c:v>0.24</c:v>
                </c:pt>
                <c:pt idx="9">
                  <c:v>0.11</c:v>
                </c:pt>
                <c:pt idx="10">
                  <c:v>0.16</c:v>
                </c:pt>
              </c:numCache>
            </c:numRef>
          </c:val>
        </c:ser>
        <c:ser>
          <c:idx val="1"/>
          <c:order val="1"/>
          <c:tx>
            <c:strRef>
              <c:f>Sheet1!$C$1</c:f>
              <c:strCache>
                <c:ptCount val="1"/>
                <c:pt idx="0">
                  <c:v>Somewhat Confident</c:v>
                </c:pt>
              </c:strCache>
            </c:strRef>
          </c:tx>
          <c:spPr>
            <a:solidFill>
              <a:schemeClr val="accent1">
                <a:lumMod val="75000"/>
              </a:schemeClr>
            </a:solidFill>
            <a:ln>
              <a:solidFill>
                <a:schemeClr val="bg1"/>
              </a:solidFill>
            </a:ln>
          </c:spPr>
          <c:invertIfNegative val="0"/>
          <c:dPt>
            <c:idx val="2"/>
            <c:invertIfNegative val="0"/>
            <c:bubble3D val="0"/>
          </c:dPt>
          <c:dPt>
            <c:idx val="6"/>
            <c:invertIfNegative val="0"/>
            <c:bubble3D val="0"/>
          </c:dPt>
          <c:dPt>
            <c:idx val="10"/>
            <c:invertIfNegative val="0"/>
            <c:bubble3D val="0"/>
          </c:dPt>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Sheet1!$A$2:$A$12</c:f>
              <c:strCache>
                <c:ptCount val="11"/>
                <c:pt idx="0">
                  <c:v>Workers</c:v>
                </c:pt>
                <c:pt idx="1">
                  <c:v>Retirees</c:v>
                </c:pt>
                <c:pt idx="3">
                  <c:v>Workers</c:v>
                </c:pt>
                <c:pt idx="4">
                  <c:v>Retirees</c:v>
                </c:pt>
                <c:pt idx="6">
                  <c:v>Workers</c:v>
                </c:pt>
                <c:pt idx="7">
                  <c:v>Retirees</c:v>
                </c:pt>
                <c:pt idx="9">
                  <c:v>Workers</c:v>
                </c:pt>
                <c:pt idx="10">
                  <c:v>Retirees</c:v>
                </c:pt>
              </c:strCache>
            </c:strRef>
          </c:cat>
          <c:val>
            <c:numRef>
              <c:f>Sheet1!$C$2:$C$12</c:f>
              <c:numCache>
                <c:formatCode>0%</c:formatCode>
                <c:ptCount val="11"/>
                <c:pt idx="0">
                  <c:v>0.45</c:v>
                </c:pt>
                <c:pt idx="1">
                  <c:v>0.43</c:v>
                </c:pt>
                <c:pt idx="3">
                  <c:v>0.47</c:v>
                </c:pt>
                <c:pt idx="4">
                  <c:v>0.47</c:v>
                </c:pt>
                <c:pt idx="6">
                  <c:v>0.34</c:v>
                </c:pt>
                <c:pt idx="7">
                  <c:v>0.43</c:v>
                </c:pt>
                <c:pt idx="9">
                  <c:v>0.26</c:v>
                </c:pt>
                <c:pt idx="10">
                  <c:v>0.28000000000000003</c:v>
                </c:pt>
              </c:numCache>
            </c:numRef>
          </c:val>
        </c:ser>
        <c:ser>
          <c:idx val="2"/>
          <c:order val="2"/>
          <c:tx>
            <c:strRef>
              <c:f>Sheet1!$D$1</c:f>
              <c:strCache>
                <c:ptCount val="1"/>
                <c:pt idx="0">
                  <c:v>Series 3</c:v>
                </c:pt>
              </c:strCache>
            </c:strRef>
          </c:tx>
          <c:spPr>
            <a:noFill/>
          </c:spPr>
          <c:invertIfNegative val="0"/>
          <c:dLbls>
            <c:txPr>
              <a:bodyPr/>
              <a:lstStyle/>
              <a:p>
                <a:pPr>
                  <a:defRPr sz="1400"/>
                </a:pPr>
                <a:endParaRPr lang="en-US"/>
              </a:p>
            </c:txPr>
            <c:dLblPos val="inBase"/>
            <c:showLegendKey val="0"/>
            <c:showVal val="1"/>
            <c:showCatName val="0"/>
            <c:showSerName val="0"/>
            <c:showPercent val="0"/>
            <c:showBubbleSize val="0"/>
            <c:showLeaderLines val="0"/>
          </c:dLbls>
          <c:cat>
            <c:strRef>
              <c:f>Sheet1!$A$2:$A$12</c:f>
              <c:strCache>
                <c:ptCount val="11"/>
                <c:pt idx="0">
                  <c:v>Workers</c:v>
                </c:pt>
                <c:pt idx="1">
                  <c:v>Retirees</c:v>
                </c:pt>
                <c:pt idx="3">
                  <c:v>Workers</c:v>
                </c:pt>
                <c:pt idx="4">
                  <c:v>Retirees</c:v>
                </c:pt>
                <c:pt idx="6">
                  <c:v>Workers</c:v>
                </c:pt>
                <c:pt idx="7">
                  <c:v>Retirees</c:v>
                </c:pt>
                <c:pt idx="9">
                  <c:v>Workers</c:v>
                </c:pt>
                <c:pt idx="10">
                  <c:v>Retirees</c:v>
                </c:pt>
              </c:strCache>
            </c:strRef>
          </c:cat>
          <c:val>
            <c:numRef>
              <c:f>Sheet1!$D$2:$D$12</c:f>
              <c:numCache>
                <c:formatCode>0%</c:formatCode>
                <c:ptCount val="11"/>
                <c:pt idx="0">
                  <c:v>0.7</c:v>
                </c:pt>
                <c:pt idx="1">
                  <c:v>0.67</c:v>
                </c:pt>
                <c:pt idx="3">
                  <c:v>0.64</c:v>
                </c:pt>
                <c:pt idx="4">
                  <c:v>0.7</c:v>
                </c:pt>
                <c:pt idx="6">
                  <c:v>0.48</c:v>
                </c:pt>
                <c:pt idx="7">
                  <c:v>0.67</c:v>
                </c:pt>
                <c:pt idx="9">
                  <c:v>0.37</c:v>
                </c:pt>
                <c:pt idx="10">
                  <c:v>0.44</c:v>
                </c:pt>
              </c:numCache>
            </c:numRef>
          </c:val>
        </c:ser>
        <c:dLbls>
          <c:showLegendKey val="0"/>
          <c:showVal val="0"/>
          <c:showCatName val="0"/>
          <c:showSerName val="0"/>
          <c:showPercent val="0"/>
          <c:showBubbleSize val="0"/>
        </c:dLbls>
        <c:gapWidth val="27"/>
        <c:overlap val="100"/>
        <c:axId val="99991936"/>
        <c:axId val="99993472"/>
      </c:barChart>
      <c:catAx>
        <c:axId val="99991936"/>
        <c:scaling>
          <c:orientation val="maxMin"/>
        </c:scaling>
        <c:delete val="0"/>
        <c:axPos val="l"/>
        <c:numFmt formatCode="General" sourceLinked="1"/>
        <c:majorTickMark val="none"/>
        <c:minorTickMark val="none"/>
        <c:tickLblPos val="nextTo"/>
        <c:spPr>
          <a:ln>
            <a:solidFill>
              <a:schemeClr val="bg1">
                <a:lumMod val="50000"/>
              </a:schemeClr>
            </a:solidFill>
          </a:ln>
        </c:spPr>
        <c:txPr>
          <a:bodyPr/>
          <a:lstStyle/>
          <a:p>
            <a:pPr>
              <a:defRPr sz="1600"/>
            </a:pPr>
            <a:endParaRPr lang="en-US"/>
          </a:p>
        </c:txPr>
        <c:crossAx val="99993472"/>
        <c:crosses val="autoZero"/>
        <c:auto val="1"/>
        <c:lblAlgn val="ctr"/>
        <c:lblOffset val="0"/>
        <c:noMultiLvlLbl val="0"/>
      </c:catAx>
      <c:valAx>
        <c:axId val="99993472"/>
        <c:scaling>
          <c:orientation val="minMax"/>
        </c:scaling>
        <c:delete val="1"/>
        <c:axPos val="t"/>
        <c:numFmt formatCode="0%" sourceLinked="1"/>
        <c:majorTickMark val="out"/>
        <c:minorTickMark val="none"/>
        <c:tickLblPos val="nextTo"/>
        <c:crossAx val="99991936"/>
        <c:crosses val="autoZero"/>
        <c:crossBetween val="between"/>
      </c:valAx>
    </c:plotArea>
    <c:legend>
      <c:legendPos val="t"/>
      <c:legendEntry>
        <c:idx val="2"/>
        <c:delete val="1"/>
      </c:legendEntry>
      <c:layout>
        <c:manualLayout>
          <c:xMode val="edge"/>
          <c:yMode val="edge"/>
          <c:x val="0.12797125437475232"/>
          <c:y val="3.0809701902350228E-2"/>
          <c:w val="0.60148958901400995"/>
          <c:h val="6.419334819197554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0.38</c:v>
                </c:pt>
                <c:pt idx="1">
                  <c:v>0.44</c:v>
                </c:pt>
                <c:pt idx="2">
                  <c:v>0.4</c:v>
                </c:pt>
                <c:pt idx="3">
                  <c:v>0.4</c:v>
                </c:pt>
                <c:pt idx="4">
                  <c:v>0.38</c:v>
                </c:pt>
                <c:pt idx="5">
                  <c:v>0.45</c:v>
                </c:pt>
                <c:pt idx="6">
                  <c:v>0.45</c:v>
                </c:pt>
                <c:pt idx="7">
                  <c:v>0.48</c:v>
                </c:pt>
                <c:pt idx="8">
                  <c:v>0.44</c:v>
                </c:pt>
                <c:pt idx="9">
                  <c:v>0.43</c:v>
                </c:pt>
                <c:pt idx="10">
                  <c:v>0.49</c:v>
                </c:pt>
                <c:pt idx="11">
                  <c:v>0.44</c:v>
                </c:pt>
                <c:pt idx="12">
                  <c:v>0.41</c:v>
                </c:pt>
                <c:pt idx="13">
                  <c:v>0.44</c:v>
                </c:pt>
                <c:pt idx="14">
                  <c:v>0.48</c:v>
                </c:pt>
                <c:pt idx="15">
                  <c:v>0.34</c:v>
                </c:pt>
                <c:pt idx="16">
                  <c:v>0.34</c:v>
                </c:pt>
                <c:pt idx="17">
                  <c:v>0.33</c:v>
                </c:pt>
                <c:pt idx="18">
                  <c:v>0.35</c:v>
                </c:pt>
                <c:pt idx="19">
                  <c:v>0.32</c:v>
                </c:pt>
                <c:pt idx="20">
                  <c:v>0.28000000000000003</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0.4</c:v>
                </c:pt>
                <c:pt idx="1">
                  <c:v>0.37</c:v>
                </c:pt>
                <c:pt idx="2">
                  <c:v>0.44</c:v>
                </c:pt>
                <c:pt idx="3">
                  <c:v>0.41</c:v>
                </c:pt>
                <c:pt idx="4">
                  <c:v>0.38</c:v>
                </c:pt>
                <c:pt idx="5">
                  <c:v>0.4</c:v>
                </c:pt>
                <c:pt idx="6">
                  <c:v>0.36</c:v>
                </c:pt>
                <c:pt idx="7">
                  <c:v>0.36</c:v>
                </c:pt>
                <c:pt idx="8">
                  <c:v>0.36</c:v>
                </c:pt>
                <c:pt idx="9">
                  <c:v>0.41</c:v>
                </c:pt>
                <c:pt idx="10">
                  <c:v>0.31</c:v>
                </c:pt>
                <c:pt idx="11">
                  <c:v>0.32</c:v>
                </c:pt>
                <c:pt idx="12">
                  <c:v>0.42</c:v>
                </c:pt>
                <c:pt idx="13">
                  <c:v>0.4</c:v>
                </c:pt>
                <c:pt idx="14">
                  <c:v>0.35</c:v>
                </c:pt>
                <c:pt idx="15">
                  <c:v>0.45</c:v>
                </c:pt>
                <c:pt idx="16">
                  <c:v>0.45</c:v>
                </c:pt>
                <c:pt idx="17">
                  <c:v>0.42</c:v>
                </c:pt>
                <c:pt idx="18">
                  <c:v>0.42</c:v>
                </c:pt>
                <c:pt idx="19">
                  <c:v>0.48</c:v>
                </c:pt>
                <c:pt idx="20">
                  <c:v>0.48</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0.11</c:v>
                </c:pt>
                <c:pt idx="1">
                  <c:v>0.12</c:v>
                </c:pt>
                <c:pt idx="2">
                  <c:v>0.1</c:v>
                </c:pt>
                <c:pt idx="3">
                  <c:v>0.14000000000000001</c:v>
                </c:pt>
                <c:pt idx="4">
                  <c:v>0.17</c:v>
                </c:pt>
                <c:pt idx="5">
                  <c:v>0.09</c:v>
                </c:pt>
                <c:pt idx="6">
                  <c:v>0.12</c:v>
                </c:pt>
                <c:pt idx="7">
                  <c:v>7.0000000000000007E-2</c:v>
                </c:pt>
                <c:pt idx="8">
                  <c:v>0.09</c:v>
                </c:pt>
                <c:pt idx="9">
                  <c:v>0.08</c:v>
                </c:pt>
                <c:pt idx="10">
                  <c:v>0.11</c:v>
                </c:pt>
                <c:pt idx="11">
                  <c:v>0.14000000000000001</c:v>
                </c:pt>
                <c:pt idx="12">
                  <c:v>0.11</c:v>
                </c:pt>
                <c:pt idx="13">
                  <c:v>7.0000000000000007E-2</c:v>
                </c:pt>
                <c:pt idx="14">
                  <c:v>0.08</c:v>
                </c:pt>
                <c:pt idx="15">
                  <c:v>0.06</c:v>
                </c:pt>
                <c:pt idx="16">
                  <c:v>0.12</c:v>
                </c:pt>
                <c:pt idx="17">
                  <c:v>0.18</c:v>
                </c:pt>
                <c:pt idx="18">
                  <c:v>0.13</c:v>
                </c:pt>
                <c:pt idx="19">
                  <c:v>0.1</c:v>
                </c:pt>
                <c:pt idx="20">
                  <c:v>0.11</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0.05</c:v>
                </c:pt>
                <c:pt idx="1">
                  <c:v>7.0000000000000007E-2</c:v>
                </c:pt>
                <c:pt idx="2">
                  <c:v>0.05</c:v>
                </c:pt>
                <c:pt idx="3">
                  <c:v>0.02</c:v>
                </c:pt>
                <c:pt idx="4">
                  <c:v>0.05</c:v>
                </c:pt>
                <c:pt idx="5">
                  <c:v>0.03</c:v>
                </c:pt>
                <c:pt idx="6">
                  <c:v>7.0000000000000007E-2</c:v>
                </c:pt>
                <c:pt idx="7">
                  <c:v>0.09</c:v>
                </c:pt>
                <c:pt idx="8">
                  <c:v>7.0000000000000007E-2</c:v>
                </c:pt>
                <c:pt idx="9">
                  <c:v>0.06</c:v>
                </c:pt>
                <c:pt idx="10">
                  <c:v>0.08</c:v>
                </c:pt>
                <c:pt idx="11">
                  <c:v>0.08</c:v>
                </c:pt>
                <c:pt idx="12">
                  <c:v>0.05</c:v>
                </c:pt>
                <c:pt idx="13">
                  <c:v>7.0000000000000007E-2</c:v>
                </c:pt>
                <c:pt idx="14">
                  <c:v>0.08</c:v>
                </c:pt>
                <c:pt idx="15">
                  <c:v>0.14000000000000001</c:v>
                </c:pt>
                <c:pt idx="16">
                  <c:v>0.09</c:v>
                </c:pt>
                <c:pt idx="17">
                  <c:v>7.0000000000000007E-2</c:v>
                </c:pt>
                <c:pt idx="18">
                  <c:v>0.08</c:v>
                </c:pt>
                <c:pt idx="19">
                  <c:v>0.1</c:v>
                </c:pt>
                <c:pt idx="20">
                  <c:v>0.12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0.06</c:v>
                </c:pt>
                <c:pt idx="1">
                  <c:v>0</c:v>
                </c:pt>
                <c:pt idx="2">
                  <c:v>0.01</c:v>
                </c:pt>
                <c:pt idx="3">
                  <c:v>0.03</c:v>
                </c:pt>
                <c:pt idx="4">
                  <c:v>0.02</c:v>
                </c:pt>
                <c:pt idx="5">
                  <c:v>0.02</c:v>
                </c:pt>
                <c:pt idx="6">
                  <c:v>0.01</c:v>
                </c:pt>
                <c:pt idx="7">
                  <c:v>0.01</c:v>
                </c:pt>
                <c:pt idx="8">
                  <c:v>0.03</c:v>
                </c:pt>
                <c:pt idx="9">
                  <c:v>0.01</c:v>
                </c:pt>
                <c:pt idx="10">
                  <c:v>0.01</c:v>
                </c:pt>
                <c:pt idx="11">
                  <c:v>0.02</c:v>
                </c:pt>
                <c:pt idx="12">
                  <c:v>0.01</c:v>
                </c:pt>
                <c:pt idx="13">
                  <c:v>0.02</c:v>
                </c:pt>
                <c:pt idx="14">
                  <c:v>0.01</c:v>
                </c:pt>
                <c:pt idx="15" formatCode="0.00%">
                  <c:v>0.01</c:v>
                </c:pt>
                <c:pt idx="16">
                  <c:v>0</c:v>
                </c:pt>
                <c:pt idx="17">
                  <c:v>0.01</c:v>
                </c:pt>
                <c:pt idx="18">
                  <c:v>0.02</c:v>
                </c:pt>
                <c:pt idx="19">
                  <c:v>0.01</c:v>
                </c:pt>
                <c:pt idx="20">
                  <c:v>0.01</c:v>
                </c:pt>
              </c:numCache>
            </c:numRef>
          </c:val>
        </c:ser>
        <c:dLbls>
          <c:showLegendKey val="0"/>
          <c:showVal val="0"/>
          <c:showCatName val="0"/>
          <c:showSerName val="0"/>
          <c:showPercent val="0"/>
          <c:showBubbleSize val="0"/>
        </c:dLbls>
        <c:axId val="102655872"/>
        <c:axId val="102657408"/>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2.0000000000000005E-3</c:v>
                </c:pt>
                <c:pt idx="2">
                  <c:v>-2.0000000000000005E-3</c:v>
                </c:pt>
                <c:pt idx="3">
                  <c:v>-3.0000000000000001E-3</c:v>
                </c:pt>
                <c:pt idx="4">
                  <c:v>3.0000000000000001E-3</c:v>
                </c:pt>
                <c:pt idx="5">
                  <c:v>-2.0000000000000005E-3</c:v>
                </c:pt>
                <c:pt idx="6">
                  <c:v>4.000000000000001E-3</c:v>
                </c:pt>
                <c:pt idx="7">
                  <c:v>1.9999999999999992E-3</c:v>
                </c:pt>
                <c:pt idx="8">
                  <c:v>-1.9999999999999992E-3</c:v>
                </c:pt>
                <c:pt idx="9">
                  <c:v>-1.0000000000000009E-3</c:v>
                </c:pt>
                <c:pt idx="10">
                  <c:v>2.0000000000000005E-3</c:v>
                </c:pt>
                <c:pt idx="11">
                  <c:v>0</c:v>
                </c:pt>
                <c:pt idx="12">
                  <c:v>-3.0000000000000001E-3</c:v>
                </c:pt>
                <c:pt idx="13">
                  <c:v>2.0000000000000005E-3</c:v>
                </c:pt>
                <c:pt idx="14">
                  <c:v>9.9999999999999959E-4</c:v>
                </c:pt>
                <c:pt idx="15">
                  <c:v>6.000000000000001E-3</c:v>
                </c:pt>
                <c:pt idx="16">
                  <c:v>-5.0000000000000018E-3</c:v>
                </c:pt>
                <c:pt idx="17">
                  <c:v>-1.9999999999999992E-3</c:v>
                </c:pt>
                <c:pt idx="18">
                  <c:v>9.9999999999999959E-4</c:v>
                </c:pt>
                <c:pt idx="19">
                  <c:v>2.0000000000000005E-3</c:v>
                </c:pt>
                <c:pt idx="20">
                  <c:v>1.9999999999999992E-3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3.8281773639873284E-2"/>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2.0000000000000004E-2</c:v>
                </c:pt>
                <c:pt idx="2">
                  <c:v>-2.0000000000000004E-2</c:v>
                </c:pt>
                <c:pt idx="3">
                  <c:v>-0.03</c:v>
                </c:pt>
                <c:pt idx="4">
                  <c:v>0.03</c:v>
                </c:pt>
                <c:pt idx="5">
                  <c:v>-2.0000000000000004E-2</c:v>
                </c:pt>
                <c:pt idx="6">
                  <c:v>4.0000000000000008E-2</c:v>
                </c:pt>
                <c:pt idx="7">
                  <c:v>1.999999999999999E-2</c:v>
                </c:pt>
                <c:pt idx="8">
                  <c:v>-1.999999999999999E-2</c:v>
                </c:pt>
                <c:pt idx="9">
                  <c:v>-1.0000000000000009E-2</c:v>
                </c:pt>
                <c:pt idx="10">
                  <c:v>2.0000000000000004E-2</c:v>
                </c:pt>
                <c:pt idx="11">
                  <c:v>0</c:v>
                </c:pt>
                <c:pt idx="12">
                  <c:v>-0.03</c:v>
                </c:pt>
                <c:pt idx="13">
                  <c:v>2.0000000000000004E-2</c:v>
                </c:pt>
                <c:pt idx="14">
                  <c:v>9.999999999999995E-3</c:v>
                </c:pt>
                <c:pt idx="15">
                  <c:v>6.0000000000000012E-2</c:v>
                </c:pt>
                <c:pt idx="16">
                  <c:v>-5.0000000000000017E-2</c:v>
                </c:pt>
                <c:pt idx="17">
                  <c:v>-1.999999999999999E-2</c:v>
                </c:pt>
                <c:pt idx="18">
                  <c:v>9.999999999999995E-3</c:v>
                </c:pt>
                <c:pt idx="19">
                  <c:v>2.0000000000000004E-2</c:v>
                </c:pt>
                <c:pt idx="20">
                  <c:v>1.999999999999999E-2</c:v>
                </c:pt>
              </c:numCache>
            </c:numRef>
          </c:val>
        </c:ser>
        <c:dLbls>
          <c:showLegendKey val="0"/>
          <c:showVal val="0"/>
          <c:showCatName val="0"/>
          <c:showSerName val="0"/>
          <c:showPercent val="0"/>
          <c:showBubbleSize val="0"/>
        </c:dLbls>
        <c:gapWidth val="150"/>
        <c:overlap val="100"/>
        <c:axId val="102677120"/>
        <c:axId val="102675584"/>
      </c:barChart>
      <c:catAx>
        <c:axId val="10265587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2657408"/>
        <c:crosses val="autoZero"/>
        <c:auto val="1"/>
        <c:lblAlgn val="ctr"/>
        <c:lblOffset val="100"/>
        <c:noMultiLvlLbl val="0"/>
      </c:catAx>
      <c:valAx>
        <c:axId val="10265740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2655872"/>
        <c:crosses val="autoZero"/>
        <c:crossBetween val="between"/>
        <c:majorUnit val="5.000000000000001E-2"/>
      </c:valAx>
      <c:valAx>
        <c:axId val="102675584"/>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2677120"/>
        <c:crosses val="max"/>
        <c:crossBetween val="between"/>
      </c:valAx>
      <c:catAx>
        <c:axId val="102677120"/>
        <c:scaling>
          <c:orientation val="minMax"/>
        </c:scaling>
        <c:delete val="0"/>
        <c:axPos val="b"/>
        <c:numFmt formatCode="General" sourceLinked="1"/>
        <c:majorTickMark val="none"/>
        <c:minorTickMark val="none"/>
        <c:tickLblPos val="none"/>
        <c:crossAx val="10267558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0.3</c:v>
                </c:pt>
                <c:pt idx="1">
                  <c:v>0.3</c:v>
                </c:pt>
                <c:pt idx="2">
                  <c:v>0.32</c:v>
                </c:pt>
                <c:pt idx="3">
                  <c:v>0.28999999999999998</c:v>
                </c:pt>
                <c:pt idx="4">
                  <c:v>0.38</c:v>
                </c:pt>
                <c:pt idx="5">
                  <c:v>0.31</c:v>
                </c:pt>
                <c:pt idx="6">
                  <c:v>0.34</c:v>
                </c:pt>
                <c:pt idx="7">
                  <c:v>0.32</c:v>
                </c:pt>
                <c:pt idx="8">
                  <c:v>0.32</c:v>
                </c:pt>
                <c:pt idx="9">
                  <c:v>0.35</c:v>
                </c:pt>
                <c:pt idx="10">
                  <c:v>0.37</c:v>
                </c:pt>
                <c:pt idx="11">
                  <c:v>0.36</c:v>
                </c:pt>
                <c:pt idx="12">
                  <c:v>0.34</c:v>
                </c:pt>
                <c:pt idx="13">
                  <c:v>0.42</c:v>
                </c:pt>
                <c:pt idx="14">
                  <c:v>0.41</c:v>
                </c:pt>
                <c:pt idx="15">
                  <c:v>0.36</c:v>
                </c:pt>
                <c:pt idx="16">
                  <c:v>0.25</c:v>
                </c:pt>
                <c:pt idx="17">
                  <c:v>0.23</c:v>
                </c:pt>
                <c:pt idx="18">
                  <c:v>0.27</c:v>
                </c:pt>
                <c:pt idx="19">
                  <c:v>0.24</c:v>
                </c:pt>
                <c:pt idx="20">
                  <c:v>0.24</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0.32</c:v>
                </c:pt>
                <c:pt idx="1">
                  <c:v>0.31</c:v>
                </c:pt>
                <c:pt idx="2">
                  <c:v>0.33</c:v>
                </c:pt>
                <c:pt idx="3">
                  <c:v>0.37</c:v>
                </c:pt>
                <c:pt idx="4">
                  <c:v>0.32</c:v>
                </c:pt>
                <c:pt idx="5">
                  <c:v>0.42</c:v>
                </c:pt>
                <c:pt idx="6">
                  <c:v>0.34</c:v>
                </c:pt>
                <c:pt idx="7">
                  <c:v>0.38</c:v>
                </c:pt>
                <c:pt idx="8">
                  <c:v>0.37</c:v>
                </c:pt>
                <c:pt idx="9">
                  <c:v>0.37</c:v>
                </c:pt>
                <c:pt idx="10">
                  <c:v>0.31</c:v>
                </c:pt>
                <c:pt idx="11">
                  <c:v>0.36</c:v>
                </c:pt>
                <c:pt idx="12">
                  <c:v>0.39</c:v>
                </c:pt>
                <c:pt idx="13">
                  <c:v>0.32</c:v>
                </c:pt>
                <c:pt idx="14">
                  <c:v>0.36</c:v>
                </c:pt>
                <c:pt idx="15">
                  <c:v>0.34</c:v>
                </c:pt>
                <c:pt idx="16">
                  <c:v>0.46</c:v>
                </c:pt>
                <c:pt idx="17">
                  <c:v>0.42</c:v>
                </c:pt>
                <c:pt idx="18">
                  <c:v>0.41</c:v>
                </c:pt>
                <c:pt idx="19">
                  <c:v>0.47</c:v>
                </c:pt>
                <c:pt idx="20">
                  <c:v>0.43</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0.19</c:v>
                </c:pt>
                <c:pt idx="1">
                  <c:v>0.21</c:v>
                </c:pt>
                <c:pt idx="2">
                  <c:v>0.21</c:v>
                </c:pt>
                <c:pt idx="3">
                  <c:v>0.15</c:v>
                </c:pt>
                <c:pt idx="4">
                  <c:v>0.19</c:v>
                </c:pt>
                <c:pt idx="5">
                  <c:v>0.14000000000000001</c:v>
                </c:pt>
                <c:pt idx="6">
                  <c:v>0.22</c:v>
                </c:pt>
                <c:pt idx="7">
                  <c:v>0.15</c:v>
                </c:pt>
                <c:pt idx="8">
                  <c:v>0.17</c:v>
                </c:pt>
                <c:pt idx="9">
                  <c:v>0.15</c:v>
                </c:pt>
                <c:pt idx="10">
                  <c:v>0.12</c:v>
                </c:pt>
                <c:pt idx="11">
                  <c:v>0.16</c:v>
                </c:pt>
                <c:pt idx="12">
                  <c:v>0.17</c:v>
                </c:pt>
                <c:pt idx="13">
                  <c:v>0.15</c:v>
                </c:pt>
                <c:pt idx="14">
                  <c:v>0.1</c:v>
                </c:pt>
                <c:pt idx="15">
                  <c:v>0.11</c:v>
                </c:pt>
                <c:pt idx="16">
                  <c:v>0.18</c:v>
                </c:pt>
                <c:pt idx="17">
                  <c:v>0.17</c:v>
                </c:pt>
                <c:pt idx="18">
                  <c:v>0.16</c:v>
                </c:pt>
                <c:pt idx="19">
                  <c:v>0.13</c:v>
                </c:pt>
                <c:pt idx="20">
                  <c:v>0.15</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0.12</c:v>
                </c:pt>
                <c:pt idx="1">
                  <c:v>0.14000000000000001</c:v>
                </c:pt>
                <c:pt idx="2">
                  <c:v>0.11</c:v>
                </c:pt>
                <c:pt idx="3">
                  <c:v>0.12</c:v>
                </c:pt>
                <c:pt idx="4">
                  <c:v>0.1</c:v>
                </c:pt>
                <c:pt idx="5">
                  <c:v>0.12</c:v>
                </c:pt>
                <c:pt idx="6">
                  <c:v>0.08</c:v>
                </c:pt>
                <c:pt idx="7">
                  <c:v>0.14000000000000001</c:v>
                </c:pt>
                <c:pt idx="8">
                  <c:v>0.1</c:v>
                </c:pt>
                <c:pt idx="9">
                  <c:v>0.12</c:v>
                </c:pt>
                <c:pt idx="10">
                  <c:v>0.16</c:v>
                </c:pt>
                <c:pt idx="11">
                  <c:v>0.11</c:v>
                </c:pt>
                <c:pt idx="12">
                  <c:v>0.09</c:v>
                </c:pt>
                <c:pt idx="13">
                  <c:v>0.1</c:v>
                </c:pt>
                <c:pt idx="14">
                  <c:v>0.12</c:v>
                </c:pt>
                <c:pt idx="15">
                  <c:v>0.15</c:v>
                </c:pt>
                <c:pt idx="16">
                  <c:v>0.1</c:v>
                </c:pt>
                <c:pt idx="17">
                  <c:v>0.15</c:v>
                </c:pt>
                <c:pt idx="18">
                  <c:v>0.14000000000000001</c:v>
                </c:pt>
                <c:pt idx="19">
                  <c:v>0.16</c:v>
                </c:pt>
                <c:pt idx="20">
                  <c:v>0.15</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0.06</c:v>
                </c:pt>
                <c:pt idx="1">
                  <c:v>0.04</c:v>
                </c:pt>
                <c:pt idx="2">
                  <c:v>0.04</c:v>
                </c:pt>
                <c:pt idx="3">
                  <c:v>0.06</c:v>
                </c:pt>
                <c:pt idx="4">
                  <c:v>0.02</c:v>
                </c:pt>
                <c:pt idx="5">
                  <c:v>0.01</c:v>
                </c:pt>
                <c:pt idx="6">
                  <c:v>0.02</c:v>
                </c:pt>
                <c:pt idx="7">
                  <c:v>0.01</c:v>
                </c:pt>
                <c:pt idx="8">
                  <c:v>0.03</c:v>
                </c:pt>
                <c:pt idx="9">
                  <c:v>0.01</c:v>
                </c:pt>
                <c:pt idx="10">
                  <c:v>0.04</c:v>
                </c:pt>
                <c:pt idx="11">
                  <c:v>0.02</c:v>
                </c:pt>
                <c:pt idx="12">
                  <c:v>0</c:v>
                </c:pt>
                <c:pt idx="13">
                  <c:v>0.02</c:v>
                </c:pt>
                <c:pt idx="14">
                  <c:v>0.01</c:v>
                </c:pt>
                <c:pt idx="15" formatCode="0.00%">
                  <c:v>0.04</c:v>
                </c:pt>
                <c:pt idx="16">
                  <c:v>0.01</c:v>
                </c:pt>
                <c:pt idx="17">
                  <c:v>0.02</c:v>
                </c:pt>
                <c:pt idx="18">
                  <c:v>0.03</c:v>
                </c:pt>
                <c:pt idx="19">
                  <c:v>0</c:v>
                </c:pt>
                <c:pt idx="20">
                  <c:v>0.03</c:v>
                </c:pt>
              </c:numCache>
            </c:numRef>
          </c:val>
        </c:ser>
        <c:dLbls>
          <c:showLegendKey val="0"/>
          <c:showVal val="0"/>
          <c:showCatName val="0"/>
          <c:showSerName val="0"/>
          <c:showPercent val="0"/>
          <c:showBubbleSize val="0"/>
        </c:dLbls>
        <c:axId val="102387072"/>
        <c:axId val="102388864"/>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2.0000000000000018E-3</c:v>
                </c:pt>
                <c:pt idx="2">
                  <c:v>-3.0000000000000014E-3</c:v>
                </c:pt>
                <c:pt idx="3">
                  <c:v>9.9999999999999959E-4</c:v>
                </c:pt>
                <c:pt idx="4">
                  <c:v>-1.9999999999999992E-3</c:v>
                </c:pt>
                <c:pt idx="5">
                  <c:v>1.9999999999999992E-3</c:v>
                </c:pt>
                <c:pt idx="6">
                  <c:v>-3.9999999999999992E-3</c:v>
                </c:pt>
                <c:pt idx="7">
                  <c:v>6.000000000000001E-3</c:v>
                </c:pt>
                <c:pt idx="8">
                  <c:v>-4.000000000000001E-3</c:v>
                </c:pt>
                <c:pt idx="9">
                  <c:v>1.9999999999999992E-3</c:v>
                </c:pt>
                <c:pt idx="10">
                  <c:v>4.000000000000001E-3</c:v>
                </c:pt>
                <c:pt idx="11">
                  <c:v>-5.0000000000000001E-3</c:v>
                </c:pt>
                <c:pt idx="12">
                  <c:v>-2.0000000000000005E-3</c:v>
                </c:pt>
                <c:pt idx="13">
                  <c:v>1.0000000000000009E-3</c:v>
                </c:pt>
                <c:pt idx="14">
                  <c:v>1.9999999999999992E-3</c:v>
                </c:pt>
                <c:pt idx="15">
                  <c:v>3.0000000000000001E-3</c:v>
                </c:pt>
                <c:pt idx="16">
                  <c:v>-4.9999999999999992E-3</c:v>
                </c:pt>
                <c:pt idx="17">
                  <c:v>4.9999999999999992E-3</c:v>
                </c:pt>
                <c:pt idx="18">
                  <c:v>-9.9999999999999807E-4</c:v>
                </c:pt>
                <c:pt idx="19">
                  <c:v>1.9999999999999992E-3</c:v>
                </c:pt>
                <c:pt idx="20">
                  <c:v>-1.0000000000000009E-3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3.8281773639873284E-2"/>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2.0000000000000018E-2</c:v>
                </c:pt>
                <c:pt idx="2">
                  <c:v>-3.0000000000000013E-2</c:v>
                </c:pt>
                <c:pt idx="3">
                  <c:v>9.999999999999995E-3</c:v>
                </c:pt>
                <c:pt idx="4">
                  <c:v>-1.999999999999999E-2</c:v>
                </c:pt>
                <c:pt idx="5">
                  <c:v>1.999999999999999E-2</c:v>
                </c:pt>
                <c:pt idx="6">
                  <c:v>-3.9999999999999994E-2</c:v>
                </c:pt>
                <c:pt idx="7">
                  <c:v>6.0000000000000012E-2</c:v>
                </c:pt>
                <c:pt idx="8">
                  <c:v>-4.0000000000000008E-2</c:v>
                </c:pt>
                <c:pt idx="9">
                  <c:v>1.999999999999999E-2</c:v>
                </c:pt>
                <c:pt idx="10">
                  <c:v>4.0000000000000008E-2</c:v>
                </c:pt>
                <c:pt idx="11">
                  <c:v>-0.05</c:v>
                </c:pt>
                <c:pt idx="12">
                  <c:v>-2.0000000000000004E-2</c:v>
                </c:pt>
                <c:pt idx="13">
                  <c:v>1.0000000000000009E-2</c:v>
                </c:pt>
                <c:pt idx="14">
                  <c:v>1.999999999999999E-2</c:v>
                </c:pt>
                <c:pt idx="15">
                  <c:v>0.03</c:v>
                </c:pt>
                <c:pt idx="16">
                  <c:v>-4.9999999999999989E-2</c:v>
                </c:pt>
                <c:pt idx="17">
                  <c:v>4.9999999999999989E-2</c:v>
                </c:pt>
                <c:pt idx="18">
                  <c:v>-9.9999999999999811E-3</c:v>
                </c:pt>
                <c:pt idx="19">
                  <c:v>1.999999999999999E-2</c:v>
                </c:pt>
                <c:pt idx="20">
                  <c:v>-1.0000000000000009E-2</c:v>
                </c:pt>
              </c:numCache>
            </c:numRef>
          </c:val>
        </c:ser>
        <c:dLbls>
          <c:showLegendKey val="0"/>
          <c:showVal val="0"/>
          <c:showCatName val="0"/>
          <c:showSerName val="0"/>
          <c:showPercent val="0"/>
          <c:showBubbleSize val="0"/>
        </c:dLbls>
        <c:gapWidth val="150"/>
        <c:overlap val="100"/>
        <c:axId val="102400384"/>
        <c:axId val="102390400"/>
      </c:barChart>
      <c:catAx>
        <c:axId val="10238707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2388864"/>
        <c:crosses val="autoZero"/>
        <c:auto val="1"/>
        <c:lblAlgn val="ctr"/>
        <c:lblOffset val="100"/>
        <c:noMultiLvlLbl val="0"/>
      </c:catAx>
      <c:valAx>
        <c:axId val="102388864"/>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2387072"/>
        <c:crosses val="autoZero"/>
        <c:crossBetween val="between"/>
        <c:majorUnit val="5.000000000000001E-2"/>
      </c:valAx>
      <c:valAx>
        <c:axId val="102390400"/>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2400384"/>
        <c:crosses val="max"/>
        <c:crossBetween val="between"/>
      </c:valAx>
      <c:catAx>
        <c:axId val="102400384"/>
        <c:scaling>
          <c:orientation val="minMax"/>
        </c:scaling>
        <c:delete val="0"/>
        <c:axPos val="b"/>
        <c:numFmt formatCode="General" sourceLinked="1"/>
        <c:majorTickMark val="none"/>
        <c:minorTickMark val="none"/>
        <c:tickLblPos val="none"/>
        <c:crossAx val="10239040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w/major debt problem (n=135)</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Sheet1!$B$2:$B$5</c:f>
              <c:numCache>
                <c:formatCode>0%</c:formatCode>
                <c:ptCount val="4"/>
                <c:pt idx="0">
                  <c:v>0.03</c:v>
                </c:pt>
                <c:pt idx="1">
                  <c:v>0.17</c:v>
                </c:pt>
                <c:pt idx="2">
                  <c:v>0.26</c:v>
                </c:pt>
                <c:pt idx="3">
                  <c:v>0.54</c:v>
                </c:pt>
              </c:numCache>
            </c:numRef>
          </c:val>
        </c:ser>
        <c:ser>
          <c:idx val="1"/>
          <c:order val="1"/>
          <c:tx>
            <c:strRef>
              <c:f>Sheet1!$C$1</c:f>
              <c:strCache>
                <c:ptCount val="1"/>
                <c:pt idx="0">
                  <c:v>Workers w/minor debt problem (n=427)</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Sheet1!$C$2:$C$5</c:f>
              <c:numCache>
                <c:formatCode>0%</c:formatCode>
                <c:ptCount val="4"/>
                <c:pt idx="0">
                  <c:v>7.0000000000000007E-2</c:v>
                </c:pt>
                <c:pt idx="1">
                  <c:v>0.42</c:v>
                </c:pt>
                <c:pt idx="2">
                  <c:v>0.22</c:v>
                </c:pt>
                <c:pt idx="3">
                  <c:v>0.28000000000000003</c:v>
                </c:pt>
              </c:numCache>
            </c:numRef>
          </c:val>
        </c:ser>
        <c:ser>
          <c:idx val="2"/>
          <c:order val="2"/>
          <c:tx>
            <c:strRef>
              <c:f>Sheet1!$D$1</c:f>
              <c:strCache>
                <c:ptCount val="1"/>
                <c:pt idx="0">
                  <c:v>Workers w/no debt problem (n=435)</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Sheet1!$A$2:$A$5</c:f>
              <c:strCache>
                <c:ptCount val="4"/>
                <c:pt idx="0">
                  <c:v>Very Confident</c:v>
                </c:pt>
                <c:pt idx="1">
                  <c:v>Somewhat Confident</c:v>
                </c:pt>
                <c:pt idx="2">
                  <c:v>Not Too Confident</c:v>
                </c:pt>
                <c:pt idx="3">
                  <c:v>Not at All Confident</c:v>
                </c:pt>
              </c:strCache>
            </c:strRef>
          </c:cat>
          <c:val>
            <c:numRef>
              <c:f>Sheet1!$D$2:$D$5</c:f>
              <c:numCache>
                <c:formatCode>0%</c:formatCode>
                <c:ptCount val="4"/>
                <c:pt idx="0">
                  <c:v>0.24</c:v>
                </c:pt>
                <c:pt idx="1">
                  <c:v>0.43</c:v>
                </c:pt>
                <c:pt idx="2">
                  <c:v>0.16</c:v>
                </c:pt>
                <c:pt idx="3">
                  <c:v>0.17</c:v>
                </c:pt>
              </c:numCache>
            </c:numRef>
          </c:val>
        </c:ser>
        <c:dLbls>
          <c:showLegendKey val="0"/>
          <c:showVal val="0"/>
          <c:showCatName val="0"/>
          <c:showSerName val="0"/>
          <c:showPercent val="0"/>
          <c:showBubbleSize val="0"/>
        </c:dLbls>
        <c:gapWidth val="50"/>
        <c:axId val="81205120"/>
        <c:axId val="81206656"/>
      </c:barChart>
      <c:catAx>
        <c:axId val="81205120"/>
        <c:scaling>
          <c:orientation val="minMax"/>
        </c:scaling>
        <c:delete val="0"/>
        <c:axPos val="b"/>
        <c:numFmt formatCode="General" sourceLinked="1"/>
        <c:majorTickMark val="none"/>
        <c:minorTickMark val="none"/>
        <c:tickLblPos val="nextTo"/>
        <c:txPr>
          <a:bodyPr/>
          <a:lstStyle/>
          <a:p>
            <a:pPr>
              <a:defRPr sz="1600"/>
            </a:pPr>
            <a:endParaRPr lang="en-US"/>
          </a:p>
        </c:txPr>
        <c:crossAx val="81206656"/>
        <c:crosses val="autoZero"/>
        <c:auto val="1"/>
        <c:lblAlgn val="ctr"/>
        <c:lblOffset val="100"/>
        <c:noMultiLvlLbl val="0"/>
      </c:catAx>
      <c:valAx>
        <c:axId val="81206656"/>
        <c:scaling>
          <c:orientation val="minMax"/>
        </c:scaling>
        <c:delete val="1"/>
        <c:axPos val="l"/>
        <c:numFmt formatCode="0%" sourceLinked="1"/>
        <c:majorTickMark val="out"/>
        <c:minorTickMark val="none"/>
        <c:tickLblPos val="nextTo"/>
        <c:crossAx val="81205120"/>
        <c:crosses val="autoZero"/>
        <c:crossBetween val="between"/>
      </c:valAx>
    </c:plotArea>
    <c:legend>
      <c:legendPos val="t"/>
      <c:layout>
        <c:manualLayout>
          <c:xMode val="edge"/>
          <c:yMode val="edge"/>
          <c:x val="6.3510084888037638E-2"/>
          <c:y val="1.6759776536312849E-2"/>
          <c:w val="0.87407297060840372"/>
          <c:h val="0.12898512141891713"/>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c:formatCode>
                <c:ptCount val="14"/>
                <c:pt idx="0">
                  <c:v>0.19</c:v>
                </c:pt>
                <c:pt idx="1">
                  <c:v>0.26</c:v>
                </c:pt>
                <c:pt idx="2">
                  <c:v>0.22</c:v>
                </c:pt>
                <c:pt idx="3">
                  <c:v>0.21</c:v>
                </c:pt>
                <c:pt idx="4">
                  <c:v>0.3</c:v>
                </c:pt>
                <c:pt idx="5">
                  <c:v>0.23</c:v>
                </c:pt>
                <c:pt idx="6">
                  <c:v>0.22</c:v>
                </c:pt>
                <c:pt idx="7">
                  <c:v>0.27</c:v>
                </c:pt>
                <c:pt idx="8">
                  <c:v>0.24</c:v>
                </c:pt>
                <c:pt idx="9">
                  <c:v>0.15</c:v>
                </c:pt>
                <c:pt idx="10">
                  <c:v>0.13</c:v>
                </c:pt>
                <c:pt idx="11">
                  <c:v>0.16</c:v>
                </c:pt>
                <c:pt idx="12">
                  <c:v>0.18</c:v>
                </c:pt>
                <c:pt idx="13">
                  <c:v>0.16</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c:formatCode>
                <c:ptCount val="14"/>
                <c:pt idx="0">
                  <c:v>0.28999999999999998</c:v>
                </c:pt>
                <c:pt idx="1">
                  <c:v>0.27</c:v>
                </c:pt>
                <c:pt idx="2">
                  <c:v>0.3</c:v>
                </c:pt>
                <c:pt idx="3">
                  <c:v>0.31</c:v>
                </c:pt>
                <c:pt idx="4">
                  <c:v>0.23</c:v>
                </c:pt>
                <c:pt idx="5">
                  <c:v>0.3</c:v>
                </c:pt>
                <c:pt idx="6">
                  <c:v>0.33</c:v>
                </c:pt>
                <c:pt idx="7">
                  <c:v>0.33</c:v>
                </c:pt>
                <c:pt idx="8">
                  <c:v>0.24</c:v>
                </c:pt>
                <c:pt idx="9">
                  <c:v>0.28999999999999998</c:v>
                </c:pt>
                <c:pt idx="10">
                  <c:v>0.3</c:v>
                </c:pt>
                <c:pt idx="11">
                  <c:v>0.33</c:v>
                </c:pt>
                <c:pt idx="12">
                  <c:v>0.3</c:v>
                </c:pt>
                <c:pt idx="13">
                  <c:v>0.28000000000000003</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c:formatCode>
                <c:ptCount val="14"/>
                <c:pt idx="0">
                  <c:v>0.24</c:v>
                </c:pt>
                <c:pt idx="1">
                  <c:v>0.18</c:v>
                </c:pt>
                <c:pt idx="2">
                  <c:v>0.23</c:v>
                </c:pt>
                <c:pt idx="3">
                  <c:v>0.17</c:v>
                </c:pt>
                <c:pt idx="4">
                  <c:v>0.18</c:v>
                </c:pt>
                <c:pt idx="5">
                  <c:v>0.19</c:v>
                </c:pt>
                <c:pt idx="6">
                  <c:v>0.25</c:v>
                </c:pt>
                <c:pt idx="7">
                  <c:v>0.15</c:v>
                </c:pt>
                <c:pt idx="8">
                  <c:v>0.22</c:v>
                </c:pt>
                <c:pt idx="9">
                  <c:v>0.17</c:v>
                </c:pt>
                <c:pt idx="10">
                  <c:v>0.24</c:v>
                </c:pt>
                <c:pt idx="11">
                  <c:v>0.19</c:v>
                </c:pt>
                <c:pt idx="12">
                  <c:v>0.21</c:v>
                </c:pt>
                <c:pt idx="13">
                  <c:v>0.19</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c:formatCode>
                <c:ptCount val="14"/>
                <c:pt idx="0">
                  <c:v>0.26</c:v>
                </c:pt>
                <c:pt idx="1">
                  <c:v>0.26</c:v>
                </c:pt>
                <c:pt idx="2">
                  <c:v>0.24</c:v>
                </c:pt>
                <c:pt idx="3">
                  <c:v>0.27</c:v>
                </c:pt>
                <c:pt idx="4">
                  <c:v>0.27</c:v>
                </c:pt>
                <c:pt idx="5">
                  <c:v>0.24</c:v>
                </c:pt>
                <c:pt idx="6">
                  <c:v>0.16</c:v>
                </c:pt>
                <c:pt idx="7">
                  <c:v>0.24</c:v>
                </c:pt>
                <c:pt idx="8">
                  <c:v>0.28000000000000003</c:v>
                </c:pt>
                <c:pt idx="9">
                  <c:v>0.38</c:v>
                </c:pt>
                <c:pt idx="10">
                  <c:v>0.27</c:v>
                </c:pt>
                <c:pt idx="11">
                  <c:v>0.3</c:v>
                </c:pt>
                <c:pt idx="12">
                  <c:v>0.3</c:v>
                </c:pt>
                <c:pt idx="13">
                  <c:v>0.34</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Sheet1!$F$2:$F$15</c:f>
              <c:numCache>
                <c:formatCode>0%</c:formatCode>
                <c:ptCount val="14"/>
                <c:pt idx="0">
                  <c:v>0.02</c:v>
                </c:pt>
                <c:pt idx="1">
                  <c:v>0.02</c:v>
                </c:pt>
                <c:pt idx="2">
                  <c:v>0.01</c:v>
                </c:pt>
                <c:pt idx="3">
                  <c:v>0.04</c:v>
                </c:pt>
                <c:pt idx="4">
                  <c:v>0.02</c:v>
                </c:pt>
                <c:pt idx="5">
                  <c:v>0.04</c:v>
                </c:pt>
                <c:pt idx="6">
                  <c:v>0.04</c:v>
                </c:pt>
                <c:pt idx="7">
                  <c:v>0.01</c:v>
                </c:pt>
                <c:pt idx="8">
                  <c:v>0.03</c:v>
                </c:pt>
                <c:pt idx="9">
                  <c:v>0.02</c:v>
                </c:pt>
                <c:pt idx="10">
                  <c:v>0.06</c:v>
                </c:pt>
                <c:pt idx="11">
                  <c:v>0.02</c:v>
                </c:pt>
                <c:pt idx="12">
                  <c:v>0.02</c:v>
                </c:pt>
                <c:pt idx="13">
                  <c:v>0.03</c:v>
                </c:pt>
              </c:numCache>
            </c:numRef>
          </c:val>
        </c:ser>
        <c:dLbls>
          <c:showLegendKey val="0"/>
          <c:showVal val="0"/>
          <c:showCatName val="0"/>
          <c:showSerName val="0"/>
          <c:showPercent val="0"/>
          <c:showBubbleSize val="0"/>
        </c:dLbls>
        <c:axId val="102591872"/>
        <c:axId val="102597760"/>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Sheet1!$G$2:$G$15</c:f>
              <c:numCache>
                <c:formatCode>0%</c:formatCode>
                <c:ptCount val="14"/>
                <c:pt idx="0">
                  <c:v>0</c:v>
                </c:pt>
                <c:pt idx="1">
                  <c:v>0</c:v>
                </c:pt>
                <c:pt idx="2">
                  <c:v>-2.0000000000000018E-3</c:v>
                </c:pt>
                <c:pt idx="3">
                  <c:v>3.0000000000000027E-3</c:v>
                </c:pt>
                <c:pt idx="4">
                  <c:v>0</c:v>
                </c:pt>
                <c:pt idx="5">
                  <c:v>-3.0000000000000027E-3</c:v>
                </c:pt>
                <c:pt idx="6">
                  <c:v>-7.9999999999999984E-3</c:v>
                </c:pt>
                <c:pt idx="7">
                  <c:v>7.9999999999999984E-3</c:v>
                </c:pt>
                <c:pt idx="8">
                  <c:v>4.0000000000000036E-3</c:v>
                </c:pt>
                <c:pt idx="9">
                  <c:v>9.9999999999999985E-3</c:v>
                </c:pt>
                <c:pt idx="10">
                  <c:v>-1.0999999999999999E-2</c:v>
                </c:pt>
                <c:pt idx="11">
                  <c:v>2.999999999999997E-3</c:v>
                </c:pt>
                <c:pt idx="12">
                  <c:v>0</c:v>
                </c:pt>
                <c:pt idx="13">
                  <c:v>4.0000000000000036E-3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2.640127940023021E-2"/>
                </c:manualLayout>
              </c:layout>
              <c:dLblPos val="ctr"/>
              <c:showLegendKey val="0"/>
              <c:showVal val="1"/>
              <c:showCatName val="0"/>
              <c:showSerName val="0"/>
              <c:showPercent val="0"/>
              <c:showBubbleSize val="0"/>
            </c:dLbl>
            <c:dLbl>
              <c:idx val="9"/>
              <c:layout>
                <c:manualLayout>
                  <c:x val="0"/>
                  <c:y val="0.31926556722453675"/>
                </c:manualLayout>
              </c:layout>
              <c:dLblPos val="ctr"/>
              <c:showLegendKey val="0"/>
              <c:showVal val="1"/>
              <c:showCatName val="0"/>
              <c:showSerName val="0"/>
              <c:showPercent val="0"/>
              <c:showBubbleSize val="0"/>
            </c:dLbl>
            <c:dLbl>
              <c:idx val="12"/>
              <c:layout>
                <c:manualLayout>
                  <c:x val="-1.1458880139982501E-3"/>
                  <c:y val="-2.2259526744150514E-2"/>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Sheet1!$H$2:$H$15</c:f>
              <c:numCache>
                <c:formatCode>0%</c:formatCode>
                <c:ptCount val="14"/>
                <c:pt idx="0">
                  <c:v>0</c:v>
                </c:pt>
                <c:pt idx="1">
                  <c:v>0</c:v>
                </c:pt>
                <c:pt idx="2">
                  <c:v>-2.0000000000000018E-2</c:v>
                </c:pt>
                <c:pt idx="3">
                  <c:v>3.0000000000000027E-2</c:v>
                </c:pt>
                <c:pt idx="4">
                  <c:v>0</c:v>
                </c:pt>
                <c:pt idx="5">
                  <c:v>-3.0000000000000027E-2</c:v>
                </c:pt>
                <c:pt idx="6">
                  <c:v>-7.9999999999999988E-2</c:v>
                </c:pt>
                <c:pt idx="7">
                  <c:v>7.9999999999999988E-2</c:v>
                </c:pt>
                <c:pt idx="8">
                  <c:v>4.0000000000000036E-2</c:v>
                </c:pt>
                <c:pt idx="9">
                  <c:v>9.9999999999999978E-2</c:v>
                </c:pt>
                <c:pt idx="10">
                  <c:v>-0.10999999999999999</c:v>
                </c:pt>
                <c:pt idx="11">
                  <c:v>2.9999999999999971E-2</c:v>
                </c:pt>
                <c:pt idx="12">
                  <c:v>0</c:v>
                </c:pt>
                <c:pt idx="13">
                  <c:v>4.0000000000000036E-2</c:v>
                </c:pt>
              </c:numCache>
            </c:numRef>
          </c:val>
        </c:ser>
        <c:dLbls>
          <c:showLegendKey val="0"/>
          <c:showVal val="0"/>
          <c:showCatName val="0"/>
          <c:showSerName val="0"/>
          <c:showPercent val="0"/>
          <c:showBubbleSize val="0"/>
        </c:dLbls>
        <c:gapWidth val="150"/>
        <c:overlap val="100"/>
        <c:axId val="102609280"/>
        <c:axId val="102599296"/>
      </c:barChart>
      <c:catAx>
        <c:axId val="10259187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2597760"/>
        <c:crosses val="autoZero"/>
        <c:auto val="1"/>
        <c:lblAlgn val="ctr"/>
        <c:lblOffset val="100"/>
        <c:noMultiLvlLbl val="0"/>
      </c:catAx>
      <c:valAx>
        <c:axId val="10259776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2591872"/>
        <c:crosses val="autoZero"/>
        <c:crossBetween val="between"/>
        <c:majorUnit val="5.000000000000001E-2"/>
      </c:valAx>
      <c:valAx>
        <c:axId val="102599296"/>
        <c:scaling>
          <c:orientation val="minMax"/>
          <c:max val="0.1"/>
          <c:min val="-3.0000000000000006E-2"/>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102609280"/>
        <c:crosses val="max"/>
        <c:crossBetween val="between"/>
      </c:valAx>
      <c:catAx>
        <c:axId val="102609280"/>
        <c:scaling>
          <c:orientation val="minMax"/>
        </c:scaling>
        <c:delete val="0"/>
        <c:axPos val="b"/>
        <c:numFmt formatCode="General" sourceLinked="1"/>
        <c:majorTickMark val="none"/>
        <c:minorTickMark val="none"/>
        <c:tickLblPos val="none"/>
        <c:crossAx val="10259929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2.8460543337645538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0.32</c:v>
                </c:pt>
                <c:pt idx="1">
                  <c:v>0.33</c:v>
                </c:pt>
                <c:pt idx="2">
                  <c:v>0.26</c:v>
                </c:pt>
                <c:pt idx="3">
                  <c:v>0.33</c:v>
                </c:pt>
                <c:pt idx="4">
                  <c:v>0.35</c:v>
                </c:pt>
                <c:pt idx="5">
                  <c:v>0.32</c:v>
                </c:pt>
                <c:pt idx="6">
                  <c:v>0.34</c:v>
                </c:pt>
                <c:pt idx="7">
                  <c:v>0.3</c:v>
                </c:pt>
                <c:pt idx="8">
                  <c:v>0.35</c:v>
                </c:pt>
                <c:pt idx="9">
                  <c:v>0.35</c:v>
                </c:pt>
                <c:pt idx="10">
                  <c:v>0.41</c:v>
                </c:pt>
                <c:pt idx="11">
                  <c:v>0.38</c:v>
                </c:pt>
                <c:pt idx="12">
                  <c:v>0.35</c:v>
                </c:pt>
                <c:pt idx="13">
                  <c:v>0.42</c:v>
                </c:pt>
                <c:pt idx="14">
                  <c:v>0.39</c:v>
                </c:pt>
                <c:pt idx="15">
                  <c:v>0.26</c:v>
                </c:pt>
                <c:pt idx="16">
                  <c:v>0.28000000000000003</c:v>
                </c:pt>
                <c:pt idx="17">
                  <c:v>0.3</c:v>
                </c:pt>
                <c:pt idx="18">
                  <c:v>0.31</c:v>
                </c:pt>
                <c:pt idx="19">
                  <c:v>0.27</c:v>
                </c:pt>
                <c:pt idx="20">
                  <c:v>0.23</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0.4</c:v>
                </c:pt>
                <c:pt idx="1">
                  <c:v>0.38</c:v>
                </c:pt>
                <c:pt idx="2">
                  <c:v>0.42</c:v>
                </c:pt>
                <c:pt idx="3">
                  <c:v>0.37</c:v>
                </c:pt>
                <c:pt idx="4">
                  <c:v>0.35</c:v>
                </c:pt>
                <c:pt idx="5">
                  <c:v>0.34</c:v>
                </c:pt>
                <c:pt idx="6">
                  <c:v>0.4</c:v>
                </c:pt>
                <c:pt idx="7">
                  <c:v>0.42</c:v>
                </c:pt>
                <c:pt idx="8">
                  <c:v>0.42</c:v>
                </c:pt>
                <c:pt idx="9">
                  <c:v>0.38</c:v>
                </c:pt>
                <c:pt idx="10">
                  <c:v>0.34</c:v>
                </c:pt>
                <c:pt idx="11">
                  <c:v>0.31</c:v>
                </c:pt>
                <c:pt idx="12">
                  <c:v>0.38</c:v>
                </c:pt>
                <c:pt idx="13">
                  <c:v>0.35</c:v>
                </c:pt>
                <c:pt idx="14">
                  <c:v>0.41</c:v>
                </c:pt>
                <c:pt idx="15">
                  <c:v>0.43</c:v>
                </c:pt>
                <c:pt idx="16">
                  <c:v>0.37</c:v>
                </c:pt>
                <c:pt idx="17">
                  <c:v>0.41</c:v>
                </c:pt>
                <c:pt idx="18">
                  <c:v>0.42</c:v>
                </c:pt>
                <c:pt idx="19">
                  <c:v>0.44</c:v>
                </c:pt>
                <c:pt idx="20">
                  <c:v>0.47</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0.11</c:v>
                </c:pt>
                <c:pt idx="1">
                  <c:v>0.15</c:v>
                </c:pt>
                <c:pt idx="2">
                  <c:v>0.15</c:v>
                </c:pt>
                <c:pt idx="3">
                  <c:v>0.15</c:v>
                </c:pt>
                <c:pt idx="4">
                  <c:v>0.16</c:v>
                </c:pt>
                <c:pt idx="5">
                  <c:v>0.19</c:v>
                </c:pt>
                <c:pt idx="6">
                  <c:v>0.16</c:v>
                </c:pt>
                <c:pt idx="7">
                  <c:v>0.14000000000000001</c:v>
                </c:pt>
                <c:pt idx="8">
                  <c:v>0.1</c:v>
                </c:pt>
                <c:pt idx="9">
                  <c:v>0.16</c:v>
                </c:pt>
                <c:pt idx="10">
                  <c:v>0.06</c:v>
                </c:pt>
                <c:pt idx="11">
                  <c:v>0.13</c:v>
                </c:pt>
                <c:pt idx="12">
                  <c:v>0.13</c:v>
                </c:pt>
                <c:pt idx="13">
                  <c:v>0.12</c:v>
                </c:pt>
                <c:pt idx="14">
                  <c:v>0.1</c:v>
                </c:pt>
                <c:pt idx="15">
                  <c:v>0.11</c:v>
                </c:pt>
                <c:pt idx="16">
                  <c:v>0.17</c:v>
                </c:pt>
                <c:pt idx="17">
                  <c:v>0.16</c:v>
                </c:pt>
                <c:pt idx="18">
                  <c:v>0.13</c:v>
                </c:pt>
                <c:pt idx="19">
                  <c:v>0.15</c:v>
                </c:pt>
                <c:pt idx="20">
                  <c:v>0.15</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0.13</c:v>
                </c:pt>
                <c:pt idx="1">
                  <c:v>0.11</c:v>
                </c:pt>
                <c:pt idx="2">
                  <c:v>0.14000000000000001</c:v>
                </c:pt>
                <c:pt idx="3">
                  <c:v>0.12</c:v>
                </c:pt>
                <c:pt idx="4">
                  <c:v>0.12</c:v>
                </c:pt>
                <c:pt idx="5">
                  <c:v>0.13</c:v>
                </c:pt>
                <c:pt idx="6">
                  <c:v>0.09</c:v>
                </c:pt>
                <c:pt idx="7">
                  <c:v>0.11</c:v>
                </c:pt>
                <c:pt idx="8">
                  <c:v>0.1</c:v>
                </c:pt>
                <c:pt idx="9">
                  <c:v>0.1</c:v>
                </c:pt>
                <c:pt idx="10">
                  <c:v>0.18</c:v>
                </c:pt>
                <c:pt idx="11">
                  <c:v>0.16</c:v>
                </c:pt>
                <c:pt idx="12">
                  <c:v>0.13</c:v>
                </c:pt>
                <c:pt idx="13">
                  <c:v>0.1</c:v>
                </c:pt>
                <c:pt idx="14">
                  <c:v>7.0000000000000007E-2</c:v>
                </c:pt>
                <c:pt idx="15" formatCode="0.00%">
                  <c:v>0.17</c:v>
                </c:pt>
                <c:pt idx="16">
                  <c:v>0.16</c:v>
                </c:pt>
                <c:pt idx="17">
                  <c:v>0.11</c:v>
                </c:pt>
                <c:pt idx="18">
                  <c:v>0.13</c:v>
                </c:pt>
                <c:pt idx="19">
                  <c:v>0.14000000000000001</c:v>
                </c:pt>
                <c:pt idx="20">
                  <c:v>0.15</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0.04</c:v>
                </c:pt>
                <c:pt idx="1">
                  <c:v>0.03</c:v>
                </c:pt>
                <c:pt idx="2">
                  <c:v>0.03</c:v>
                </c:pt>
                <c:pt idx="3">
                  <c:v>0.04</c:v>
                </c:pt>
                <c:pt idx="4">
                  <c:v>0.01</c:v>
                </c:pt>
                <c:pt idx="5">
                  <c:v>0.02</c:v>
                </c:pt>
                <c:pt idx="6">
                  <c:v>0.02</c:v>
                </c:pt>
                <c:pt idx="7">
                  <c:v>0.03</c:v>
                </c:pt>
                <c:pt idx="8">
                  <c:v>0.02</c:v>
                </c:pt>
                <c:pt idx="9">
                  <c:v>0.02</c:v>
                </c:pt>
                <c:pt idx="10">
                  <c:v>0.01</c:v>
                </c:pt>
                <c:pt idx="11">
                  <c:v>0.02</c:v>
                </c:pt>
                <c:pt idx="12" formatCode="0.00%">
                  <c:v>5.0000000000000001E-3</c:v>
                </c:pt>
                <c:pt idx="13" formatCode="0.00%">
                  <c:v>5.0000000000000001E-3</c:v>
                </c:pt>
                <c:pt idx="14">
                  <c:v>0.02</c:v>
                </c:pt>
                <c:pt idx="15">
                  <c:v>0.03</c:v>
                </c:pt>
                <c:pt idx="16">
                  <c:v>0.01</c:v>
                </c:pt>
                <c:pt idx="17">
                  <c:v>0.02</c:v>
                </c:pt>
                <c:pt idx="18">
                  <c:v>0</c:v>
                </c:pt>
                <c:pt idx="19">
                  <c:v>4.0000000000000001E-3</c:v>
                </c:pt>
                <c:pt idx="20">
                  <c:v>0.01</c:v>
                </c:pt>
              </c:numCache>
            </c:numRef>
          </c:val>
        </c:ser>
        <c:dLbls>
          <c:showLegendKey val="0"/>
          <c:showVal val="0"/>
          <c:showCatName val="0"/>
          <c:showSerName val="0"/>
          <c:showPercent val="0"/>
          <c:showBubbleSize val="0"/>
        </c:dLbls>
        <c:axId val="102836864"/>
        <c:axId val="102859136"/>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FF000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-2.0000000000000005E-3</c:v>
                </c:pt>
                <c:pt idx="2">
                  <c:v>3.0000000000000014E-3</c:v>
                </c:pt>
                <c:pt idx="3">
                  <c:v>-2.0000000000000018E-3</c:v>
                </c:pt>
                <c:pt idx="4">
                  <c:v>0</c:v>
                </c:pt>
                <c:pt idx="5">
                  <c:v>1.0000000000000009E-3</c:v>
                </c:pt>
                <c:pt idx="6">
                  <c:v>-4.000000000000001E-3</c:v>
                </c:pt>
                <c:pt idx="7">
                  <c:v>2.0000000000000005E-3</c:v>
                </c:pt>
                <c:pt idx="8">
                  <c:v>-9.9999999999999959E-4</c:v>
                </c:pt>
                <c:pt idx="9">
                  <c:v>0</c:v>
                </c:pt>
                <c:pt idx="10">
                  <c:v>7.9999999999999984E-3</c:v>
                </c:pt>
                <c:pt idx="11">
                  <c:v>-1.9999999999999992E-3</c:v>
                </c:pt>
                <c:pt idx="12">
                  <c:v>-3.0000000000000001E-3</c:v>
                </c:pt>
                <c:pt idx="13">
                  <c:v>-3.0000000000000001E-3</c:v>
                </c:pt>
                <c:pt idx="14">
                  <c:v>-3.0000000000000001E-3</c:v>
                </c:pt>
                <c:pt idx="15">
                  <c:v>0.01</c:v>
                </c:pt>
                <c:pt idx="16">
                  <c:v>-1.0000000000000009E-3</c:v>
                </c:pt>
                <c:pt idx="17">
                  <c:v>-5.0000000000000001E-3</c:v>
                </c:pt>
                <c:pt idx="18">
                  <c:v>2.0000000000000005E-3</c:v>
                </c:pt>
                <c:pt idx="19">
                  <c:v>1.0000000000000009E-3</c:v>
                </c:pt>
                <c:pt idx="20">
                  <c:v>9.9999999999999807E-4</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3.8281773639873284E-2"/>
                </c:manualLayout>
              </c:layout>
              <c:dLblPos val="ctr"/>
              <c:showLegendKey val="0"/>
              <c:showVal val="1"/>
              <c:showCatName val="0"/>
              <c:showSerName val="0"/>
              <c:showPercent val="0"/>
              <c:showBubbleSize val="0"/>
            </c:dLbl>
            <c:dLbl>
              <c:idx val="15"/>
              <c:layout>
                <c:manualLayout>
                  <c:x val="0"/>
                  <c:y val="0.3192655672245367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-2.0000000000000004E-2</c:v>
                </c:pt>
                <c:pt idx="2">
                  <c:v>3.0000000000000013E-2</c:v>
                </c:pt>
                <c:pt idx="3">
                  <c:v>-2.0000000000000018E-2</c:v>
                </c:pt>
                <c:pt idx="4">
                  <c:v>0</c:v>
                </c:pt>
                <c:pt idx="5">
                  <c:v>1.0000000000000009E-2</c:v>
                </c:pt>
                <c:pt idx="6">
                  <c:v>-4.0000000000000008E-2</c:v>
                </c:pt>
                <c:pt idx="7">
                  <c:v>2.0000000000000004E-2</c:v>
                </c:pt>
                <c:pt idx="8">
                  <c:v>-9.999999999999995E-3</c:v>
                </c:pt>
                <c:pt idx="9">
                  <c:v>0</c:v>
                </c:pt>
                <c:pt idx="10">
                  <c:v>7.9999999999999988E-2</c:v>
                </c:pt>
                <c:pt idx="11">
                  <c:v>-1.999999999999999E-2</c:v>
                </c:pt>
                <c:pt idx="12">
                  <c:v>-0.03</c:v>
                </c:pt>
                <c:pt idx="13">
                  <c:v>-0.03</c:v>
                </c:pt>
                <c:pt idx="14">
                  <c:v>-0.03</c:v>
                </c:pt>
                <c:pt idx="15">
                  <c:v>0.1</c:v>
                </c:pt>
                <c:pt idx="16">
                  <c:v>-1.0000000000000009E-2</c:v>
                </c:pt>
                <c:pt idx="17">
                  <c:v>-0.05</c:v>
                </c:pt>
                <c:pt idx="18">
                  <c:v>2.0000000000000004E-2</c:v>
                </c:pt>
                <c:pt idx="19">
                  <c:v>1.0000000000000009E-2</c:v>
                </c:pt>
                <c:pt idx="20">
                  <c:v>9.9999999999999811E-3</c:v>
                </c:pt>
              </c:numCache>
            </c:numRef>
          </c:val>
        </c:ser>
        <c:dLbls>
          <c:showLegendKey val="0"/>
          <c:showVal val="0"/>
          <c:showCatName val="0"/>
          <c:showSerName val="0"/>
          <c:showPercent val="0"/>
          <c:showBubbleSize val="0"/>
        </c:dLbls>
        <c:gapWidth val="150"/>
        <c:overlap val="100"/>
        <c:axId val="102862208"/>
        <c:axId val="102860672"/>
      </c:barChart>
      <c:catAx>
        <c:axId val="10283686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02859136"/>
        <c:crosses val="autoZero"/>
        <c:auto val="1"/>
        <c:lblAlgn val="ctr"/>
        <c:lblOffset val="100"/>
        <c:noMultiLvlLbl val="0"/>
      </c:catAx>
      <c:valAx>
        <c:axId val="102859136"/>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2836864"/>
        <c:crosses val="autoZero"/>
        <c:crossBetween val="between"/>
        <c:majorUnit val="5.000000000000001E-2"/>
      </c:valAx>
      <c:valAx>
        <c:axId val="102860672"/>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2862208"/>
        <c:crosses val="max"/>
        <c:crossBetween val="between"/>
      </c:valAx>
      <c:catAx>
        <c:axId val="102862208"/>
        <c:scaling>
          <c:orientation val="minMax"/>
        </c:scaling>
        <c:delete val="0"/>
        <c:axPos val="b"/>
        <c:numFmt formatCode="General" sourceLinked="1"/>
        <c:majorTickMark val="none"/>
        <c:minorTickMark val="none"/>
        <c:tickLblPos val="none"/>
        <c:crossAx val="102860672"/>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0.14000000000000001</c:v>
                </c:pt>
                <c:pt idx="1">
                  <c:v>0.16</c:v>
                </c:pt>
                <c:pt idx="2">
                  <c:v>0.12</c:v>
                </c:pt>
                <c:pt idx="3">
                  <c:v>7.0000000000000007E-2</c:v>
                </c:pt>
                <c:pt idx="4">
                  <c:v>0.14000000000000001</c:v>
                </c:pt>
                <c:pt idx="5">
                  <c:v>0.19</c:v>
                </c:pt>
                <c:pt idx="6">
                  <c:v>0.17</c:v>
                </c:pt>
                <c:pt idx="7">
                  <c:v>0.26</c:v>
                </c:pt>
                <c:pt idx="8">
                  <c:v>0.28000000000000003</c:v>
                </c:pt>
                <c:pt idx="9">
                  <c:v>0.27</c:v>
                </c:pt>
                <c:pt idx="10">
                  <c:v>0.27</c:v>
                </c:pt>
                <c:pt idx="11">
                  <c:v>0.18</c:v>
                </c:pt>
                <c:pt idx="12">
                  <c:v>0.21</c:v>
                </c:pt>
                <c:pt idx="13">
                  <c:v>0.19</c:v>
                </c:pt>
                <c:pt idx="14">
                  <c:v>0.17</c:v>
                </c:pt>
                <c:pt idx="15">
                  <c:v>0.14000000000000001</c:v>
                </c:pt>
                <c:pt idx="16">
                  <c:v>0.13</c:v>
                </c:pt>
                <c:pt idx="17">
                  <c:v>0.11</c:v>
                </c:pt>
                <c:pt idx="18">
                  <c:v>0.11</c:v>
                </c:pt>
                <c:pt idx="19">
                  <c:v>0.21</c:v>
                </c:pt>
                <c:pt idx="20">
                  <c:v>0.14000000000000001</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0.36</c:v>
                </c:pt>
                <c:pt idx="1">
                  <c:v>0.35</c:v>
                </c:pt>
                <c:pt idx="2">
                  <c:v>0.3</c:v>
                </c:pt>
                <c:pt idx="3">
                  <c:v>0.36</c:v>
                </c:pt>
                <c:pt idx="4">
                  <c:v>0.34</c:v>
                </c:pt>
                <c:pt idx="5">
                  <c:v>0.34</c:v>
                </c:pt>
                <c:pt idx="6">
                  <c:v>0.34</c:v>
                </c:pt>
                <c:pt idx="7">
                  <c:v>0.33</c:v>
                </c:pt>
                <c:pt idx="8">
                  <c:v>0.38</c:v>
                </c:pt>
                <c:pt idx="9">
                  <c:v>0.31</c:v>
                </c:pt>
                <c:pt idx="10">
                  <c:v>0.36</c:v>
                </c:pt>
                <c:pt idx="11">
                  <c:v>0.39</c:v>
                </c:pt>
                <c:pt idx="12">
                  <c:v>0.37</c:v>
                </c:pt>
                <c:pt idx="13">
                  <c:v>0.44</c:v>
                </c:pt>
                <c:pt idx="14">
                  <c:v>0.43</c:v>
                </c:pt>
                <c:pt idx="15">
                  <c:v>0.36</c:v>
                </c:pt>
                <c:pt idx="16">
                  <c:v>0.43</c:v>
                </c:pt>
                <c:pt idx="17">
                  <c:v>0.39</c:v>
                </c:pt>
                <c:pt idx="18">
                  <c:v>0.38</c:v>
                </c:pt>
                <c:pt idx="19">
                  <c:v>0.38</c:v>
                </c:pt>
                <c:pt idx="20">
                  <c:v>0.37</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0.34</c:v>
                </c:pt>
                <c:pt idx="1">
                  <c:v>0.3</c:v>
                </c:pt>
                <c:pt idx="2">
                  <c:v>0.35</c:v>
                </c:pt>
                <c:pt idx="3">
                  <c:v>0.36</c:v>
                </c:pt>
                <c:pt idx="4">
                  <c:v>0.33</c:v>
                </c:pt>
                <c:pt idx="5">
                  <c:v>0.31</c:v>
                </c:pt>
                <c:pt idx="6">
                  <c:v>0.33</c:v>
                </c:pt>
                <c:pt idx="7">
                  <c:v>0.27</c:v>
                </c:pt>
                <c:pt idx="8">
                  <c:v>0.2</c:v>
                </c:pt>
                <c:pt idx="9">
                  <c:v>0.3</c:v>
                </c:pt>
                <c:pt idx="10">
                  <c:v>0.22</c:v>
                </c:pt>
                <c:pt idx="11">
                  <c:v>0.26</c:v>
                </c:pt>
                <c:pt idx="12">
                  <c:v>0.26</c:v>
                </c:pt>
                <c:pt idx="13">
                  <c:v>0.22</c:v>
                </c:pt>
                <c:pt idx="14">
                  <c:v>0.18</c:v>
                </c:pt>
                <c:pt idx="15">
                  <c:v>0.31</c:v>
                </c:pt>
                <c:pt idx="16">
                  <c:v>0.24</c:v>
                </c:pt>
                <c:pt idx="17">
                  <c:v>0.31</c:v>
                </c:pt>
                <c:pt idx="18">
                  <c:v>0.3</c:v>
                </c:pt>
                <c:pt idx="19">
                  <c:v>0.23</c:v>
                </c:pt>
                <c:pt idx="20">
                  <c:v>0.32</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0.06</c:v>
                </c:pt>
                <c:pt idx="1">
                  <c:v>0.1</c:v>
                </c:pt>
                <c:pt idx="2">
                  <c:v>0.15</c:v>
                </c:pt>
                <c:pt idx="3">
                  <c:v>0.11</c:v>
                </c:pt>
                <c:pt idx="4">
                  <c:v>0.09</c:v>
                </c:pt>
                <c:pt idx="5">
                  <c:v>0.11</c:v>
                </c:pt>
                <c:pt idx="6">
                  <c:v>0.12</c:v>
                </c:pt>
                <c:pt idx="7">
                  <c:v>0.09</c:v>
                </c:pt>
                <c:pt idx="8">
                  <c:v>7.0000000000000007E-2</c:v>
                </c:pt>
                <c:pt idx="9">
                  <c:v>0.08</c:v>
                </c:pt>
                <c:pt idx="10">
                  <c:v>0.11</c:v>
                </c:pt>
                <c:pt idx="11">
                  <c:v>0.11</c:v>
                </c:pt>
                <c:pt idx="12">
                  <c:v>0.12</c:v>
                </c:pt>
                <c:pt idx="13">
                  <c:v>0.13</c:v>
                </c:pt>
                <c:pt idx="14">
                  <c:v>0.18</c:v>
                </c:pt>
                <c:pt idx="15">
                  <c:v>0.16</c:v>
                </c:pt>
                <c:pt idx="16">
                  <c:v>0.17</c:v>
                </c:pt>
                <c:pt idx="17">
                  <c:v>0.17</c:v>
                </c:pt>
                <c:pt idx="18">
                  <c:v>0.2</c:v>
                </c:pt>
                <c:pt idx="19">
                  <c:v>0.17</c:v>
                </c:pt>
                <c:pt idx="20">
                  <c:v>0.15</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0.1</c:v>
                </c:pt>
                <c:pt idx="1">
                  <c:v>0.1</c:v>
                </c:pt>
                <c:pt idx="2">
                  <c:v>0.08</c:v>
                </c:pt>
                <c:pt idx="3">
                  <c:v>0.11</c:v>
                </c:pt>
                <c:pt idx="4">
                  <c:v>0.1</c:v>
                </c:pt>
                <c:pt idx="5">
                  <c:v>0.05</c:v>
                </c:pt>
                <c:pt idx="6">
                  <c:v>0.04</c:v>
                </c:pt>
                <c:pt idx="7">
                  <c:v>0.05</c:v>
                </c:pt>
                <c:pt idx="8">
                  <c:v>7.0000000000000007E-2</c:v>
                </c:pt>
                <c:pt idx="9">
                  <c:v>0.04</c:v>
                </c:pt>
                <c:pt idx="10">
                  <c:v>0.04</c:v>
                </c:pt>
                <c:pt idx="11">
                  <c:v>0.05</c:v>
                </c:pt>
                <c:pt idx="12">
                  <c:v>0.05</c:v>
                </c:pt>
                <c:pt idx="13">
                  <c:v>0.03</c:v>
                </c:pt>
                <c:pt idx="14">
                  <c:v>0.04</c:v>
                </c:pt>
                <c:pt idx="15">
                  <c:v>0.03</c:v>
                </c:pt>
                <c:pt idx="16">
                  <c:v>0.03</c:v>
                </c:pt>
                <c:pt idx="17">
                  <c:v>0.02</c:v>
                </c:pt>
                <c:pt idx="18">
                  <c:v>0.01</c:v>
                </c:pt>
                <c:pt idx="19">
                  <c:v>0.01</c:v>
                </c:pt>
                <c:pt idx="20">
                  <c:v>0.02</c:v>
                </c:pt>
              </c:numCache>
            </c:numRef>
          </c:val>
        </c:ser>
        <c:dLbls>
          <c:showLegendKey val="0"/>
          <c:showVal val="0"/>
          <c:showCatName val="0"/>
          <c:showSerName val="0"/>
          <c:showPercent val="0"/>
          <c:showBubbleSize val="0"/>
        </c:dLbls>
        <c:axId val="102924672"/>
        <c:axId val="102926208"/>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4.000000000000001E-3</c:v>
                </c:pt>
                <c:pt idx="2">
                  <c:v>4.9999999999999992E-3</c:v>
                </c:pt>
                <c:pt idx="3">
                  <c:v>-3.9999999999999992E-3</c:v>
                </c:pt>
                <c:pt idx="4">
                  <c:v>-2.0000000000000005E-3</c:v>
                </c:pt>
                <c:pt idx="5">
                  <c:v>2.0000000000000005E-3</c:v>
                </c:pt>
                <c:pt idx="6">
                  <c:v>9.9999999999999959E-4</c:v>
                </c:pt>
                <c:pt idx="7">
                  <c:v>-3.0000000000000001E-3</c:v>
                </c:pt>
                <c:pt idx="8">
                  <c:v>-1.9999999999999992E-3</c:v>
                </c:pt>
                <c:pt idx="9">
                  <c:v>9.9999999999999959E-4</c:v>
                </c:pt>
                <c:pt idx="10">
                  <c:v>3.0000000000000001E-3</c:v>
                </c:pt>
                <c:pt idx="11">
                  <c:v>0</c:v>
                </c:pt>
                <c:pt idx="12">
                  <c:v>9.9999999999999959E-4</c:v>
                </c:pt>
                <c:pt idx="13">
                  <c:v>1.0000000000000009E-3</c:v>
                </c:pt>
                <c:pt idx="14">
                  <c:v>4.9999999999999992E-3</c:v>
                </c:pt>
                <c:pt idx="15">
                  <c:v>-1.9999999999999992E-3</c:v>
                </c:pt>
                <c:pt idx="16">
                  <c:v>1.0000000000000009E-3</c:v>
                </c:pt>
                <c:pt idx="17">
                  <c:v>0</c:v>
                </c:pt>
                <c:pt idx="18">
                  <c:v>3.0000000000000001E-3</c:v>
                </c:pt>
                <c:pt idx="19">
                  <c:v>-3.0000000000000001E-3</c:v>
                </c:pt>
                <c:pt idx="20">
                  <c:v>-2.0000000000000018E-3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10348167992584369"/>
                </c:manualLayout>
              </c:layout>
              <c:dLblPos val="ctr"/>
              <c:showLegendKey val="0"/>
              <c:showVal val="1"/>
              <c:showCatName val="0"/>
              <c:showSerName val="0"/>
              <c:showPercent val="0"/>
              <c:showBubbleSize val="0"/>
            </c:dLbl>
            <c:dLbl>
              <c:idx val="5"/>
              <c:layout>
                <c:manualLayout>
                  <c:x val="0"/>
                  <c:y val="4.0352853694064439E-2"/>
                </c:manualLayout>
              </c:layout>
              <c:dLblPos val="ctr"/>
              <c:showLegendKey val="0"/>
              <c:showVal val="1"/>
              <c:showCatName val="0"/>
              <c:showSerName val="0"/>
              <c:showPercent val="0"/>
              <c:showBubbleSize val="0"/>
            </c:dLbl>
            <c:dLbl>
              <c:idx val="6"/>
              <c:layout>
                <c:manualLayout>
                  <c:x val="2.4311023622047243E-4"/>
                  <c:y val="5.0361104603192388E-4"/>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4.0000000000000008E-2</c:v>
                </c:pt>
                <c:pt idx="2">
                  <c:v>4.9999999999999989E-2</c:v>
                </c:pt>
                <c:pt idx="3">
                  <c:v>-3.9999999999999994E-2</c:v>
                </c:pt>
                <c:pt idx="4">
                  <c:v>-2.0000000000000004E-2</c:v>
                </c:pt>
                <c:pt idx="5">
                  <c:v>2.0000000000000004E-2</c:v>
                </c:pt>
                <c:pt idx="6">
                  <c:v>9.999999999999995E-3</c:v>
                </c:pt>
                <c:pt idx="7">
                  <c:v>-0.03</c:v>
                </c:pt>
                <c:pt idx="8">
                  <c:v>-1.999999999999999E-2</c:v>
                </c:pt>
                <c:pt idx="9">
                  <c:v>9.999999999999995E-3</c:v>
                </c:pt>
                <c:pt idx="10">
                  <c:v>0.03</c:v>
                </c:pt>
                <c:pt idx="11">
                  <c:v>0</c:v>
                </c:pt>
                <c:pt idx="12">
                  <c:v>9.999999999999995E-3</c:v>
                </c:pt>
                <c:pt idx="13">
                  <c:v>1.0000000000000009E-2</c:v>
                </c:pt>
                <c:pt idx="14">
                  <c:v>4.9999999999999989E-2</c:v>
                </c:pt>
                <c:pt idx="15">
                  <c:v>-1.999999999999999E-2</c:v>
                </c:pt>
                <c:pt idx="16">
                  <c:v>1.0000000000000009E-2</c:v>
                </c:pt>
                <c:pt idx="17">
                  <c:v>0</c:v>
                </c:pt>
                <c:pt idx="18">
                  <c:v>0.03</c:v>
                </c:pt>
                <c:pt idx="19">
                  <c:v>-0.03</c:v>
                </c:pt>
                <c:pt idx="20">
                  <c:v>-2.0000000000000018E-2</c:v>
                </c:pt>
              </c:numCache>
            </c:numRef>
          </c:val>
        </c:ser>
        <c:dLbls>
          <c:showLegendKey val="0"/>
          <c:showVal val="0"/>
          <c:showCatName val="0"/>
          <c:showSerName val="0"/>
          <c:showPercent val="0"/>
          <c:showBubbleSize val="0"/>
        </c:dLbls>
        <c:gapWidth val="150"/>
        <c:overlap val="100"/>
        <c:axId val="102929536"/>
        <c:axId val="102927744"/>
      </c:barChart>
      <c:catAx>
        <c:axId val="10292467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02926208"/>
        <c:crosses val="autoZero"/>
        <c:auto val="1"/>
        <c:lblAlgn val="ctr"/>
        <c:lblOffset val="100"/>
        <c:noMultiLvlLbl val="0"/>
      </c:catAx>
      <c:valAx>
        <c:axId val="10292620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2924672"/>
        <c:crosses val="autoZero"/>
        <c:crossBetween val="between"/>
      </c:valAx>
      <c:valAx>
        <c:axId val="102927744"/>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2929536"/>
        <c:crosses val="max"/>
        <c:crossBetween val="between"/>
      </c:valAx>
      <c:catAx>
        <c:axId val="102929536"/>
        <c:scaling>
          <c:orientation val="minMax"/>
        </c:scaling>
        <c:delete val="0"/>
        <c:axPos val="b"/>
        <c:numFmt formatCode="General" sourceLinked="1"/>
        <c:majorTickMark val="none"/>
        <c:minorTickMark val="none"/>
        <c:tickLblPos val="none"/>
        <c:crossAx val="10292774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0.12</c:v>
                </c:pt>
                <c:pt idx="1">
                  <c:v>0.13</c:v>
                </c:pt>
                <c:pt idx="2">
                  <c:v>0.06</c:v>
                </c:pt>
                <c:pt idx="3">
                  <c:v>0.05</c:v>
                </c:pt>
                <c:pt idx="4">
                  <c:v>0.1</c:v>
                </c:pt>
                <c:pt idx="5">
                  <c:v>0.12</c:v>
                </c:pt>
                <c:pt idx="6">
                  <c:v>0.12</c:v>
                </c:pt>
                <c:pt idx="7">
                  <c:v>0.22</c:v>
                </c:pt>
                <c:pt idx="8">
                  <c:v>0.14000000000000001</c:v>
                </c:pt>
                <c:pt idx="9">
                  <c:v>0.18</c:v>
                </c:pt>
                <c:pt idx="10">
                  <c:v>0.19</c:v>
                </c:pt>
                <c:pt idx="11">
                  <c:v>0.16</c:v>
                </c:pt>
                <c:pt idx="12">
                  <c:v>0.2</c:v>
                </c:pt>
                <c:pt idx="13">
                  <c:v>0.12</c:v>
                </c:pt>
                <c:pt idx="14">
                  <c:v>0.15</c:v>
                </c:pt>
                <c:pt idx="15">
                  <c:v>0.08</c:v>
                </c:pt>
                <c:pt idx="16">
                  <c:v>0.09</c:v>
                </c:pt>
                <c:pt idx="17">
                  <c:v>7.0000000000000007E-2</c:v>
                </c:pt>
                <c:pt idx="18">
                  <c:v>0.09</c:v>
                </c:pt>
                <c:pt idx="19">
                  <c:v>0.12</c:v>
                </c:pt>
                <c:pt idx="20">
                  <c:v>0.09</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0.32</c:v>
                </c:pt>
                <c:pt idx="1">
                  <c:v>0.3</c:v>
                </c:pt>
                <c:pt idx="2">
                  <c:v>0.28000000000000003</c:v>
                </c:pt>
                <c:pt idx="3">
                  <c:v>0.35</c:v>
                </c:pt>
                <c:pt idx="4">
                  <c:v>0.31</c:v>
                </c:pt>
                <c:pt idx="5">
                  <c:v>0.35</c:v>
                </c:pt>
                <c:pt idx="6">
                  <c:v>0.39</c:v>
                </c:pt>
                <c:pt idx="7">
                  <c:v>0.4</c:v>
                </c:pt>
                <c:pt idx="8">
                  <c:v>0.49</c:v>
                </c:pt>
                <c:pt idx="9">
                  <c:v>0.38</c:v>
                </c:pt>
                <c:pt idx="10">
                  <c:v>0.44</c:v>
                </c:pt>
                <c:pt idx="11">
                  <c:v>0.37</c:v>
                </c:pt>
                <c:pt idx="12">
                  <c:v>0.42</c:v>
                </c:pt>
                <c:pt idx="13">
                  <c:v>0.5</c:v>
                </c:pt>
                <c:pt idx="14">
                  <c:v>0.44</c:v>
                </c:pt>
                <c:pt idx="15">
                  <c:v>0.44</c:v>
                </c:pt>
                <c:pt idx="16">
                  <c:v>0.5</c:v>
                </c:pt>
                <c:pt idx="17">
                  <c:v>0.39</c:v>
                </c:pt>
                <c:pt idx="18">
                  <c:v>0.45</c:v>
                </c:pt>
                <c:pt idx="19">
                  <c:v>0.38</c:v>
                </c:pt>
                <c:pt idx="20">
                  <c:v>0.34</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0.32</c:v>
                </c:pt>
                <c:pt idx="1">
                  <c:v>0.26</c:v>
                </c:pt>
                <c:pt idx="2">
                  <c:v>0.36</c:v>
                </c:pt>
                <c:pt idx="3">
                  <c:v>0.35</c:v>
                </c:pt>
                <c:pt idx="4">
                  <c:v>0.34</c:v>
                </c:pt>
                <c:pt idx="5">
                  <c:v>0.39</c:v>
                </c:pt>
                <c:pt idx="6">
                  <c:v>0.36</c:v>
                </c:pt>
                <c:pt idx="7">
                  <c:v>0.23</c:v>
                </c:pt>
                <c:pt idx="8">
                  <c:v>0.16</c:v>
                </c:pt>
                <c:pt idx="9">
                  <c:v>0.26</c:v>
                </c:pt>
                <c:pt idx="10">
                  <c:v>0.26</c:v>
                </c:pt>
                <c:pt idx="11">
                  <c:v>0.31</c:v>
                </c:pt>
                <c:pt idx="12">
                  <c:v>0.24</c:v>
                </c:pt>
                <c:pt idx="13">
                  <c:v>0.26</c:v>
                </c:pt>
                <c:pt idx="14">
                  <c:v>0.22</c:v>
                </c:pt>
                <c:pt idx="15">
                  <c:v>0.32</c:v>
                </c:pt>
                <c:pt idx="16">
                  <c:v>0.26</c:v>
                </c:pt>
                <c:pt idx="17">
                  <c:v>0.32</c:v>
                </c:pt>
                <c:pt idx="18">
                  <c:v>0.31</c:v>
                </c:pt>
                <c:pt idx="19">
                  <c:v>0.28000000000000003</c:v>
                </c:pt>
                <c:pt idx="20">
                  <c:v>0.37</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0.14000000000000001</c:v>
                </c:pt>
                <c:pt idx="1">
                  <c:v>0.21</c:v>
                </c:pt>
                <c:pt idx="2">
                  <c:v>0.2</c:v>
                </c:pt>
                <c:pt idx="3">
                  <c:v>0.16</c:v>
                </c:pt>
                <c:pt idx="4">
                  <c:v>0.17</c:v>
                </c:pt>
                <c:pt idx="5">
                  <c:v>0.11</c:v>
                </c:pt>
                <c:pt idx="6">
                  <c:v>0.12</c:v>
                </c:pt>
                <c:pt idx="7">
                  <c:v>7.0000000000000007E-2</c:v>
                </c:pt>
                <c:pt idx="8">
                  <c:v>0.13</c:v>
                </c:pt>
                <c:pt idx="9">
                  <c:v>0.16</c:v>
                </c:pt>
                <c:pt idx="10">
                  <c:v>0.08</c:v>
                </c:pt>
                <c:pt idx="11">
                  <c:v>0.11</c:v>
                </c:pt>
                <c:pt idx="12">
                  <c:v>0.09</c:v>
                </c:pt>
                <c:pt idx="13">
                  <c:v>0.1</c:v>
                </c:pt>
                <c:pt idx="14">
                  <c:v>0.13</c:v>
                </c:pt>
                <c:pt idx="15">
                  <c:v>0.13</c:v>
                </c:pt>
                <c:pt idx="16">
                  <c:v>0.13</c:v>
                </c:pt>
                <c:pt idx="17">
                  <c:v>0.17</c:v>
                </c:pt>
                <c:pt idx="18">
                  <c:v>0.13</c:v>
                </c:pt>
                <c:pt idx="19">
                  <c:v>0.21</c:v>
                </c:pt>
                <c:pt idx="20">
                  <c:v>0.19</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0.1</c:v>
                </c:pt>
                <c:pt idx="1">
                  <c:v>0.09</c:v>
                </c:pt>
                <c:pt idx="2">
                  <c:v>0.1</c:v>
                </c:pt>
                <c:pt idx="3">
                  <c:v>0.08</c:v>
                </c:pt>
                <c:pt idx="4">
                  <c:v>7.0000000000000007E-2</c:v>
                </c:pt>
                <c:pt idx="5">
                  <c:v>0.04</c:v>
                </c:pt>
                <c:pt idx="6">
                  <c:v>0.01</c:v>
                </c:pt>
                <c:pt idx="7">
                  <c:v>7.0000000000000007E-2</c:v>
                </c:pt>
                <c:pt idx="8">
                  <c:v>7.0000000000000007E-2</c:v>
                </c:pt>
                <c:pt idx="9">
                  <c:v>0.02</c:v>
                </c:pt>
                <c:pt idx="10">
                  <c:v>0.03</c:v>
                </c:pt>
                <c:pt idx="11">
                  <c:v>0.05</c:v>
                </c:pt>
                <c:pt idx="12">
                  <c:v>0.04</c:v>
                </c:pt>
                <c:pt idx="13">
                  <c:v>0.02</c:v>
                </c:pt>
                <c:pt idx="14">
                  <c:v>0.05</c:v>
                </c:pt>
                <c:pt idx="15">
                  <c:v>0.03</c:v>
                </c:pt>
                <c:pt idx="16">
                  <c:v>0.02</c:v>
                </c:pt>
                <c:pt idx="17">
                  <c:v>0.04</c:v>
                </c:pt>
                <c:pt idx="18">
                  <c:v>0.02</c:v>
                </c:pt>
                <c:pt idx="19">
                  <c:v>0.01</c:v>
                </c:pt>
                <c:pt idx="20">
                  <c:v>0.01</c:v>
                </c:pt>
              </c:numCache>
            </c:numRef>
          </c:val>
        </c:ser>
        <c:dLbls>
          <c:showLegendKey val="0"/>
          <c:showVal val="0"/>
          <c:showCatName val="0"/>
          <c:showSerName val="0"/>
          <c:showPercent val="0"/>
          <c:showBubbleSize val="0"/>
        </c:dLbls>
        <c:axId val="103188736"/>
        <c:axId val="103190528"/>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6.9999999999999975E-3</c:v>
                </c:pt>
                <c:pt idx="2">
                  <c:v>-9.9999999999999807E-4</c:v>
                </c:pt>
                <c:pt idx="3">
                  <c:v>-4.000000000000001E-3</c:v>
                </c:pt>
                <c:pt idx="4">
                  <c:v>1.0000000000000009E-3</c:v>
                </c:pt>
                <c:pt idx="5">
                  <c:v>-6.000000000000001E-3</c:v>
                </c:pt>
                <c:pt idx="6">
                  <c:v>9.9999999999999959E-4</c:v>
                </c:pt>
                <c:pt idx="7">
                  <c:v>-4.9999999999999992E-3</c:v>
                </c:pt>
                <c:pt idx="8">
                  <c:v>6.0000000000000001E-3</c:v>
                </c:pt>
                <c:pt idx="9">
                  <c:v>3.0000000000000001E-3</c:v>
                </c:pt>
                <c:pt idx="10">
                  <c:v>-8.0000000000000002E-3</c:v>
                </c:pt>
                <c:pt idx="11">
                  <c:v>3.0000000000000001E-3</c:v>
                </c:pt>
                <c:pt idx="12">
                  <c:v>-2.0000000000000005E-3</c:v>
                </c:pt>
                <c:pt idx="13">
                  <c:v>1.0000000000000009E-3</c:v>
                </c:pt>
                <c:pt idx="14">
                  <c:v>3.0000000000000001E-3</c:v>
                </c:pt>
                <c:pt idx="15">
                  <c:v>0</c:v>
                </c:pt>
                <c:pt idx="16">
                  <c:v>0</c:v>
                </c:pt>
                <c:pt idx="17">
                  <c:v>4.000000000000001E-3</c:v>
                </c:pt>
                <c:pt idx="18">
                  <c:v>-4.000000000000001E-3</c:v>
                </c:pt>
                <c:pt idx="19">
                  <c:v>7.9999999999999984E-3</c:v>
                </c:pt>
                <c:pt idx="20">
                  <c:v>-1.9999999999999992E-3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20438744639455644"/>
                </c:manualLayout>
              </c:layout>
              <c:dLblPos val="ctr"/>
              <c:showLegendKey val="0"/>
              <c:showVal val="1"/>
              <c:showCatName val="0"/>
              <c:showSerName val="0"/>
              <c:showPercent val="0"/>
              <c:showBubbleSize val="0"/>
            </c:dLbl>
            <c:dLbl>
              <c:idx val="5"/>
              <c:layout>
                <c:manualLayout>
                  <c:x val="1.3888888888888889E-3"/>
                  <c:y val="0.13556508541218884"/>
                </c:manualLayout>
              </c:layout>
              <c:dLblPos val="ctr"/>
              <c:showLegendKey val="0"/>
              <c:showVal val="1"/>
              <c:showCatName val="0"/>
              <c:showSerName val="0"/>
              <c:showPercent val="0"/>
              <c:showBubbleSize val="0"/>
            </c:dLbl>
            <c:dLbl>
              <c:idx val="6"/>
              <c:layout>
                <c:manualLayout>
                  <c:x val="2.4311023622047243E-4"/>
                  <c:y val="8.2655774108443426E-3"/>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6.9999999999999979E-2</c:v>
                </c:pt>
                <c:pt idx="2">
                  <c:v>-9.9999999999999811E-3</c:v>
                </c:pt>
                <c:pt idx="3">
                  <c:v>-4.0000000000000008E-2</c:v>
                </c:pt>
                <c:pt idx="4">
                  <c:v>1.0000000000000009E-2</c:v>
                </c:pt>
                <c:pt idx="5">
                  <c:v>-6.0000000000000012E-2</c:v>
                </c:pt>
                <c:pt idx="6">
                  <c:v>9.999999999999995E-3</c:v>
                </c:pt>
                <c:pt idx="7">
                  <c:v>-4.9999999999999989E-2</c:v>
                </c:pt>
                <c:pt idx="8">
                  <c:v>0.06</c:v>
                </c:pt>
                <c:pt idx="9">
                  <c:v>0.03</c:v>
                </c:pt>
                <c:pt idx="10">
                  <c:v>-0.08</c:v>
                </c:pt>
                <c:pt idx="11">
                  <c:v>0.03</c:v>
                </c:pt>
                <c:pt idx="12">
                  <c:v>-2.0000000000000004E-2</c:v>
                </c:pt>
                <c:pt idx="13">
                  <c:v>1.0000000000000009E-2</c:v>
                </c:pt>
                <c:pt idx="14">
                  <c:v>0.03</c:v>
                </c:pt>
                <c:pt idx="15">
                  <c:v>0</c:v>
                </c:pt>
                <c:pt idx="16">
                  <c:v>0</c:v>
                </c:pt>
                <c:pt idx="17">
                  <c:v>4.0000000000000008E-2</c:v>
                </c:pt>
                <c:pt idx="18">
                  <c:v>-4.0000000000000008E-2</c:v>
                </c:pt>
                <c:pt idx="19">
                  <c:v>7.9999999999999988E-2</c:v>
                </c:pt>
                <c:pt idx="20">
                  <c:v>-1.999999999999999E-2</c:v>
                </c:pt>
              </c:numCache>
            </c:numRef>
          </c:val>
        </c:ser>
        <c:dLbls>
          <c:showLegendKey val="0"/>
          <c:showVal val="0"/>
          <c:showCatName val="0"/>
          <c:showSerName val="0"/>
          <c:showPercent val="0"/>
          <c:showBubbleSize val="0"/>
        </c:dLbls>
        <c:gapWidth val="150"/>
        <c:overlap val="100"/>
        <c:axId val="103193600"/>
        <c:axId val="103192064"/>
      </c:barChart>
      <c:catAx>
        <c:axId val="103188736"/>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03190528"/>
        <c:crosses val="autoZero"/>
        <c:auto val="1"/>
        <c:lblAlgn val="ctr"/>
        <c:lblOffset val="100"/>
        <c:noMultiLvlLbl val="0"/>
      </c:catAx>
      <c:valAx>
        <c:axId val="10319052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03188736"/>
        <c:crosses val="autoZero"/>
        <c:crossBetween val="between"/>
      </c:valAx>
      <c:valAx>
        <c:axId val="103192064"/>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03193600"/>
        <c:crosses val="max"/>
        <c:crossBetween val="between"/>
      </c:valAx>
      <c:catAx>
        <c:axId val="103193600"/>
        <c:scaling>
          <c:orientation val="minMax"/>
        </c:scaling>
        <c:delete val="0"/>
        <c:axPos val="b"/>
        <c:numFmt formatCode="General" sourceLinked="1"/>
        <c:majorTickMark val="none"/>
        <c:minorTickMark val="none"/>
        <c:tickLblPos val="none"/>
        <c:crossAx val="10319206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Much better </c:v>
                </c:pt>
                <c:pt idx="1">
                  <c:v>Somewhat better</c:v>
                </c:pt>
                <c:pt idx="2">
                  <c:v>About the same</c:v>
                </c:pt>
                <c:pt idx="3">
                  <c:v>Somewhat worse</c:v>
                </c:pt>
                <c:pt idx="4">
                  <c:v>Much worse</c:v>
                </c:pt>
                <c:pt idx="5">
                  <c:v>Don't know / Refused</c:v>
                </c:pt>
              </c:strCache>
            </c:strRef>
          </c:cat>
          <c:val>
            <c:numRef>
              <c:f>Sheet1!$B$2:$B$7</c:f>
              <c:numCache>
                <c:formatCode>0%</c:formatCode>
                <c:ptCount val="6"/>
                <c:pt idx="0">
                  <c:v>0.08</c:v>
                </c:pt>
                <c:pt idx="1">
                  <c:v>0.14000000000000001</c:v>
                </c:pt>
                <c:pt idx="2">
                  <c:v>0.42</c:v>
                </c:pt>
                <c:pt idx="3">
                  <c:v>0.22</c:v>
                </c:pt>
                <c:pt idx="4">
                  <c:v>0.13</c:v>
                </c:pt>
                <c:pt idx="5">
                  <c:v>0.02</c:v>
                </c:pt>
              </c:numCache>
            </c:numRef>
          </c:val>
        </c:ser>
        <c:dLbls>
          <c:showLegendKey val="0"/>
          <c:showVal val="0"/>
          <c:showCatName val="0"/>
          <c:showSerName val="0"/>
          <c:showPercent val="0"/>
          <c:showBubbleSize val="0"/>
        </c:dLbls>
        <c:gapWidth val="50"/>
        <c:axId val="86604032"/>
        <c:axId val="86638592"/>
      </c:barChart>
      <c:catAx>
        <c:axId val="86604032"/>
        <c:scaling>
          <c:orientation val="maxMin"/>
        </c:scaling>
        <c:delete val="0"/>
        <c:axPos val="l"/>
        <c:majorTickMark val="none"/>
        <c:minorTickMark val="none"/>
        <c:tickLblPos val="nextTo"/>
        <c:txPr>
          <a:bodyPr/>
          <a:lstStyle/>
          <a:p>
            <a:pPr>
              <a:defRPr sz="1600"/>
            </a:pPr>
            <a:endParaRPr lang="en-US"/>
          </a:p>
        </c:txPr>
        <c:crossAx val="86638592"/>
        <c:crosses val="autoZero"/>
        <c:auto val="1"/>
        <c:lblAlgn val="ctr"/>
        <c:lblOffset val="100"/>
        <c:noMultiLvlLbl val="0"/>
      </c:catAx>
      <c:valAx>
        <c:axId val="86638592"/>
        <c:scaling>
          <c:orientation val="minMax"/>
        </c:scaling>
        <c:delete val="1"/>
        <c:axPos val="t"/>
        <c:numFmt formatCode="0%" sourceLinked="1"/>
        <c:majorTickMark val="out"/>
        <c:minorTickMark val="none"/>
        <c:tickLblPos val="nextTo"/>
        <c:crossAx val="86604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Much Higher</c:v>
                </c:pt>
                <c:pt idx="1">
                  <c:v>A Little Higher</c:v>
                </c:pt>
                <c:pt idx="2">
                  <c:v>About the Same</c:v>
                </c:pt>
                <c:pt idx="3">
                  <c:v>A Little Lower</c:v>
                </c:pt>
                <c:pt idx="4">
                  <c:v>Much Lower</c:v>
                </c:pt>
                <c:pt idx="5">
                  <c:v>Don't know / Refused</c:v>
                </c:pt>
              </c:strCache>
            </c:strRef>
          </c:cat>
          <c:val>
            <c:numRef>
              <c:f>Sheet1!$B$2:$B$7</c:f>
              <c:numCache>
                <c:formatCode>0%</c:formatCode>
                <c:ptCount val="6"/>
                <c:pt idx="0">
                  <c:v>0.04</c:v>
                </c:pt>
                <c:pt idx="1">
                  <c:v>7.0000000000000007E-2</c:v>
                </c:pt>
                <c:pt idx="2">
                  <c:v>0.28999999999999998</c:v>
                </c:pt>
                <c:pt idx="3">
                  <c:v>0.33</c:v>
                </c:pt>
                <c:pt idx="4">
                  <c:v>0.25</c:v>
                </c:pt>
                <c:pt idx="5">
                  <c:v>0.02</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Sheet1!$A$2:$A$7</c:f>
              <c:strCache>
                <c:ptCount val="6"/>
                <c:pt idx="0">
                  <c:v>Much Higher</c:v>
                </c:pt>
                <c:pt idx="1">
                  <c:v>A Little Higher</c:v>
                </c:pt>
                <c:pt idx="2">
                  <c:v>About the Same</c:v>
                </c:pt>
                <c:pt idx="3">
                  <c:v>A Little Lower</c:v>
                </c:pt>
                <c:pt idx="4">
                  <c:v>Much Lower</c:v>
                </c:pt>
                <c:pt idx="5">
                  <c:v>Don't know / Refused</c:v>
                </c:pt>
              </c:strCache>
            </c:strRef>
          </c:cat>
          <c:val>
            <c:numRef>
              <c:f>Sheet1!$C$2:$C$7</c:f>
              <c:numCache>
                <c:formatCode>0%</c:formatCode>
                <c:ptCount val="6"/>
                <c:pt idx="0">
                  <c:v>0.08</c:v>
                </c:pt>
                <c:pt idx="1">
                  <c:v>0.13</c:v>
                </c:pt>
                <c:pt idx="2">
                  <c:v>0.3</c:v>
                </c:pt>
                <c:pt idx="3">
                  <c:v>0.21</c:v>
                </c:pt>
                <c:pt idx="4">
                  <c:v>0.27</c:v>
                </c:pt>
                <c:pt idx="5">
                  <c:v>0</c:v>
                </c:pt>
              </c:numCache>
            </c:numRef>
          </c:val>
        </c:ser>
        <c:dLbls>
          <c:showLegendKey val="0"/>
          <c:showVal val="0"/>
          <c:showCatName val="0"/>
          <c:showSerName val="0"/>
          <c:showPercent val="0"/>
          <c:showBubbleSize val="0"/>
        </c:dLbls>
        <c:gapWidth val="50"/>
        <c:axId val="86780928"/>
        <c:axId val="86782720"/>
      </c:barChart>
      <c:catAx>
        <c:axId val="86780928"/>
        <c:scaling>
          <c:orientation val="minMax"/>
        </c:scaling>
        <c:delete val="0"/>
        <c:axPos val="b"/>
        <c:numFmt formatCode="General" sourceLinked="1"/>
        <c:majorTickMark val="none"/>
        <c:minorTickMark val="none"/>
        <c:tickLblPos val="nextTo"/>
        <c:txPr>
          <a:bodyPr/>
          <a:lstStyle/>
          <a:p>
            <a:pPr>
              <a:defRPr sz="1600"/>
            </a:pPr>
            <a:endParaRPr lang="en-US"/>
          </a:p>
        </c:txPr>
        <c:crossAx val="86782720"/>
        <c:crosses val="autoZero"/>
        <c:auto val="1"/>
        <c:lblAlgn val="ctr"/>
        <c:lblOffset val="100"/>
        <c:noMultiLvlLbl val="0"/>
      </c:catAx>
      <c:valAx>
        <c:axId val="86782720"/>
        <c:scaling>
          <c:orientation val="minMax"/>
        </c:scaling>
        <c:delete val="1"/>
        <c:axPos val="l"/>
        <c:numFmt formatCode="0%" sourceLinked="1"/>
        <c:majorTickMark val="out"/>
        <c:minorTickMark val="none"/>
        <c:tickLblPos val="nextTo"/>
        <c:crossAx val="86780928"/>
        <c:crosses val="autoZero"/>
        <c:crossBetween val="between"/>
      </c:valAx>
    </c:plotArea>
    <c:legend>
      <c:legendPos val="t"/>
      <c:layout>
        <c:manualLayout>
          <c:xMode val="edge"/>
          <c:yMode val="edge"/>
          <c:x val="6.3510084888037638E-2"/>
          <c:y val="1.6759776536312849E-2"/>
          <c:w val="0.31251140904684216"/>
          <c:h val="0.14109257362725205"/>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363177917367071E-2"/>
          <c:y val="4.6990261366049516E-2"/>
          <c:w val="0.98267318411041316"/>
          <c:h val="0.73432889321918327"/>
        </c:manualLayout>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1">
                  <a:lumMod val="50000"/>
                </a:schemeClr>
              </a:solidFill>
            </c:spPr>
          </c:dPt>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c:spPr>
          </c:dPt>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Workers with Income &lt;$35,000</c:v>
                </c:pt>
                <c:pt idx="1">
                  <c:v>Workers with Income $35,000-$74,999</c:v>
                </c:pt>
                <c:pt idx="2">
                  <c:v>Workers with Income $75,000+</c:v>
                </c:pt>
              </c:strCache>
            </c:strRef>
          </c:cat>
          <c:val>
            <c:numRef>
              <c:f>Sheet1!$B$2:$B$4</c:f>
              <c:numCache>
                <c:formatCode>0%</c:formatCode>
                <c:ptCount val="3"/>
                <c:pt idx="0">
                  <c:v>0.25</c:v>
                </c:pt>
                <c:pt idx="1">
                  <c:v>0.45</c:v>
                </c:pt>
                <c:pt idx="2">
                  <c:v>0.63</c:v>
                </c:pt>
              </c:numCache>
            </c:numRef>
          </c:val>
        </c:ser>
        <c:dLbls>
          <c:showLegendKey val="0"/>
          <c:showVal val="0"/>
          <c:showCatName val="0"/>
          <c:showSerName val="0"/>
          <c:showPercent val="0"/>
          <c:showBubbleSize val="0"/>
        </c:dLbls>
        <c:gapWidth val="50"/>
        <c:axId val="86832256"/>
        <c:axId val="86833792"/>
      </c:barChart>
      <c:catAx>
        <c:axId val="86832256"/>
        <c:scaling>
          <c:orientation val="minMax"/>
        </c:scaling>
        <c:delete val="0"/>
        <c:axPos val="b"/>
        <c:numFmt formatCode="General" sourceLinked="1"/>
        <c:majorTickMark val="none"/>
        <c:minorTickMark val="none"/>
        <c:tickLblPos val="none"/>
        <c:txPr>
          <a:bodyPr/>
          <a:lstStyle/>
          <a:p>
            <a:pPr>
              <a:defRPr sz="1600"/>
            </a:pPr>
            <a:endParaRPr lang="en-US"/>
          </a:p>
        </c:txPr>
        <c:crossAx val="86833792"/>
        <c:crosses val="autoZero"/>
        <c:auto val="1"/>
        <c:lblAlgn val="ctr"/>
        <c:lblOffset val="100"/>
        <c:noMultiLvlLbl val="0"/>
      </c:catAx>
      <c:valAx>
        <c:axId val="86833792"/>
        <c:scaling>
          <c:orientation val="minMax"/>
        </c:scaling>
        <c:delete val="1"/>
        <c:axPos val="l"/>
        <c:numFmt formatCode="0%" sourceLinked="1"/>
        <c:majorTickMark val="out"/>
        <c:minorTickMark val="none"/>
        <c:tickLblPos val="nextTo"/>
        <c:crossAx val="86832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973020264358845"/>
          <c:y val="2.7249153213390227E-2"/>
          <c:w val="0.40606701189378358"/>
          <c:h val="0.95599107025029695"/>
        </c:manualLayout>
      </c:layout>
      <c:barChart>
        <c:barDir val="bar"/>
        <c:grouping val="clustered"/>
        <c:varyColors val="0"/>
        <c:ser>
          <c:idx val="0"/>
          <c:order val="0"/>
          <c:tx>
            <c:strRef>
              <c:f>Sheet1!$B$1</c:f>
              <c:strCache>
                <c:ptCount val="1"/>
                <c:pt idx="0">
                  <c:v>All workers (n=898)</c:v>
                </c:pt>
              </c:strCache>
            </c:strRef>
          </c:tx>
          <c:spPr>
            <a:solidFill>
              <a:schemeClr val="accent1">
                <a:lumMod val="50000"/>
              </a:schemeClr>
            </a:solidFill>
          </c:spPr>
          <c:invertIfNegative val="0"/>
          <c:dLbls>
            <c:showLegendKey val="0"/>
            <c:showVal val="1"/>
            <c:showCatName val="0"/>
            <c:showSerName val="0"/>
            <c:showPercent val="0"/>
            <c:showBubbleSize val="0"/>
            <c:showLeaderLines val="0"/>
          </c:dLbls>
          <c:cat>
            <c:strRef>
              <c:f>Sheet1!$A$2:$A$6</c:f>
              <c:strCache>
                <c:ptCount val="5"/>
                <c:pt idx="0">
                  <c:v>Guess</c:v>
                </c:pt>
                <c:pt idx="1">
                  <c:v>Do your own estimate</c:v>
                </c:pt>
                <c:pt idx="2">
                  <c:v>Ask a financial advisor</c:v>
                </c:pt>
                <c:pt idx="3">
                  <c:v>Use an online calculator</c:v>
                </c:pt>
                <c:pt idx="4">
                  <c:v>Read or hear that is how much needed</c:v>
                </c:pt>
              </c:strCache>
            </c:strRef>
          </c:cat>
          <c:val>
            <c:numRef>
              <c:f>Sheet1!$B$2:$B$6</c:f>
              <c:numCache>
                <c:formatCode>0%</c:formatCode>
                <c:ptCount val="5"/>
                <c:pt idx="0">
                  <c:v>0.45</c:v>
                </c:pt>
                <c:pt idx="1">
                  <c:v>0.18</c:v>
                </c:pt>
                <c:pt idx="2">
                  <c:v>0.18</c:v>
                </c:pt>
                <c:pt idx="3">
                  <c:v>0.08</c:v>
                </c:pt>
                <c:pt idx="4">
                  <c:v>0.08</c:v>
                </c:pt>
              </c:numCache>
            </c:numRef>
          </c:val>
        </c:ser>
        <c:ser>
          <c:idx val="1"/>
          <c:order val="1"/>
          <c:tx>
            <c:strRef>
              <c:f>Sheet1!$C$1</c:f>
              <c:strCache>
                <c:ptCount val="1"/>
                <c:pt idx="0">
                  <c:v>Did calculation (n=467)</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Sheet1!$A$2:$A$6</c:f>
              <c:strCache>
                <c:ptCount val="5"/>
                <c:pt idx="0">
                  <c:v>Guess</c:v>
                </c:pt>
                <c:pt idx="1">
                  <c:v>Do your own estimate</c:v>
                </c:pt>
                <c:pt idx="2">
                  <c:v>Ask a financial advisor</c:v>
                </c:pt>
                <c:pt idx="3">
                  <c:v>Use an online calculator</c:v>
                </c:pt>
                <c:pt idx="4">
                  <c:v>Read or hear that is how much needed</c:v>
                </c:pt>
              </c:strCache>
            </c:strRef>
          </c:cat>
          <c:val>
            <c:numRef>
              <c:f>Sheet1!$C$2:$C$6</c:f>
              <c:numCache>
                <c:formatCode>0%</c:formatCode>
                <c:ptCount val="5"/>
                <c:pt idx="0">
                  <c:v>0.12</c:v>
                </c:pt>
                <c:pt idx="1">
                  <c:v>0.4</c:v>
                </c:pt>
                <c:pt idx="2">
                  <c:v>0.33</c:v>
                </c:pt>
                <c:pt idx="3">
                  <c:v>0.17</c:v>
                </c:pt>
                <c:pt idx="4">
                  <c:v>0.06</c:v>
                </c:pt>
              </c:numCache>
            </c:numRef>
          </c:val>
        </c:ser>
        <c:ser>
          <c:idx val="2"/>
          <c:order val="2"/>
          <c:tx>
            <c:strRef>
              <c:f>Sheet1!$D$1</c:f>
              <c:strCache>
                <c:ptCount val="1"/>
                <c:pt idx="0">
                  <c:v>Did not do calculation (n=426)</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Sheet1!$A$2:$A$6</c:f>
              <c:strCache>
                <c:ptCount val="5"/>
                <c:pt idx="0">
                  <c:v>Guess</c:v>
                </c:pt>
                <c:pt idx="1">
                  <c:v>Do your own estimate</c:v>
                </c:pt>
                <c:pt idx="2">
                  <c:v>Ask a financial advisor</c:v>
                </c:pt>
                <c:pt idx="3">
                  <c:v>Use an online calculator</c:v>
                </c:pt>
                <c:pt idx="4">
                  <c:v>Read or hear that is how much needed</c:v>
                </c:pt>
              </c:strCache>
            </c:strRef>
          </c:cat>
          <c:val>
            <c:numRef>
              <c:f>Sheet1!$D$2:$D$6</c:f>
              <c:numCache>
                <c:formatCode>0%</c:formatCode>
                <c:ptCount val="5"/>
                <c:pt idx="0">
                  <c:v>0.73</c:v>
                </c:pt>
                <c:pt idx="1">
                  <c:v>0</c:v>
                </c:pt>
                <c:pt idx="2">
                  <c:v>0.05</c:v>
                </c:pt>
                <c:pt idx="3">
                  <c:v>0</c:v>
                </c:pt>
                <c:pt idx="4">
                  <c:v>0.1</c:v>
                </c:pt>
              </c:numCache>
            </c:numRef>
          </c:val>
        </c:ser>
        <c:dLbls>
          <c:showLegendKey val="0"/>
          <c:showVal val="0"/>
          <c:showCatName val="0"/>
          <c:showSerName val="0"/>
          <c:showPercent val="0"/>
          <c:showBubbleSize val="0"/>
        </c:dLbls>
        <c:gapWidth val="50"/>
        <c:axId val="104038784"/>
        <c:axId val="104040320"/>
      </c:barChart>
      <c:catAx>
        <c:axId val="104038784"/>
        <c:scaling>
          <c:orientation val="maxMin"/>
        </c:scaling>
        <c:delete val="0"/>
        <c:axPos val="l"/>
        <c:majorTickMark val="none"/>
        <c:minorTickMark val="none"/>
        <c:tickLblPos val="nextTo"/>
        <c:txPr>
          <a:bodyPr/>
          <a:lstStyle/>
          <a:p>
            <a:pPr>
              <a:defRPr sz="1600"/>
            </a:pPr>
            <a:endParaRPr lang="en-US"/>
          </a:p>
        </c:txPr>
        <c:crossAx val="104040320"/>
        <c:crosses val="autoZero"/>
        <c:auto val="1"/>
        <c:lblAlgn val="ctr"/>
        <c:lblOffset val="100"/>
        <c:noMultiLvlLbl val="0"/>
      </c:catAx>
      <c:valAx>
        <c:axId val="104040320"/>
        <c:scaling>
          <c:orientation val="minMax"/>
        </c:scaling>
        <c:delete val="1"/>
        <c:axPos val="t"/>
        <c:numFmt formatCode="0%" sourceLinked="1"/>
        <c:majorTickMark val="out"/>
        <c:minorTickMark val="none"/>
        <c:tickLblPos val="nextTo"/>
        <c:crossAx val="104038784"/>
        <c:crosses val="autoZero"/>
        <c:crossBetween val="between"/>
      </c:valAx>
    </c:plotArea>
    <c:legend>
      <c:legendPos val="t"/>
      <c:layout>
        <c:manualLayout>
          <c:xMode val="edge"/>
          <c:yMode val="edge"/>
          <c:x val="0.62978281431037342"/>
          <c:y val="0.68156424581005581"/>
          <c:w val="0.33418114965359058"/>
          <c:h val="0.22839550433290812"/>
        </c:manualLayout>
      </c:layout>
      <c:overlay val="0"/>
      <c:spPr>
        <a:solidFill>
          <a:schemeClr val="bg1"/>
        </a:solidFill>
        <a:ln w="6350">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672638397264556"/>
          <c:y val="0.11726120172478441"/>
          <c:w val="0.49100532158250859"/>
          <c:h val="0.84844165665732463"/>
        </c:manualLayout>
      </c:layout>
      <c:barChart>
        <c:barDir val="bar"/>
        <c:grouping val="stacked"/>
        <c:varyColors val="0"/>
        <c:ser>
          <c:idx val="0"/>
          <c:order val="0"/>
          <c:tx>
            <c:strRef>
              <c:f>Sheet1!$B$1</c:f>
              <c:strCache>
                <c:ptCount val="1"/>
                <c:pt idx="0">
                  <c:v>Very Confident</c:v>
                </c:pt>
              </c:strCache>
            </c:strRef>
          </c:tx>
          <c:spPr>
            <a:solidFill>
              <a:schemeClr val="accent1">
                <a:lumMod val="50000"/>
              </a:schemeClr>
            </a:solidFill>
            <a:ln>
              <a:solidFill>
                <a:schemeClr val="bg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Sheet1!$A$2:$A$8</c:f>
              <c:strCache>
                <c:ptCount val="5"/>
                <c:pt idx="0">
                  <c:v>Workers</c:v>
                </c:pt>
                <c:pt idx="1">
                  <c:v>Retirees</c:v>
                </c:pt>
                <c:pt idx="3">
                  <c:v>Workers</c:v>
                </c:pt>
                <c:pt idx="4">
                  <c:v>Retirees</c:v>
                </c:pt>
              </c:strCache>
            </c:strRef>
          </c:cat>
          <c:val>
            <c:numRef>
              <c:f>Sheet1!$B$2:$B$8</c:f>
              <c:numCache>
                <c:formatCode>0%</c:formatCode>
                <c:ptCount val="5"/>
                <c:pt idx="0">
                  <c:v>0.3</c:v>
                </c:pt>
                <c:pt idx="1">
                  <c:v>0.26</c:v>
                </c:pt>
                <c:pt idx="3">
                  <c:v>0.15</c:v>
                </c:pt>
              </c:numCache>
            </c:numRef>
          </c:val>
        </c:ser>
        <c:ser>
          <c:idx val="1"/>
          <c:order val="1"/>
          <c:tx>
            <c:strRef>
              <c:f>Sheet1!$C$1</c:f>
              <c:strCache>
                <c:ptCount val="1"/>
                <c:pt idx="0">
                  <c:v>Somewhat Confident</c:v>
                </c:pt>
              </c:strCache>
            </c:strRef>
          </c:tx>
          <c:spPr>
            <a:solidFill>
              <a:schemeClr val="accent1">
                <a:lumMod val="75000"/>
              </a:schemeClr>
            </a:solidFill>
            <a:ln>
              <a:solidFill>
                <a:schemeClr val="bg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Sheet1!$A$2:$A$8</c:f>
              <c:strCache>
                <c:ptCount val="5"/>
                <c:pt idx="0">
                  <c:v>Workers</c:v>
                </c:pt>
                <c:pt idx="1">
                  <c:v>Retirees</c:v>
                </c:pt>
                <c:pt idx="3">
                  <c:v>Workers</c:v>
                </c:pt>
                <c:pt idx="4">
                  <c:v>Retirees</c:v>
                </c:pt>
              </c:strCache>
            </c:strRef>
          </c:cat>
          <c:val>
            <c:numRef>
              <c:f>Sheet1!$C$2:$C$8</c:f>
              <c:numCache>
                <c:formatCode>0%</c:formatCode>
                <c:ptCount val="5"/>
                <c:pt idx="0">
                  <c:v>0.52</c:v>
                </c:pt>
                <c:pt idx="1">
                  <c:v>0.46</c:v>
                </c:pt>
                <c:pt idx="3">
                  <c:v>0.47</c:v>
                </c:pt>
              </c:numCache>
            </c:numRef>
          </c:val>
        </c:ser>
        <c:ser>
          <c:idx val="2"/>
          <c:order val="2"/>
          <c:tx>
            <c:strRef>
              <c:f>Sheet1!$D$1</c:f>
              <c:strCache>
                <c:ptCount val="1"/>
                <c:pt idx="0">
                  <c:v>Net</c:v>
                </c:pt>
              </c:strCache>
            </c:strRef>
          </c:tx>
          <c:spPr>
            <a:noFill/>
          </c:spPr>
          <c:invertIfNegative val="0"/>
          <c:dLbls>
            <c:txPr>
              <a:bodyPr/>
              <a:lstStyle/>
              <a:p>
                <a:pPr>
                  <a:defRPr sz="1600"/>
                </a:pPr>
                <a:endParaRPr lang="en-US"/>
              </a:p>
            </c:txPr>
            <c:dLblPos val="inBase"/>
            <c:showLegendKey val="0"/>
            <c:showVal val="1"/>
            <c:showCatName val="0"/>
            <c:showSerName val="0"/>
            <c:showPercent val="0"/>
            <c:showBubbleSize val="0"/>
            <c:showLeaderLines val="0"/>
          </c:dLbls>
          <c:cat>
            <c:strRef>
              <c:f>Sheet1!$A$2:$A$8</c:f>
              <c:strCache>
                <c:ptCount val="5"/>
                <c:pt idx="0">
                  <c:v>Workers</c:v>
                </c:pt>
                <c:pt idx="1">
                  <c:v>Retirees</c:v>
                </c:pt>
                <c:pt idx="3">
                  <c:v>Workers</c:v>
                </c:pt>
                <c:pt idx="4">
                  <c:v>Retirees</c:v>
                </c:pt>
              </c:strCache>
            </c:strRef>
          </c:cat>
          <c:val>
            <c:numRef>
              <c:f>Sheet1!$D$2:$D$8</c:f>
              <c:numCache>
                <c:formatCode>0%</c:formatCode>
                <c:ptCount val="5"/>
                <c:pt idx="0">
                  <c:v>0.82</c:v>
                </c:pt>
                <c:pt idx="1">
                  <c:v>0.72</c:v>
                </c:pt>
                <c:pt idx="3">
                  <c:v>0.62</c:v>
                </c:pt>
              </c:numCache>
            </c:numRef>
          </c:val>
        </c:ser>
        <c:dLbls>
          <c:showLegendKey val="0"/>
          <c:showVal val="0"/>
          <c:showCatName val="0"/>
          <c:showSerName val="0"/>
          <c:showPercent val="0"/>
          <c:showBubbleSize val="0"/>
        </c:dLbls>
        <c:gapWidth val="27"/>
        <c:overlap val="100"/>
        <c:axId val="104090624"/>
        <c:axId val="104104704"/>
      </c:barChart>
      <c:catAx>
        <c:axId val="104090624"/>
        <c:scaling>
          <c:orientation val="maxMin"/>
        </c:scaling>
        <c:delete val="0"/>
        <c:axPos val="l"/>
        <c:majorTickMark val="none"/>
        <c:minorTickMark val="none"/>
        <c:tickLblPos val="nextTo"/>
        <c:txPr>
          <a:bodyPr/>
          <a:lstStyle/>
          <a:p>
            <a:pPr>
              <a:defRPr sz="1400"/>
            </a:pPr>
            <a:endParaRPr lang="en-US"/>
          </a:p>
        </c:txPr>
        <c:crossAx val="104104704"/>
        <c:crosses val="autoZero"/>
        <c:auto val="1"/>
        <c:lblAlgn val="ctr"/>
        <c:lblOffset val="100"/>
        <c:noMultiLvlLbl val="0"/>
      </c:catAx>
      <c:valAx>
        <c:axId val="104104704"/>
        <c:scaling>
          <c:orientation val="minMax"/>
          <c:max val="1"/>
        </c:scaling>
        <c:delete val="1"/>
        <c:axPos val="t"/>
        <c:numFmt formatCode="0%" sourceLinked="1"/>
        <c:majorTickMark val="out"/>
        <c:minorTickMark val="none"/>
        <c:tickLblPos val="nextTo"/>
        <c:crossAx val="104090624"/>
        <c:crosses val="autoZero"/>
        <c:crossBetween val="between"/>
      </c:valAx>
      <c:spPr>
        <a:noFill/>
      </c:spPr>
    </c:plotArea>
    <c:legend>
      <c:legendPos val="t"/>
      <c:legendEntry>
        <c:idx val="2"/>
        <c:delete val="1"/>
      </c:legendEntry>
      <c:layout>
        <c:manualLayout>
          <c:xMode val="edge"/>
          <c:yMode val="edge"/>
          <c:x val="0.46198981434660119"/>
          <c:y val="2.976190476190476E-3"/>
          <c:w val="0.51638734378386186"/>
          <c:h val="7.5400731158605169E-2"/>
        </c:manualLayout>
      </c:layout>
      <c:overlay val="0"/>
      <c:spPr>
        <a:solidFill>
          <a:schemeClr val="bg1"/>
        </a:solidFill>
        <a:ln>
          <a:noFill/>
        </a:ln>
      </c:spPr>
      <c:txPr>
        <a:bodyPr/>
        <a:lstStyle/>
        <a:p>
          <a:pPr>
            <a:defRPr sz="16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Respondent</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Sheet1!$B$2:$B$21</c:f>
              <c:numCache>
                <c:formatCode>0%</c:formatCode>
                <c:ptCount val="20"/>
                <c:pt idx="0">
                  <c:v>0.52</c:v>
                </c:pt>
                <c:pt idx="1">
                  <c:v>0.48</c:v>
                </c:pt>
                <c:pt idx="2">
                  <c:v>0.52</c:v>
                </c:pt>
                <c:pt idx="3">
                  <c:v>0.5</c:v>
                </c:pt>
                <c:pt idx="4">
                  <c:v>0.59</c:v>
                </c:pt>
                <c:pt idx="5">
                  <c:v>0.66</c:v>
                </c:pt>
                <c:pt idx="6">
                  <c:v>0.54</c:v>
                </c:pt>
                <c:pt idx="7">
                  <c:v>0.59</c:v>
                </c:pt>
                <c:pt idx="8">
                  <c:v>0.61</c:v>
                </c:pt>
                <c:pt idx="9">
                  <c:v>0.63</c:v>
                </c:pt>
              </c:numCache>
            </c:numRef>
          </c:val>
          <c:smooth val="0"/>
        </c:ser>
        <c:ser>
          <c:idx val="1"/>
          <c:order val="1"/>
          <c:tx>
            <c:strRef>
              <c:f>Sheet1!$C$1</c:f>
              <c:strCache>
                <c:ptCount val="1"/>
                <c:pt idx="0">
                  <c:v>Respondent and/or Spouse</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Sheet1!$C$2:$C$21</c:f>
              <c:numCache>
                <c:formatCode>General</c:formatCode>
                <c:ptCount val="20"/>
                <c:pt idx="5" formatCode="0%">
                  <c:v>0.67</c:v>
                </c:pt>
                <c:pt idx="6" formatCode="0%">
                  <c:v>0.59</c:v>
                </c:pt>
                <c:pt idx="7" formatCode="0%">
                  <c:v>0.61</c:v>
                </c:pt>
                <c:pt idx="8" formatCode="0%">
                  <c:v>0.62</c:v>
                </c:pt>
                <c:pt idx="9" formatCode="0%">
                  <c:v>0.64</c:v>
                </c:pt>
                <c:pt idx="10" formatCode="0%">
                  <c:v>0.65</c:v>
                </c:pt>
                <c:pt idx="11" formatCode="0%">
                  <c:v>0.66</c:v>
                </c:pt>
                <c:pt idx="12" formatCode="0%">
                  <c:v>0.68</c:v>
                </c:pt>
                <c:pt idx="13" formatCode="0%">
                  <c:v>0.68</c:v>
                </c:pt>
                <c:pt idx="14" formatCode="0%">
                  <c:v>0.64</c:v>
                </c:pt>
                <c:pt idx="15" formatCode="0%">
                  <c:v>0.62</c:v>
                </c:pt>
                <c:pt idx="16" formatCode="0%">
                  <c:v>0.71</c:v>
                </c:pt>
                <c:pt idx="17" formatCode="0%">
                  <c:v>0.74</c:v>
                </c:pt>
                <c:pt idx="18" formatCode="0%">
                  <c:v>0.68</c:v>
                </c:pt>
                <c:pt idx="19" formatCode="0%">
                  <c:v>0.71</c:v>
                </c:pt>
              </c:numCache>
            </c:numRef>
          </c:val>
          <c:smooth val="0"/>
        </c:ser>
        <c:dLbls>
          <c:showLegendKey val="0"/>
          <c:showVal val="0"/>
          <c:showCatName val="0"/>
          <c:showSerName val="0"/>
          <c:showPercent val="0"/>
          <c:showBubbleSize val="0"/>
        </c:dLbls>
        <c:marker val="1"/>
        <c:smooth val="0"/>
        <c:axId val="103815040"/>
        <c:axId val="103816576"/>
      </c:lineChart>
      <c:catAx>
        <c:axId val="103815040"/>
        <c:scaling>
          <c:orientation val="minMax"/>
        </c:scaling>
        <c:delete val="0"/>
        <c:axPos val="b"/>
        <c:numFmt formatCode="General" sourceLinked="1"/>
        <c:majorTickMark val="none"/>
        <c:minorTickMark val="none"/>
        <c:tickLblPos val="nextTo"/>
        <c:txPr>
          <a:bodyPr/>
          <a:lstStyle/>
          <a:p>
            <a:pPr>
              <a:defRPr sz="1500"/>
            </a:pPr>
            <a:endParaRPr lang="en-US"/>
          </a:p>
        </c:txPr>
        <c:crossAx val="103816576"/>
        <c:crosses val="autoZero"/>
        <c:auto val="1"/>
        <c:lblAlgn val="ctr"/>
        <c:lblOffset val="100"/>
        <c:noMultiLvlLbl val="0"/>
      </c:catAx>
      <c:valAx>
        <c:axId val="103816576"/>
        <c:scaling>
          <c:orientation val="minMax"/>
        </c:scaling>
        <c:delete val="1"/>
        <c:axPos val="l"/>
        <c:numFmt formatCode="0%" sourceLinked="1"/>
        <c:majorTickMark val="out"/>
        <c:minorTickMark val="none"/>
        <c:tickLblPos val="nextTo"/>
        <c:crossAx val="103815040"/>
        <c:crosses val="autoZero"/>
        <c:crossBetween val="between"/>
      </c:valAx>
    </c:plotArea>
    <c:legend>
      <c:legendPos val="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259099118770662"/>
          <c:y val="0.16201117318435754"/>
          <c:w val="0.50029188427594351"/>
          <c:h val="0.6253618233441689"/>
        </c:manualLayout>
      </c:layout>
      <c:barChart>
        <c:barDir val="bar"/>
        <c:grouping val="clustered"/>
        <c:varyColors val="0"/>
        <c:ser>
          <c:idx val="0"/>
          <c:order val="0"/>
          <c:tx>
            <c:strRef>
              <c:f>Sheet1!$B$1</c:f>
              <c:strCache>
                <c:ptCount val="1"/>
                <c:pt idx="0">
                  <c:v>Workers </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Sheet1!$A$2:$A$6</c:f>
              <c:strCache>
                <c:ptCount val="5"/>
                <c:pt idx="0">
                  <c:v>Definitely could</c:v>
                </c:pt>
                <c:pt idx="1">
                  <c:v>Probably could</c:v>
                </c:pt>
                <c:pt idx="2">
                  <c:v>Probably could not</c:v>
                </c:pt>
                <c:pt idx="3">
                  <c:v>Definitely could not</c:v>
                </c:pt>
                <c:pt idx="4">
                  <c:v>Don't know / Refused</c:v>
                </c:pt>
              </c:strCache>
            </c:strRef>
          </c:cat>
          <c:val>
            <c:numRef>
              <c:f>Sheet1!$B$2:$B$6</c:f>
              <c:numCache>
                <c:formatCode>0%</c:formatCode>
                <c:ptCount val="5"/>
                <c:pt idx="0">
                  <c:v>0.5</c:v>
                </c:pt>
                <c:pt idx="1">
                  <c:v>0.2</c:v>
                </c:pt>
                <c:pt idx="2">
                  <c:v>0.12</c:v>
                </c:pt>
                <c:pt idx="3">
                  <c:v>0.16</c:v>
                </c:pt>
                <c:pt idx="4">
                  <c:v>0.01</c:v>
                </c:pt>
              </c:numCache>
            </c:numRef>
          </c:val>
        </c:ser>
        <c:ser>
          <c:idx val="1"/>
          <c:order val="1"/>
          <c:tx>
            <c:strRef>
              <c:f>Sheet1!$C$1</c:f>
              <c:strCache>
                <c:ptCount val="1"/>
                <c:pt idx="0">
                  <c:v>Retirees</c:v>
                </c:pt>
              </c:strCache>
            </c:strRef>
          </c:tx>
          <c:invertIfNegative val="0"/>
          <c:dLbls>
            <c:showLegendKey val="0"/>
            <c:showVal val="1"/>
            <c:showCatName val="0"/>
            <c:showSerName val="0"/>
            <c:showPercent val="0"/>
            <c:showBubbleSize val="0"/>
            <c:showLeaderLines val="0"/>
          </c:dLbls>
          <c:cat>
            <c:strRef>
              <c:f>Sheet1!$A$2:$A$6</c:f>
              <c:strCache>
                <c:ptCount val="5"/>
                <c:pt idx="0">
                  <c:v>Definitely could</c:v>
                </c:pt>
                <c:pt idx="1">
                  <c:v>Probably could</c:v>
                </c:pt>
                <c:pt idx="2">
                  <c:v>Probably could not</c:v>
                </c:pt>
                <c:pt idx="3">
                  <c:v>Definitely could not</c:v>
                </c:pt>
                <c:pt idx="4">
                  <c:v>Don't know / Refused</c:v>
                </c:pt>
              </c:strCache>
            </c:strRef>
          </c:cat>
          <c:val>
            <c:numRef>
              <c:f>Sheet1!$C$2:$C$6</c:f>
              <c:numCache>
                <c:formatCode>0%</c:formatCode>
                <c:ptCount val="5"/>
                <c:pt idx="0">
                  <c:v>0.52</c:v>
                </c:pt>
                <c:pt idx="1">
                  <c:v>0.17</c:v>
                </c:pt>
                <c:pt idx="2">
                  <c:v>0.06</c:v>
                </c:pt>
                <c:pt idx="3">
                  <c:v>0.22</c:v>
                </c:pt>
                <c:pt idx="4">
                  <c:v>0.04</c:v>
                </c:pt>
              </c:numCache>
            </c:numRef>
          </c:val>
        </c:ser>
        <c:dLbls>
          <c:showLegendKey val="0"/>
          <c:showVal val="0"/>
          <c:showCatName val="0"/>
          <c:showSerName val="0"/>
          <c:showPercent val="0"/>
          <c:showBubbleSize val="0"/>
        </c:dLbls>
        <c:gapWidth val="50"/>
        <c:axId val="81280000"/>
        <c:axId val="81294080"/>
      </c:barChart>
      <c:catAx>
        <c:axId val="81280000"/>
        <c:scaling>
          <c:orientation val="maxMin"/>
        </c:scaling>
        <c:delete val="0"/>
        <c:axPos val="l"/>
        <c:numFmt formatCode="General" sourceLinked="1"/>
        <c:majorTickMark val="none"/>
        <c:minorTickMark val="none"/>
        <c:tickLblPos val="nextTo"/>
        <c:txPr>
          <a:bodyPr/>
          <a:lstStyle/>
          <a:p>
            <a:pPr algn="r">
              <a:defRPr sz="1600"/>
            </a:pPr>
            <a:endParaRPr lang="en-US"/>
          </a:p>
        </c:txPr>
        <c:crossAx val="81294080"/>
        <c:crosses val="autoZero"/>
        <c:auto val="1"/>
        <c:lblAlgn val="ctr"/>
        <c:lblOffset val="100"/>
        <c:noMultiLvlLbl val="0"/>
      </c:catAx>
      <c:valAx>
        <c:axId val="81294080"/>
        <c:scaling>
          <c:orientation val="minMax"/>
        </c:scaling>
        <c:delete val="1"/>
        <c:axPos val="t"/>
        <c:numFmt formatCode="0%" sourceLinked="1"/>
        <c:majorTickMark val="out"/>
        <c:minorTickMark val="none"/>
        <c:tickLblPos val="nextTo"/>
        <c:crossAx val="81280000"/>
        <c:crosses val="autoZero"/>
        <c:crossBetween val="between"/>
      </c:valAx>
    </c:plotArea>
    <c:legend>
      <c:legendPos val="t"/>
      <c:layout>
        <c:manualLayout>
          <c:xMode val="edge"/>
          <c:yMode val="edge"/>
          <c:x val="0.38221181221899814"/>
          <c:y val="3.79478059175411E-2"/>
          <c:w val="0.448119775847935"/>
          <c:h val="7.6684502914011105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50000"/>
              </a:schemeClr>
            </a:solidFill>
          </c:spPr>
          <c:invertIfNegative val="0"/>
          <c:dPt>
            <c:idx val="1"/>
            <c:invertIfNegative val="0"/>
            <c:bubble3D val="0"/>
            <c:spPr>
              <a:solidFill>
                <a:schemeClr val="accent1">
                  <a:lumMod val="75000"/>
                </a:schemeClr>
              </a:solidFill>
            </c:spPr>
          </c:dPt>
          <c:dPt>
            <c:idx val="2"/>
            <c:invertIfNegative val="0"/>
            <c:bubble3D val="0"/>
            <c:spPr>
              <a:solidFill>
                <a:schemeClr val="accent1">
                  <a:lumMod val="60000"/>
                  <a:lumOff val="40000"/>
                </a:schemeClr>
              </a:solidFill>
              <a:ln>
                <a:solidFill>
                  <a:srgbClr val="FF0000"/>
                </a:solidFill>
              </a:ln>
            </c:spPr>
          </c:dPt>
          <c:dLbls>
            <c:showLegendKey val="0"/>
            <c:showVal val="1"/>
            <c:showCatName val="0"/>
            <c:showSerName val="0"/>
            <c:showPercent val="0"/>
            <c:showBubbleSize val="0"/>
            <c:showLeaderLines val="0"/>
          </c:dLbls>
          <c:cat>
            <c:numRef>
              <c:f>Sheet1!$A$2:$A$4</c:f>
              <c:numCache>
                <c:formatCode>General</c:formatCode>
                <c:ptCount val="3"/>
                <c:pt idx="0">
                  <c:v>2011</c:v>
                </c:pt>
                <c:pt idx="1">
                  <c:v>2012</c:v>
                </c:pt>
                <c:pt idx="2">
                  <c:v>2013</c:v>
                </c:pt>
              </c:numCache>
            </c:numRef>
          </c:cat>
          <c:val>
            <c:numRef>
              <c:f>Sheet1!$B$2:$B$4</c:f>
              <c:numCache>
                <c:formatCode>0%</c:formatCode>
                <c:ptCount val="3"/>
                <c:pt idx="0">
                  <c:v>0.69</c:v>
                </c:pt>
                <c:pt idx="1">
                  <c:v>0.64</c:v>
                </c:pt>
                <c:pt idx="2">
                  <c:v>0.69</c:v>
                </c:pt>
              </c:numCache>
            </c:numRef>
          </c:val>
        </c:ser>
        <c:dLbls>
          <c:showLegendKey val="0"/>
          <c:showVal val="0"/>
          <c:showCatName val="0"/>
          <c:showSerName val="0"/>
          <c:showPercent val="0"/>
          <c:showBubbleSize val="0"/>
        </c:dLbls>
        <c:gapWidth val="69"/>
        <c:axId val="103857536"/>
        <c:axId val="103863424"/>
      </c:barChart>
      <c:catAx>
        <c:axId val="103857536"/>
        <c:scaling>
          <c:orientation val="minMax"/>
        </c:scaling>
        <c:delete val="0"/>
        <c:axPos val="b"/>
        <c:numFmt formatCode="General" sourceLinked="1"/>
        <c:majorTickMark val="none"/>
        <c:minorTickMark val="none"/>
        <c:tickLblPos val="nextTo"/>
        <c:crossAx val="103863424"/>
        <c:crosses val="autoZero"/>
        <c:auto val="1"/>
        <c:lblAlgn val="ctr"/>
        <c:lblOffset val="100"/>
        <c:noMultiLvlLbl val="0"/>
      </c:catAx>
      <c:valAx>
        <c:axId val="103863424"/>
        <c:scaling>
          <c:orientation val="minMax"/>
          <c:min val="0.5"/>
        </c:scaling>
        <c:delete val="0"/>
        <c:axPos val="l"/>
        <c:numFmt formatCode="0%" sourceLinked="1"/>
        <c:majorTickMark val="none"/>
        <c:minorTickMark val="none"/>
        <c:tickLblPos val="none"/>
        <c:spPr>
          <a:ln>
            <a:noFill/>
          </a:ln>
        </c:spPr>
        <c:crossAx val="103857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9900100268365333"/>
          <c:y val="9.4288259358641616E-2"/>
          <c:w val="0.48414506473207702"/>
          <c:h val="0.88895196410504551"/>
        </c:manualLayout>
      </c:layout>
      <c:barChart>
        <c:barDir val="bar"/>
        <c:grouping val="clustered"/>
        <c:varyColors val="0"/>
        <c:ser>
          <c:idx val="0"/>
          <c:order val="0"/>
          <c:tx>
            <c:strRef>
              <c:f>Sheet1!$B$1</c:f>
              <c:strCache>
                <c:ptCount val="1"/>
                <c:pt idx="0">
                  <c:v>2011</c:v>
                </c:pt>
              </c:strCache>
            </c:strRef>
          </c:tx>
          <c:spPr>
            <a:solidFill>
              <a:schemeClr val="accent1">
                <a:lumMod val="50000"/>
              </a:schemeClr>
            </a:solidFill>
            <a:ln>
              <a:no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Sheet1!$B$2:$B$8</c:f>
              <c:numCache>
                <c:formatCode>0%</c:formatCode>
                <c:ptCount val="7"/>
                <c:pt idx="0">
                  <c:v>0.02</c:v>
                </c:pt>
                <c:pt idx="1">
                  <c:v>0.05</c:v>
                </c:pt>
                <c:pt idx="2">
                  <c:v>0.09</c:v>
                </c:pt>
                <c:pt idx="3">
                  <c:v>0.13</c:v>
                </c:pt>
                <c:pt idx="4">
                  <c:v>0.23</c:v>
                </c:pt>
                <c:pt idx="5">
                  <c:v>0.43</c:v>
                </c:pt>
                <c:pt idx="6">
                  <c:v>0.05</c:v>
                </c:pt>
              </c:numCache>
            </c:numRef>
          </c:val>
        </c:ser>
        <c:ser>
          <c:idx val="1"/>
          <c:order val="1"/>
          <c:tx>
            <c:strRef>
              <c:f>Sheet1!$C$1</c:f>
              <c:strCache>
                <c:ptCount val="1"/>
                <c:pt idx="0">
                  <c:v>2012</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Sheet1!$C$2:$C$8</c:f>
              <c:numCache>
                <c:formatCode>0%</c:formatCode>
                <c:ptCount val="7"/>
                <c:pt idx="0">
                  <c:v>0.02</c:v>
                </c:pt>
                <c:pt idx="1">
                  <c:v>0.01</c:v>
                </c:pt>
                <c:pt idx="2">
                  <c:v>0.12</c:v>
                </c:pt>
                <c:pt idx="3">
                  <c:v>0.17</c:v>
                </c:pt>
                <c:pt idx="4">
                  <c:v>0.27</c:v>
                </c:pt>
                <c:pt idx="5">
                  <c:v>0.34</c:v>
                </c:pt>
                <c:pt idx="6">
                  <c:v>0.06</c:v>
                </c:pt>
              </c:numCache>
            </c:numRef>
          </c:val>
        </c:ser>
        <c:ser>
          <c:idx val="2"/>
          <c:order val="2"/>
          <c:tx>
            <c:strRef>
              <c:f>Sheet1!$D$1</c:f>
              <c:strCache>
                <c:ptCount val="1"/>
                <c:pt idx="0">
                  <c:v>2013</c:v>
                </c:pt>
              </c:strCache>
            </c:strRef>
          </c:tx>
          <c:spPr>
            <a:solidFill>
              <a:schemeClr val="accent1">
                <a:lumMod val="60000"/>
                <a:lumOff val="40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The year you retired</c:v>
                </c:pt>
                <c:pt idx="1">
                  <c:v>The year before you retired</c:v>
                </c:pt>
                <c:pt idx="2">
                  <c:v>2 to 4 years before you retired</c:v>
                </c:pt>
                <c:pt idx="3">
                  <c:v>5 to 9 years before you retired</c:v>
                </c:pt>
                <c:pt idx="4">
                  <c:v>10 to 19 years before you retired</c:v>
                </c:pt>
                <c:pt idx="5">
                  <c:v>20 years or more before you retired</c:v>
                </c:pt>
                <c:pt idx="6">
                  <c:v>Don't know / Refused</c:v>
                </c:pt>
              </c:strCache>
            </c:strRef>
          </c:cat>
          <c:val>
            <c:numRef>
              <c:f>Sheet1!$D$2:$D$8</c:f>
              <c:numCache>
                <c:formatCode>0%</c:formatCode>
                <c:ptCount val="7"/>
                <c:pt idx="0">
                  <c:v>0.02</c:v>
                </c:pt>
                <c:pt idx="1">
                  <c:v>0.04</c:v>
                </c:pt>
                <c:pt idx="2">
                  <c:v>0.06</c:v>
                </c:pt>
                <c:pt idx="3">
                  <c:v>0.19</c:v>
                </c:pt>
                <c:pt idx="4">
                  <c:v>0.32</c:v>
                </c:pt>
                <c:pt idx="5">
                  <c:v>0.34</c:v>
                </c:pt>
                <c:pt idx="6">
                  <c:v>0.02</c:v>
                </c:pt>
              </c:numCache>
            </c:numRef>
          </c:val>
        </c:ser>
        <c:dLbls>
          <c:showLegendKey val="0"/>
          <c:showVal val="0"/>
          <c:showCatName val="0"/>
          <c:showSerName val="0"/>
          <c:showPercent val="0"/>
          <c:showBubbleSize val="0"/>
        </c:dLbls>
        <c:gapWidth val="50"/>
        <c:overlap val="-10"/>
        <c:axId val="103888384"/>
        <c:axId val="103889920"/>
      </c:barChart>
      <c:catAx>
        <c:axId val="103888384"/>
        <c:scaling>
          <c:orientation val="maxMin"/>
        </c:scaling>
        <c:delete val="0"/>
        <c:axPos val="l"/>
        <c:majorTickMark val="none"/>
        <c:minorTickMark val="none"/>
        <c:tickLblPos val="nextTo"/>
        <c:txPr>
          <a:bodyPr/>
          <a:lstStyle/>
          <a:p>
            <a:pPr>
              <a:defRPr sz="1600"/>
            </a:pPr>
            <a:endParaRPr lang="en-US"/>
          </a:p>
        </c:txPr>
        <c:crossAx val="103889920"/>
        <c:crosses val="autoZero"/>
        <c:auto val="1"/>
        <c:lblAlgn val="ctr"/>
        <c:lblOffset val="100"/>
        <c:noMultiLvlLbl val="0"/>
      </c:catAx>
      <c:valAx>
        <c:axId val="103889920"/>
        <c:scaling>
          <c:orientation val="minMax"/>
        </c:scaling>
        <c:delete val="1"/>
        <c:axPos val="t"/>
        <c:numFmt formatCode="0%" sourceLinked="1"/>
        <c:majorTickMark val="out"/>
        <c:minorTickMark val="none"/>
        <c:tickLblPos val="nextTo"/>
        <c:crossAx val="103888384"/>
        <c:crosses val="autoZero"/>
        <c:crossBetween val="between"/>
      </c:valAx>
    </c:plotArea>
    <c:legend>
      <c:legendPos val="t"/>
      <c:layout>
        <c:manualLayout>
          <c:xMode val="edge"/>
          <c:yMode val="edge"/>
          <c:x val="0.82934338966056209"/>
          <c:y val="0.11173184357541899"/>
          <c:w val="0.17065661033943791"/>
          <c:h val="0.26629789293098138"/>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0.25</c:v>
                </c:pt>
                <c:pt idx="1">
                  <c:v>0.74</c:v>
                </c:pt>
                <c:pt idx="2">
                  <c:v>0.01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1">
                  <a:lumMod val="75000"/>
                </a:schemeClr>
              </a:solidFill>
            </c:spPr>
          </c:dPt>
          <c:dPt>
            <c:idx val="1"/>
            <c:invertIfNegative val="0"/>
            <c:bubble3D val="0"/>
            <c:spPr>
              <a:solidFill>
                <a:schemeClr val="accent1">
                  <a:lumMod val="75000"/>
                </a:schemeClr>
              </a:solidFill>
            </c:spPr>
          </c:dPt>
          <c:dLbls>
            <c:showLegendKey val="0"/>
            <c:showVal val="1"/>
            <c:showCatName val="0"/>
            <c:showSerName val="0"/>
            <c:showPercent val="0"/>
            <c:showBubbleSize val="0"/>
            <c:showLeaderLines val="0"/>
          </c:dLbls>
          <c:cat>
            <c:strRef>
              <c:f>Sheet1!$A$2:$A$3</c:f>
              <c:strCache>
                <c:ptCount val="2"/>
                <c:pt idx="0">
                  <c:v>Later, at an older age than before</c:v>
                </c:pt>
                <c:pt idx="1">
                  <c:v>Sooner, at a younger age than before</c:v>
                </c:pt>
              </c:strCache>
            </c:strRef>
          </c:cat>
          <c:val>
            <c:numRef>
              <c:f>Sheet1!$B$2:$B$3</c:f>
              <c:numCache>
                <c:formatCode>0%</c:formatCode>
                <c:ptCount val="2"/>
                <c:pt idx="0">
                  <c:v>0.88</c:v>
                </c:pt>
                <c:pt idx="1">
                  <c:v>0.12</c:v>
                </c:pt>
              </c:numCache>
            </c:numRef>
          </c:val>
        </c:ser>
        <c:dLbls>
          <c:showLegendKey val="0"/>
          <c:showVal val="0"/>
          <c:showCatName val="0"/>
          <c:showSerName val="0"/>
          <c:showPercent val="0"/>
          <c:showBubbleSize val="0"/>
        </c:dLbls>
        <c:gapWidth val="50"/>
        <c:axId val="104286464"/>
        <c:axId val="104288256"/>
      </c:barChart>
      <c:catAx>
        <c:axId val="104286464"/>
        <c:scaling>
          <c:orientation val="minMax"/>
        </c:scaling>
        <c:delete val="0"/>
        <c:axPos val="b"/>
        <c:numFmt formatCode="General" sourceLinked="1"/>
        <c:majorTickMark val="none"/>
        <c:minorTickMark val="none"/>
        <c:tickLblPos val="nextTo"/>
        <c:txPr>
          <a:bodyPr/>
          <a:lstStyle/>
          <a:p>
            <a:pPr>
              <a:defRPr sz="1600"/>
            </a:pPr>
            <a:endParaRPr lang="en-US"/>
          </a:p>
        </c:txPr>
        <c:crossAx val="104288256"/>
        <c:crosses val="autoZero"/>
        <c:auto val="1"/>
        <c:lblAlgn val="ctr"/>
        <c:lblOffset val="100"/>
        <c:noMultiLvlLbl val="0"/>
      </c:catAx>
      <c:valAx>
        <c:axId val="104288256"/>
        <c:scaling>
          <c:orientation val="minMax"/>
        </c:scaling>
        <c:delete val="1"/>
        <c:axPos val="l"/>
        <c:numFmt formatCode="0%" sourceLinked="1"/>
        <c:majorTickMark val="out"/>
        <c:minorTickMark val="none"/>
        <c:tickLblPos val="nextTo"/>
        <c:crossAx val="104286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dPt>
            <c:idx val="0"/>
            <c:bubble3D val="0"/>
            <c:spPr/>
          </c:dPt>
          <c:dPt>
            <c:idx val="1"/>
            <c:bubble3D val="0"/>
          </c:dPt>
          <c:dPt>
            <c:idx val="2"/>
            <c:bubble3D val="0"/>
          </c:dPt>
          <c:dPt>
            <c:idx val="3"/>
            <c:bubble3D val="0"/>
          </c:dPt>
          <c:dPt>
            <c:idx val="4"/>
            <c:bubble3D val="0"/>
          </c:dPt>
          <c:dPt>
            <c:idx val="5"/>
            <c:bubble3D val="0"/>
          </c:dPt>
          <c:dLbls>
            <c:dLbl>
              <c:idx val="11"/>
              <c:spPr/>
              <c:txPr>
                <a:bodyPr/>
                <a:lstStyle/>
                <a:p>
                  <a:pPr>
                    <a:defRPr>
                      <a:solidFill>
                        <a:schemeClr val="tx1"/>
                      </a:solidFill>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c:formatCode>
                <c:ptCount val="6"/>
                <c:pt idx="0">
                  <c:v>0.14000000000000001</c:v>
                </c:pt>
                <c:pt idx="1">
                  <c:v>0.25</c:v>
                </c:pt>
                <c:pt idx="2">
                  <c:v>0.24</c:v>
                </c:pt>
                <c:pt idx="3">
                  <c:v>0.2</c:v>
                </c:pt>
                <c:pt idx="4">
                  <c:v>0.21</c:v>
                </c:pt>
                <c:pt idx="5">
                  <c:v>0.22</c:v>
                </c:pt>
              </c:numCache>
            </c:numRef>
          </c:val>
          <c:smooth val="0"/>
        </c:ser>
        <c:dLbls>
          <c:showLegendKey val="0"/>
          <c:showVal val="0"/>
          <c:showCatName val="0"/>
          <c:showSerName val="0"/>
          <c:showPercent val="0"/>
          <c:showBubbleSize val="0"/>
        </c:dLbls>
        <c:marker val="1"/>
        <c:smooth val="0"/>
        <c:axId val="104742912"/>
        <c:axId val="104744448"/>
      </c:lineChart>
      <c:catAx>
        <c:axId val="104742912"/>
        <c:scaling>
          <c:orientation val="minMax"/>
        </c:scaling>
        <c:delete val="0"/>
        <c:axPos val="b"/>
        <c:numFmt formatCode="General" sourceLinked="1"/>
        <c:majorTickMark val="none"/>
        <c:minorTickMark val="none"/>
        <c:tickLblPos val="nextTo"/>
        <c:txPr>
          <a:bodyPr/>
          <a:lstStyle/>
          <a:p>
            <a:pPr>
              <a:defRPr sz="1600"/>
            </a:pPr>
            <a:endParaRPr lang="en-US"/>
          </a:p>
        </c:txPr>
        <c:crossAx val="104744448"/>
        <c:crosses val="autoZero"/>
        <c:auto val="1"/>
        <c:lblAlgn val="ctr"/>
        <c:lblOffset val="100"/>
        <c:noMultiLvlLbl val="0"/>
      </c:catAx>
      <c:valAx>
        <c:axId val="104744448"/>
        <c:scaling>
          <c:orientation val="minMax"/>
        </c:scaling>
        <c:delete val="1"/>
        <c:axPos val="l"/>
        <c:numFmt formatCode="0%" sourceLinked="1"/>
        <c:majorTickMark val="out"/>
        <c:minorTickMark val="none"/>
        <c:tickLblPos val="nextTo"/>
        <c:crossAx val="104742912"/>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5395085951578"/>
          <c:y val="9.4288163576327147E-2"/>
          <c:w val="0.48414506473207702"/>
          <c:h val="0.88895196410504551"/>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c:spPr>
          <c:invertIfNegative val="0"/>
          <c:dLbls>
            <c:dLbl>
              <c:idx val="12"/>
              <c:layout>
                <c:manualLayout>
                  <c:x val="-2.9017047515415306E-3"/>
                  <c:y val="-1.344001354669376E-2"/>
                </c:manualLayout>
              </c:layout>
              <c:tx>
                <c:rich>
                  <a:bodyPr/>
                  <a:lstStyle/>
                  <a:p>
                    <a:r>
                      <a:rPr lang="en-US" dirty="0" smtClean="0"/>
                      <a:t>*</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Sheet1!$A$2:$A$16</c:f>
              <c:strCache>
                <c:ptCount val="12"/>
                <c:pt idx="0">
                  <c:v>The poor economy</c:v>
                </c:pt>
                <c:pt idx="1">
                  <c:v>Lack faith in Social Security or government</c:v>
                </c:pt>
                <c:pt idx="2">
                  <c:v>Can’t afford to retire</c:v>
                </c:pt>
                <c:pt idx="3">
                  <c:v>Have enough money to retire comfortably</c:v>
                </c:pt>
                <c:pt idx="4">
                  <c:v>A change in your employment situation</c:v>
                </c:pt>
                <c:pt idx="5">
                  <c:v>Higher than expected cost of living</c:v>
                </c:pt>
                <c:pt idx="6">
                  <c:v>Law changed the minimum retirement age</c:v>
                </c:pt>
                <c:pt idx="7">
                  <c:v>Health care costs</c:v>
                </c:pt>
                <c:pt idx="8">
                  <c:v>Poor health or disability</c:v>
                </c:pt>
                <c:pt idx="9">
                  <c:v>Need to make up for losses in the stock market</c:v>
                </c:pt>
                <c:pt idx="10">
                  <c:v>Other</c:v>
                </c:pt>
                <c:pt idx="11">
                  <c:v>Don't know / Refused</c:v>
                </c:pt>
              </c:strCache>
            </c:strRef>
          </c:cat>
          <c:val>
            <c:numRef>
              <c:f>Sheet1!$B$2:$B$16</c:f>
              <c:numCache>
                <c:formatCode>0%</c:formatCode>
                <c:ptCount val="12"/>
                <c:pt idx="0">
                  <c:v>0.22</c:v>
                </c:pt>
                <c:pt idx="1">
                  <c:v>0.19</c:v>
                </c:pt>
                <c:pt idx="2">
                  <c:v>0.19</c:v>
                </c:pt>
                <c:pt idx="3">
                  <c:v>0.14000000000000001</c:v>
                </c:pt>
                <c:pt idx="4">
                  <c:v>0.12</c:v>
                </c:pt>
                <c:pt idx="5">
                  <c:v>7.0000000000000007E-2</c:v>
                </c:pt>
                <c:pt idx="6">
                  <c:v>0.06</c:v>
                </c:pt>
                <c:pt idx="7">
                  <c:v>0.06</c:v>
                </c:pt>
                <c:pt idx="8">
                  <c:v>0.05</c:v>
                </c:pt>
                <c:pt idx="9">
                  <c:v>0.04</c:v>
                </c:pt>
                <c:pt idx="10">
                  <c:v>0.09</c:v>
                </c:pt>
                <c:pt idx="11">
                  <c:v>0.01</c:v>
                </c:pt>
              </c:numCache>
            </c:numRef>
          </c:val>
        </c:ser>
        <c:dLbls>
          <c:showLegendKey val="0"/>
          <c:showVal val="0"/>
          <c:showCatName val="0"/>
          <c:showSerName val="0"/>
          <c:showPercent val="0"/>
          <c:showBubbleSize val="0"/>
        </c:dLbls>
        <c:gapWidth val="50"/>
        <c:axId val="104791424"/>
        <c:axId val="104469632"/>
      </c:barChart>
      <c:catAx>
        <c:axId val="104791424"/>
        <c:scaling>
          <c:orientation val="maxMin"/>
        </c:scaling>
        <c:delete val="0"/>
        <c:axPos val="l"/>
        <c:numFmt formatCode="General" sourceLinked="1"/>
        <c:majorTickMark val="none"/>
        <c:minorTickMark val="none"/>
        <c:tickLblPos val="nextTo"/>
        <c:txPr>
          <a:bodyPr/>
          <a:lstStyle/>
          <a:p>
            <a:pPr>
              <a:defRPr sz="1600"/>
            </a:pPr>
            <a:endParaRPr lang="en-US"/>
          </a:p>
        </c:txPr>
        <c:crossAx val="104469632"/>
        <c:crosses val="autoZero"/>
        <c:auto val="1"/>
        <c:lblAlgn val="ctr"/>
        <c:lblOffset val="100"/>
        <c:noMultiLvlLbl val="0"/>
      </c:catAx>
      <c:valAx>
        <c:axId val="104469632"/>
        <c:scaling>
          <c:orientation val="minMax"/>
        </c:scaling>
        <c:delete val="1"/>
        <c:axPos val="t"/>
        <c:numFmt formatCode="0%" sourceLinked="1"/>
        <c:majorTickMark val="out"/>
        <c:minorTickMark val="none"/>
        <c:tickLblPos val="nextTo"/>
        <c:crossAx val="104791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(n=1003)</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Sheet1!$A$2:$A$9</c:f>
              <c:strCache>
                <c:ptCount val="8"/>
                <c:pt idx="0">
                  <c:v>Under 55</c:v>
                </c:pt>
                <c:pt idx="1">
                  <c:v>55-59</c:v>
                </c:pt>
                <c:pt idx="2">
                  <c:v>60-64</c:v>
                </c:pt>
                <c:pt idx="3">
                  <c:v>65</c:v>
                </c:pt>
                <c:pt idx="4">
                  <c:v>66-69</c:v>
                </c:pt>
                <c:pt idx="5">
                  <c:v>70 or older</c:v>
                </c:pt>
                <c:pt idx="6">
                  <c:v>Never retire</c:v>
                </c:pt>
                <c:pt idx="7">
                  <c:v>Don't know</c:v>
                </c:pt>
              </c:strCache>
            </c:strRef>
          </c:cat>
          <c:val>
            <c:numRef>
              <c:f>Sheet1!$B$2:$B$9</c:f>
              <c:numCache>
                <c:formatCode>0%</c:formatCode>
                <c:ptCount val="8"/>
                <c:pt idx="0">
                  <c:v>0.03</c:v>
                </c:pt>
                <c:pt idx="1">
                  <c:v>0.06</c:v>
                </c:pt>
                <c:pt idx="2">
                  <c:v>0.14000000000000001</c:v>
                </c:pt>
                <c:pt idx="3">
                  <c:v>0.25</c:v>
                </c:pt>
                <c:pt idx="4">
                  <c:v>0.1</c:v>
                </c:pt>
                <c:pt idx="5">
                  <c:v>0.26</c:v>
                </c:pt>
                <c:pt idx="6">
                  <c:v>7.0000000000000007E-2</c:v>
                </c:pt>
                <c:pt idx="7">
                  <c:v>0.08</c:v>
                </c:pt>
              </c:numCache>
            </c:numRef>
          </c:val>
        </c:ser>
        <c:ser>
          <c:idx val="1"/>
          <c:order val="1"/>
          <c:tx>
            <c:strRef>
              <c:f>Sheet1!$C$1</c:f>
              <c:strCache>
                <c:ptCount val="1"/>
                <c:pt idx="0">
                  <c:v>Retirees (n=251)</c:v>
                </c:pt>
              </c:strCache>
            </c:strRef>
          </c:tx>
          <c:invertIfNegative val="0"/>
          <c:dLbls>
            <c:showLegendKey val="0"/>
            <c:showVal val="1"/>
            <c:showCatName val="0"/>
            <c:showSerName val="0"/>
            <c:showPercent val="0"/>
            <c:showBubbleSize val="0"/>
            <c:showLeaderLines val="0"/>
          </c:dLbls>
          <c:cat>
            <c:strRef>
              <c:f>Sheet1!$A$2:$A$9</c:f>
              <c:strCache>
                <c:ptCount val="8"/>
                <c:pt idx="0">
                  <c:v>Under 55</c:v>
                </c:pt>
                <c:pt idx="1">
                  <c:v>55-59</c:v>
                </c:pt>
                <c:pt idx="2">
                  <c:v>60-64</c:v>
                </c:pt>
                <c:pt idx="3">
                  <c:v>65</c:v>
                </c:pt>
                <c:pt idx="4">
                  <c:v>66-69</c:v>
                </c:pt>
                <c:pt idx="5">
                  <c:v>70 or older</c:v>
                </c:pt>
                <c:pt idx="6">
                  <c:v>Never retire</c:v>
                </c:pt>
                <c:pt idx="7">
                  <c:v>Don't know</c:v>
                </c:pt>
              </c:strCache>
            </c:strRef>
          </c:cat>
          <c:val>
            <c:numRef>
              <c:f>Sheet1!$C$2:$C$9</c:f>
              <c:numCache>
                <c:formatCode>0%</c:formatCode>
                <c:ptCount val="8"/>
                <c:pt idx="0">
                  <c:v>0.21</c:v>
                </c:pt>
                <c:pt idx="1">
                  <c:v>0.16</c:v>
                </c:pt>
                <c:pt idx="2">
                  <c:v>0.32</c:v>
                </c:pt>
                <c:pt idx="3">
                  <c:v>0.11</c:v>
                </c:pt>
                <c:pt idx="4">
                  <c:v>0.08</c:v>
                </c:pt>
                <c:pt idx="5">
                  <c:v>0.06</c:v>
                </c:pt>
                <c:pt idx="6">
                  <c:v>0.01</c:v>
                </c:pt>
                <c:pt idx="7">
                  <c:v>0.01</c:v>
                </c:pt>
              </c:numCache>
            </c:numRef>
          </c:val>
        </c:ser>
        <c:dLbls>
          <c:showLegendKey val="0"/>
          <c:showVal val="0"/>
          <c:showCatName val="0"/>
          <c:showSerName val="0"/>
          <c:showPercent val="0"/>
          <c:showBubbleSize val="0"/>
        </c:dLbls>
        <c:gapWidth val="50"/>
        <c:axId val="104567168"/>
        <c:axId val="104568704"/>
      </c:barChart>
      <c:catAx>
        <c:axId val="104567168"/>
        <c:scaling>
          <c:orientation val="minMax"/>
        </c:scaling>
        <c:delete val="0"/>
        <c:axPos val="b"/>
        <c:numFmt formatCode="General" sourceLinked="1"/>
        <c:majorTickMark val="none"/>
        <c:minorTickMark val="none"/>
        <c:tickLblPos val="nextTo"/>
        <c:txPr>
          <a:bodyPr/>
          <a:lstStyle/>
          <a:p>
            <a:pPr>
              <a:defRPr sz="1600"/>
            </a:pPr>
            <a:endParaRPr lang="en-US"/>
          </a:p>
        </c:txPr>
        <c:crossAx val="104568704"/>
        <c:crosses val="autoZero"/>
        <c:auto val="1"/>
        <c:lblAlgn val="ctr"/>
        <c:lblOffset val="100"/>
        <c:noMultiLvlLbl val="0"/>
      </c:catAx>
      <c:valAx>
        <c:axId val="104568704"/>
        <c:scaling>
          <c:orientation val="minMax"/>
        </c:scaling>
        <c:delete val="1"/>
        <c:axPos val="l"/>
        <c:numFmt formatCode="0%" sourceLinked="1"/>
        <c:majorTickMark val="out"/>
        <c:minorTickMark val="none"/>
        <c:tickLblPos val="nextTo"/>
        <c:crossAx val="104567168"/>
        <c:crosses val="autoZero"/>
        <c:crossBetween val="between"/>
      </c:valAx>
    </c:plotArea>
    <c:legend>
      <c:legendPos val="t"/>
      <c:layout>
        <c:manualLayout>
          <c:xMode val="edge"/>
          <c:yMode val="edge"/>
          <c:x val="0.25420077557872833"/>
          <c:y val="3.1894079813373631E-2"/>
          <c:w val="0.48518408171951483"/>
          <c:h val="7.752848282232877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Earlier Than Planned</c:v>
                </c:pt>
              </c:strCache>
            </c:strRef>
          </c:tx>
          <c:dLbls>
            <c:dLbl>
              <c:idx val="0"/>
              <c:layout/>
              <c:dLblPos val="t"/>
              <c:showLegendKey val="0"/>
              <c:showVal val="1"/>
              <c:showCatName val="0"/>
              <c:showSerName val="0"/>
              <c:showPercent val="0"/>
              <c:showBubbleSize val="0"/>
            </c:dLbl>
            <c:dLbl>
              <c:idx val="1"/>
              <c:layout/>
              <c:dLblPos val="t"/>
              <c:showLegendKey val="0"/>
              <c:showVal val="1"/>
              <c:showCatName val="0"/>
              <c:showSerName val="0"/>
              <c:showPercent val="0"/>
              <c:showBubbleSize val="0"/>
            </c:dLbl>
            <c:dLbl>
              <c:idx val="5"/>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7"/>
              <c:layout/>
              <c:dLblPos val="t"/>
              <c:showLegendKey val="0"/>
              <c:showVal val="1"/>
              <c:showCatName val="0"/>
              <c:showSerName val="0"/>
              <c:showPercent val="0"/>
              <c:showBubbleSize val="0"/>
            </c:dLbl>
            <c:dLbl>
              <c:idx val="17"/>
              <c:layout/>
              <c:dLblPos val="t"/>
              <c:showLegendKey val="0"/>
              <c:showVal val="1"/>
              <c:showCatName val="0"/>
              <c:showSerName val="0"/>
              <c:showPercent val="0"/>
              <c:showBubbleSize val="0"/>
            </c:dLbl>
            <c:dLbl>
              <c:idx val="18"/>
              <c:layout/>
              <c:dLblPos val="t"/>
              <c:showLegendKey val="0"/>
              <c:showVal val="1"/>
              <c:showCatName val="0"/>
              <c:showSerName val="0"/>
              <c:showPercent val="0"/>
              <c:showBubbleSize val="0"/>
            </c:dLbl>
            <c:dLbl>
              <c:idx val="21"/>
              <c:layout/>
              <c:dLblPos val="t"/>
              <c:showLegendKey val="0"/>
              <c:showVal val="1"/>
              <c:showCatName val="0"/>
              <c:showSerName val="0"/>
              <c:showPercent val="0"/>
              <c:showBubbleSize val="0"/>
            </c:dLbl>
            <c:dLbl>
              <c:idx val="22"/>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Sheet1!$B$2:$B$24</c:f>
              <c:numCache>
                <c:formatCode>0%</c:formatCode>
                <c:ptCount val="23"/>
                <c:pt idx="0">
                  <c:v>0.52</c:v>
                </c:pt>
                <c:pt idx="1">
                  <c:v>0.4</c:v>
                </c:pt>
                <c:pt idx="5">
                  <c:v>0.48</c:v>
                </c:pt>
                <c:pt idx="6">
                  <c:v>0.49</c:v>
                </c:pt>
                <c:pt idx="7">
                  <c:v>0.45</c:v>
                </c:pt>
                <c:pt idx="8">
                  <c:v>0.4</c:v>
                </c:pt>
                <c:pt idx="9">
                  <c:v>0.36</c:v>
                </c:pt>
                <c:pt idx="10">
                  <c:v>0.39</c:v>
                </c:pt>
                <c:pt idx="11">
                  <c:v>0.45</c:v>
                </c:pt>
                <c:pt idx="12">
                  <c:v>0.39</c:v>
                </c:pt>
                <c:pt idx="13">
                  <c:v>0.37</c:v>
                </c:pt>
                <c:pt idx="14">
                  <c:v>0.4</c:v>
                </c:pt>
                <c:pt idx="15">
                  <c:v>0.38</c:v>
                </c:pt>
                <c:pt idx="16">
                  <c:v>0.37</c:v>
                </c:pt>
                <c:pt idx="17">
                  <c:v>0.51</c:v>
                </c:pt>
                <c:pt idx="18">
                  <c:v>0.47</c:v>
                </c:pt>
                <c:pt idx="19">
                  <c:v>0.41</c:v>
                </c:pt>
                <c:pt idx="20">
                  <c:v>0.45</c:v>
                </c:pt>
                <c:pt idx="21">
                  <c:v>0.5</c:v>
                </c:pt>
                <c:pt idx="22">
                  <c:v>0.47</c:v>
                </c:pt>
              </c:numCache>
            </c:numRef>
          </c:val>
          <c:smooth val="0"/>
        </c:ser>
        <c:ser>
          <c:idx val="1"/>
          <c:order val="1"/>
          <c:tx>
            <c:strRef>
              <c:f>Sheet1!$C$1</c:f>
              <c:strCache>
                <c:ptCount val="1"/>
                <c:pt idx="0">
                  <c:v>About When Planned</c:v>
                </c:pt>
              </c:strCache>
            </c:strRef>
          </c:tx>
          <c:dLbls>
            <c:dLbl>
              <c:idx val="0"/>
              <c:layout/>
              <c:dLblPos val="b"/>
              <c:showLegendKey val="0"/>
              <c:showVal val="1"/>
              <c:showCatName val="0"/>
              <c:showSerName val="0"/>
              <c:showPercent val="0"/>
              <c:showBubbleSize val="0"/>
            </c:dLbl>
            <c:dLbl>
              <c:idx val="1"/>
              <c:layout/>
              <c:dLblPos val="b"/>
              <c:showLegendKey val="0"/>
              <c:showVal val="1"/>
              <c:showCatName val="0"/>
              <c:showSerName val="0"/>
              <c:showPercent val="0"/>
              <c:showBubbleSize val="0"/>
            </c:dLbl>
            <c:dLbl>
              <c:idx val="5"/>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7"/>
              <c:layout/>
              <c:dLblPos val="b"/>
              <c:showLegendKey val="0"/>
              <c:showVal val="1"/>
              <c:showCatName val="0"/>
              <c:showSerName val="0"/>
              <c:showPercent val="0"/>
              <c:showBubbleSize val="0"/>
            </c:dLbl>
            <c:dLbl>
              <c:idx val="17"/>
              <c:layout/>
              <c:dLblPos val="b"/>
              <c:showLegendKey val="0"/>
              <c:showVal val="1"/>
              <c:showCatName val="0"/>
              <c:showSerName val="0"/>
              <c:showPercent val="0"/>
              <c:showBubbleSize val="0"/>
            </c:dLbl>
            <c:dLbl>
              <c:idx val="18"/>
              <c:layout/>
              <c:dLblPos val="b"/>
              <c:showLegendKey val="0"/>
              <c:showVal val="1"/>
              <c:showCatName val="0"/>
              <c:showSerName val="0"/>
              <c:showPercent val="0"/>
              <c:showBubbleSize val="0"/>
            </c:dLbl>
            <c:dLbl>
              <c:idx val="21"/>
              <c:layout/>
              <c:dLblPos val="b"/>
              <c:showLegendKey val="0"/>
              <c:showVal val="1"/>
              <c:showCatName val="0"/>
              <c:showSerName val="0"/>
              <c:showPercent val="0"/>
              <c:showBubbleSize val="0"/>
            </c:dLbl>
            <c:dLbl>
              <c:idx val="22"/>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Sheet1!$C$2:$C$24</c:f>
              <c:numCache>
                <c:formatCode>0%</c:formatCode>
                <c:ptCount val="23"/>
                <c:pt idx="0">
                  <c:v>0.43</c:v>
                </c:pt>
                <c:pt idx="1">
                  <c:v>0.53</c:v>
                </c:pt>
                <c:pt idx="5">
                  <c:v>0.42</c:v>
                </c:pt>
                <c:pt idx="6">
                  <c:v>0.39</c:v>
                </c:pt>
                <c:pt idx="7">
                  <c:v>0.42</c:v>
                </c:pt>
                <c:pt idx="8">
                  <c:v>0.48</c:v>
                </c:pt>
                <c:pt idx="9">
                  <c:v>0.52</c:v>
                </c:pt>
                <c:pt idx="10">
                  <c:v>0.48</c:v>
                </c:pt>
                <c:pt idx="11">
                  <c:v>0.47</c:v>
                </c:pt>
                <c:pt idx="12">
                  <c:v>0.48</c:v>
                </c:pt>
                <c:pt idx="13">
                  <c:v>0.52</c:v>
                </c:pt>
                <c:pt idx="14">
                  <c:v>0.5</c:v>
                </c:pt>
                <c:pt idx="15">
                  <c:v>0.52</c:v>
                </c:pt>
                <c:pt idx="16">
                  <c:v>0.55000000000000004</c:v>
                </c:pt>
                <c:pt idx="17">
                  <c:v>0.4</c:v>
                </c:pt>
                <c:pt idx="18">
                  <c:v>0.42</c:v>
                </c:pt>
                <c:pt idx="19">
                  <c:v>0.49</c:v>
                </c:pt>
                <c:pt idx="20">
                  <c:v>0.46</c:v>
                </c:pt>
                <c:pt idx="21">
                  <c:v>0.37</c:v>
                </c:pt>
                <c:pt idx="22">
                  <c:v>0.43</c:v>
                </c:pt>
              </c:numCache>
            </c:numRef>
          </c:val>
          <c:smooth val="0"/>
        </c:ser>
        <c:ser>
          <c:idx val="2"/>
          <c:order val="2"/>
          <c:tx>
            <c:strRef>
              <c:f>Sheet1!$D$1</c:f>
              <c:strCache>
                <c:ptCount val="1"/>
                <c:pt idx="0">
                  <c:v>Later Than Planned</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Sheet1!$D$2:$D$24</c:f>
              <c:numCache>
                <c:formatCode>0%</c:formatCode>
                <c:ptCount val="23"/>
                <c:pt idx="0">
                  <c:v>0.03</c:v>
                </c:pt>
                <c:pt idx="1">
                  <c:v>0.03</c:v>
                </c:pt>
                <c:pt idx="5">
                  <c:v>7.0000000000000007E-2</c:v>
                </c:pt>
                <c:pt idx="6">
                  <c:v>7.0000000000000007E-2</c:v>
                </c:pt>
                <c:pt idx="7">
                  <c:v>0.05</c:v>
                </c:pt>
                <c:pt idx="8">
                  <c:v>0.05</c:v>
                </c:pt>
                <c:pt idx="9">
                  <c:v>0.06</c:v>
                </c:pt>
                <c:pt idx="10">
                  <c:v>0.05</c:v>
                </c:pt>
                <c:pt idx="11">
                  <c:v>0.05</c:v>
                </c:pt>
                <c:pt idx="12">
                  <c:v>0.05</c:v>
                </c:pt>
                <c:pt idx="13">
                  <c:v>0.06</c:v>
                </c:pt>
                <c:pt idx="14">
                  <c:v>0.05</c:v>
                </c:pt>
                <c:pt idx="15">
                  <c:v>0.05</c:v>
                </c:pt>
                <c:pt idx="16">
                  <c:v>0.05</c:v>
                </c:pt>
                <c:pt idx="17">
                  <c:v>0.04</c:v>
                </c:pt>
                <c:pt idx="18">
                  <c:v>7.0000000000000007E-2</c:v>
                </c:pt>
                <c:pt idx="19">
                  <c:v>0.04</c:v>
                </c:pt>
                <c:pt idx="20">
                  <c:v>0.03</c:v>
                </c:pt>
                <c:pt idx="21">
                  <c:v>0.09</c:v>
                </c:pt>
                <c:pt idx="22">
                  <c:v>0.06</c:v>
                </c:pt>
              </c:numCache>
            </c:numRef>
          </c:val>
          <c:smooth val="0"/>
        </c:ser>
        <c:dLbls>
          <c:showLegendKey val="0"/>
          <c:showVal val="0"/>
          <c:showCatName val="0"/>
          <c:showSerName val="0"/>
          <c:showPercent val="0"/>
          <c:showBubbleSize val="0"/>
        </c:dLbls>
        <c:marker val="1"/>
        <c:smooth val="0"/>
        <c:axId val="104658432"/>
        <c:axId val="104659968"/>
      </c:lineChart>
      <c:catAx>
        <c:axId val="104658432"/>
        <c:scaling>
          <c:orientation val="minMax"/>
        </c:scaling>
        <c:delete val="0"/>
        <c:axPos val="b"/>
        <c:numFmt formatCode="General" sourceLinked="1"/>
        <c:majorTickMark val="none"/>
        <c:minorTickMark val="none"/>
        <c:tickLblPos val="nextTo"/>
        <c:txPr>
          <a:bodyPr/>
          <a:lstStyle/>
          <a:p>
            <a:pPr>
              <a:defRPr sz="1200"/>
            </a:pPr>
            <a:endParaRPr lang="en-US"/>
          </a:p>
        </c:txPr>
        <c:crossAx val="104659968"/>
        <c:crosses val="autoZero"/>
        <c:auto val="1"/>
        <c:lblAlgn val="ctr"/>
        <c:lblOffset val="100"/>
        <c:noMultiLvlLbl val="0"/>
      </c:catAx>
      <c:valAx>
        <c:axId val="104659968"/>
        <c:scaling>
          <c:orientation val="minMax"/>
        </c:scaling>
        <c:delete val="1"/>
        <c:axPos val="l"/>
        <c:numFmt formatCode="0%" sourceLinked="1"/>
        <c:majorTickMark val="out"/>
        <c:minorTickMark val="none"/>
        <c:tickLblPos val="nextTo"/>
        <c:crossAx val="104658432"/>
        <c:crosses val="autoZero"/>
        <c:crossBetween val="between"/>
      </c:valAx>
    </c:plotArea>
    <c:legend>
      <c:legendPos val="t"/>
      <c:layout>
        <c:manualLayout>
          <c:xMode val="edge"/>
          <c:yMode val="edge"/>
          <c:x val="0.14439868093411404"/>
          <c:y val="1.675976455295497E-2"/>
          <c:w val="0.7193790519774772"/>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Sheet1!$A$2:$A$16</c:f>
              <c:strCache>
                <c:ptCount val="7"/>
                <c:pt idx="0">
                  <c:v>You had a health problem or disability</c:v>
                </c:pt>
                <c:pt idx="1">
                  <c:v>You could afford to retire earlier</c:v>
                </c:pt>
                <c:pt idx="2">
                  <c:v>You had to care for a spouse or another family member</c:v>
                </c:pt>
                <c:pt idx="3">
                  <c:v>Changes at your company</c:v>
                </c:pt>
                <c:pt idx="4">
                  <c:v>You had another work-related reason</c:v>
                </c:pt>
                <c:pt idx="5">
                  <c:v>You wanted to do something else</c:v>
                </c:pt>
                <c:pt idx="6">
                  <c:v>Changes in the skills required for your job</c:v>
                </c:pt>
              </c:strCache>
            </c:strRef>
          </c:cat>
          <c:val>
            <c:numRef>
              <c:f>Sheet1!$B$2:$B$8</c:f>
              <c:numCache>
                <c:formatCode>0%</c:formatCode>
                <c:ptCount val="7"/>
                <c:pt idx="0">
                  <c:v>0.55000000000000004</c:v>
                </c:pt>
                <c:pt idx="1">
                  <c:v>0.32</c:v>
                </c:pt>
                <c:pt idx="2">
                  <c:v>0.23</c:v>
                </c:pt>
                <c:pt idx="3">
                  <c:v>0.2</c:v>
                </c:pt>
                <c:pt idx="4">
                  <c:v>0.2</c:v>
                </c:pt>
                <c:pt idx="5">
                  <c:v>0.19</c:v>
                </c:pt>
                <c:pt idx="6">
                  <c:v>0.09</c:v>
                </c:pt>
              </c:numCache>
            </c:numRef>
          </c:val>
        </c:ser>
        <c:dLbls>
          <c:showLegendKey val="0"/>
          <c:showVal val="0"/>
          <c:showCatName val="0"/>
          <c:showSerName val="0"/>
          <c:showPercent val="0"/>
          <c:showBubbleSize val="0"/>
        </c:dLbls>
        <c:gapWidth val="50"/>
        <c:axId val="104795520"/>
        <c:axId val="104809600"/>
      </c:barChart>
      <c:catAx>
        <c:axId val="104795520"/>
        <c:scaling>
          <c:orientation val="maxMin"/>
        </c:scaling>
        <c:delete val="0"/>
        <c:axPos val="l"/>
        <c:majorTickMark val="none"/>
        <c:minorTickMark val="none"/>
        <c:tickLblPos val="nextTo"/>
        <c:txPr>
          <a:bodyPr/>
          <a:lstStyle/>
          <a:p>
            <a:pPr>
              <a:defRPr sz="1600"/>
            </a:pPr>
            <a:endParaRPr lang="en-US"/>
          </a:p>
        </c:txPr>
        <c:crossAx val="104809600"/>
        <c:crosses val="autoZero"/>
        <c:auto val="1"/>
        <c:lblAlgn val="ctr"/>
        <c:lblOffset val="100"/>
        <c:noMultiLvlLbl val="0"/>
      </c:catAx>
      <c:valAx>
        <c:axId val="104809600"/>
        <c:scaling>
          <c:orientation val="minMax"/>
        </c:scaling>
        <c:delete val="1"/>
        <c:axPos val="t"/>
        <c:numFmt formatCode="0%" sourceLinked="1"/>
        <c:majorTickMark val="out"/>
        <c:minorTickMark val="none"/>
        <c:tickLblPos val="nextTo"/>
        <c:crossAx val="104795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Workers</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Sheet1!$B$2:$B$17</c:f>
              <c:numCache>
                <c:formatCode>0%</c:formatCode>
                <c:ptCount val="16"/>
                <c:pt idx="0">
                  <c:v>0.56000000000000005</c:v>
                </c:pt>
                <c:pt idx="1">
                  <c:v>0.66</c:v>
                </c:pt>
                <c:pt idx="2">
                  <c:v>0.63</c:v>
                </c:pt>
                <c:pt idx="3">
                  <c:v>0.61</c:v>
                </c:pt>
                <c:pt idx="4">
                  <c:v>0.66</c:v>
                </c:pt>
                <c:pt idx="5">
                  <c:v>0.7</c:v>
                </c:pt>
                <c:pt idx="6">
                  <c:v>0.68</c:v>
                </c:pt>
                <c:pt idx="7">
                  <c:v>0.66</c:v>
                </c:pt>
                <c:pt idx="8">
                  <c:v>0.67</c:v>
                </c:pt>
                <c:pt idx="9">
                  <c:v>0.66</c:v>
                </c:pt>
                <c:pt idx="10">
                  <c:v>0.63</c:v>
                </c:pt>
                <c:pt idx="11">
                  <c:v>0.72</c:v>
                </c:pt>
                <c:pt idx="12">
                  <c:v>0.7</c:v>
                </c:pt>
                <c:pt idx="13">
                  <c:v>0.74</c:v>
                </c:pt>
                <c:pt idx="14">
                  <c:v>0.7</c:v>
                </c:pt>
                <c:pt idx="15">
                  <c:v>0.69</c:v>
                </c:pt>
              </c:numCache>
            </c:numRef>
          </c:val>
          <c:smooth val="0"/>
        </c:ser>
        <c:ser>
          <c:idx val="1"/>
          <c:order val="1"/>
          <c:tx>
            <c:strRef>
              <c:f>Sheet1!$C$1</c:f>
              <c:strCache>
                <c:ptCount val="1"/>
                <c:pt idx="0">
                  <c:v>Retirees</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Sheet1!$C$2:$C$17</c:f>
              <c:numCache>
                <c:formatCode>0%</c:formatCode>
                <c:ptCount val="16"/>
                <c:pt idx="0">
                  <c:v>0.22</c:v>
                </c:pt>
                <c:pt idx="1">
                  <c:v>0.27</c:v>
                </c:pt>
                <c:pt idx="2">
                  <c:v>0.22</c:v>
                </c:pt>
                <c:pt idx="3">
                  <c:v>0.26</c:v>
                </c:pt>
                <c:pt idx="4">
                  <c:v>0.24</c:v>
                </c:pt>
                <c:pt idx="5">
                  <c:v>0.28000000000000003</c:v>
                </c:pt>
                <c:pt idx="6">
                  <c:v>0.32</c:v>
                </c:pt>
                <c:pt idx="7">
                  <c:v>0.26</c:v>
                </c:pt>
                <c:pt idx="8">
                  <c:v>0.27</c:v>
                </c:pt>
                <c:pt idx="9">
                  <c:v>0.37</c:v>
                </c:pt>
                <c:pt idx="10">
                  <c:v>0.25</c:v>
                </c:pt>
                <c:pt idx="11">
                  <c:v>0.34</c:v>
                </c:pt>
                <c:pt idx="12">
                  <c:v>0.23</c:v>
                </c:pt>
                <c:pt idx="13">
                  <c:v>0.23</c:v>
                </c:pt>
                <c:pt idx="14">
                  <c:v>0.27</c:v>
                </c:pt>
                <c:pt idx="15">
                  <c:v>0.25</c:v>
                </c:pt>
              </c:numCache>
            </c:numRef>
          </c:val>
          <c:smooth val="0"/>
        </c:ser>
        <c:dLbls>
          <c:showLegendKey val="0"/>
          <c:showVal val="0"/>
          <c:showCatName val="0"/>
          <c:showSerName val="0"/>
          <c:showPercent val="0"/>
          <c:showBubbleSize val="0"/>
        </c:dLbls>
        <c:marker val="1"/>
        <c:smooth val="0"/>
        <c:axId val="105202432"/>
        <c:axId val="105203968"/>
      </c:lineChart>
      <c:catAx>
        <c:axId val="105202432"/>
        <c:scaling>
          <c:orientation val="minMax"/>
        </c:scaling>
        <c:delete val="0"/>
        <c:axPos val="b"/>
        <c:numFmt formatCode="General" sourceLinked="1"/>
        <c:majorTickMark val="none"/>
        <c:minorTickMark val="none"/>
        <c:tickLblPos val="nextTo"/>
        <c:txPr>
          <a:bodyPr/>
          <a:lstStyle/>
          <a:p>
            <a:pPr>
              <a:defRPr sz="1500"/>
            </a:pPr>
            <a:endParaRPr lang="en-US"/>
          </a:p>
        </c:txPr>
        <c:crossAx val="105203968"/>
        <c:crosses val="autoZero"/>
        <c:auto val="1"/>
        <c:lblAlgn val="ctr"/>
        <c:lblOffset val="100"/>
        <c:noMultiLvlLbl val="0"/>
      </c:catAx>
      <c:valAx>
        <c:axId val="105203968"/>
        <c:scaling>
          <c:orientation val="minMax"/>
        </c:scaling>
        <c:delete val="1"/>
        <c:axPos val="l"/>
        <c:numFmt formatCode="0%" sourceLinked="1"/>
        <c:majorTickMark val="out"/>
        <c:minorTickMark val="none"/>
        <c:tickLblPos val="nextTo"/>
        <c:crossAx val="105202432"/>
        <c:crosses val="autoZero"/>
        <c:crossBetween val="between"/>
      </c:valAx>
    </c:plotArea>
    <c:legend>
      <c:legendPos val="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8.9366344095221789E-2"/>
          <c:w val="0.57205126386228744"/>
          <c:h val="0.83724223699003031"/>
        </c:manualLayout>
      </c:layout>
      <c:barChart>
        <c:barDir val="bar"/>
        <c:grouping val="clustered"/>
        <c:varyColors val="0"/>
        <c:ser>
          <c:idx val="0"/>
          <c:order val="0"/>
          <c:tx>
            <c:strRef>
              <c:f>Sheet1!$B$1</c:f>
              <c:strCache>
                <c:ptCount val="1"/>
                <c:pt idx="0">
                  <c:v>Workers (n=1003)</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Sheet1!$A$2:$A$19</c:f>
              <c:strCache>
                <c:ptCount val="9"/>
                <c:pt idx="0">
                  <c:v>Job uncertainty</c:v>
                </c:pt>
                <c:pt idx="1">
                  <c:v>Making ends meet</c:v>
                </c:pt>
                <c:pt idx="2">
                  <c:v>Budget deficit</c:v>
                </c:pt>
                <c:pt idx="3">
                  <c:v>Paying for health expenses</c:v>
                </c:pt>
                <c:pt idx="4">
                  <c:v>Economy</c:v>
                </c:pt>
                <c:pt idx="5">
                  <c:v>Taxes</c:v>
                </c:pt>
                <c:pt idx="6">
                  <c:v>Making mortgage/housing payments</c:v>
                </c:pt>
                <c:pt idx="7">
                  <c:v>Paying down debt/overspending</c:v>
                </c:pt>
                <c:pt idx="8">
                  <c:v>Saving/planning for retirement</c:v>
                </c:pt>
              </c:strCache>
            </c:strRef>
          </c:cat>
          <c:val>
            <c:numRef>
              <c:f>Sheet1!$B$2:$B$10</c:f>
              <c:numCache>
                <c:formatCode>0%</c:formatCode>
                <c:ptCount val="9"/>
                <c:pt idx="0">
                  <c:v>0.3</c:v>
                </c:pt>
                <c:pt idx="1">
                  <c:v>0.12</c:v>
                </c:pt>
                <c:pt idx="2">
                  <c:v>0.08</c:v>
                </c:pt>
                <c:pt idx="3">
                  <c:v>0.09</c:v>
                </c:pt>
                <c:pt idx="4">
                  <c:v>0.08</c:v>
                </c:pt>
                <c:pt idx="5">
                  <c:v>0.08</c:v>
                </c:pt>
                <c:pt idx="6">
                  <c:v>0.08</c:v>
                </c:pt>
                <c:pt idx="7">
                  <c:v>0.06</c:v>
                </c:pt>
                <c:pt idx="8">
                  <c:v>0.02</c:v>
                </c:pt>
              </c:numCache>
            </c:numRef>
          </c:val>
        </c:ser>
        <c:ser>
          <c:idx val="1"/>
          <c:order val="1"/>
          <c:tx>
            <c:strRef>
              <c:f>Sheet1!$C$1</c:f>
              <c:strCache>
                <c:ptCount val="1"/>
                <c:pt idx="0">
                  <c:v>Retirees (n=251)</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Sheet1!$A$2:$A$19</c:f>
              <c:strCache>
                <c:ptCount val="9"/>
                <c:pt idx="0">
                  <c:v>Job uncertainty</c:v>
                </c:pt>
                <c:pt idx="1">
                  <c:v>Making ends meet</c:v>
                </c:pt>
                <c:pt idx="2">
                  <c:v>Budget deficit</c:v>
                </c:pt>
                <c:pt idx="3">
                  <c:v>Paying for health expenses</c:v>
                </c:pt>
                <c:pt idx="4">
                  <c:v>Economy</c:v>
                </c:pt>
                <c:pt idx="5">
                  <c:v>Taxes</c:v>
                </c:pt>
                <c:pt idx="6">
                  <c:v>Making mortgage/housing payments</c:v>
                </c:pt>
                <c:pt idx="7">
                  <c:v>Paying down debt/overspending</c:v>
                </c:pt>
                <c:pt idx="8">
                  <c:v>Saving/planning for retirement</c:v>
                </c:pt>
              </c:strCache>
            </c:strRef>
          </c:cat>
          <c:val>
            <c:numRef>
              <c:f>Sheet1!$C$2:$C$10</c:f>
              <c:numCache>
                <c:formatCode>0%</c:formatCode>
                <c:ptCount val="9"/>
                <c:pt idx="0">
                  <c:v>0.27</c:v>
                </c:pt>
                <c:pt idx="1">
                  <c:v>0.12</c:v>
                </c:pt>
                <c:pt idx="2">
                  <c:v>0.14000000000000001</c:v>
                </c:pt>
                <c:pt idx="3">
                  <c:v>0.1</c:v>
                </c:pt>
                <c:pt idx="4">
                  <c:v>0.06</c:v>
                </c:pt>
                <c:pt idx="5">
                  <c:v>0.05</c:v>
                </c:pt>
                <c:pt idx="6">
                  <c:v>0.04</c:v>
                </c:pt>
                <c:pt idx="7">
                  <c:v>0.05</c:v>
                </c:pt>
                <c:pt idx="8">
                  <c:v>0.04</c:v>
                </c:pt>
              </c:numCache>
            </c:numRef>
          </c:val>
        </c:ser>
        <c:dLbls>
          <c:showLegendKey val="0"/>
          <c:showVal val="0"/>
          <c:showCatName val="0"/>
          <c:showSerName val="0"/>
          <c:showPercent val="0"/>
          <c:showBubbleSize val="0"/>
        </c:dLbls>
        <c:gapWidth val="50"/>
        <c:axId val="81359232"/>
        <c:axId val="81360768"/>
      </c:barChart>
      <c:catAx>
        <c:axId val="81359232"/>
        <c:scaling>
          <c:orientation val="maxMin"/>
        </c:scaling>
        <c:delete val="0"/>
        <c:axPos val="l"/>
        <c:numFmt formatCode="General" sourceLinked="1"/>
        <c:majorTickMark val="none"/>
        <c:minorTickMark val="none"/>
        <c:tickLblPos val="nextTo"/>
        <c:txPr>
          <a:bodyPr/>
          <a:lstStyle/>
          <a:p>
            <a:pPr>
              <a:defRPr sz="1600"/>
            </a:pPr>
            <a:endParaRPr lang="en-US"/>
          </a:p>
        </c:txPr>
        <c:crossAx val="81360768"/>
        <c:crosses val="autoZero"/>
        <c:auto val="1"/>
        <c:lblAlgn val="ctr"/>
        <c:lblOffset val="100"/>
        <c:noMultiLvlLbl val="0"/>
      </c:catAx>
      <c:valAx>
        <c:axId val="81360768"/>
        <c:scaling>
          <c:orientation val="minMax"/>
        </c:scaling>
        <c:delete val="1"/>
        <c:axPos val="t"/>
        <c:numFmt formatCode="0%" sourceLinked="1"/>
        <c:majorTickMark val="out"/>
        <c:minorTickMark val="none"/>
        <c:tickLblPos val="nextTo"/>
        <c:crossAx val="81359232"/>
        <c:crosses val="autoZero"/>
        <c:crossBetween val="between"/>
      </c:valAx>
    </c:plotArea>
    <c:legend>
      <c:legendPos val="t"/>
      <c:layout>
        <c:manualLayout>
          <c:xMode val="edge"/>
          <c:yMode val="edge"/>
          <c:x val="0.38332990470785744"/>
          <c:y val="1.6254492925363039E-3"/>
          <c:w val="0.4851187013785439"/>
          <c:h val="5.8523324601508706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2010</c:v>
                </c:pt>
              </c:strCache>
            </c:strRef>
          </c:tx>
          <c:spPr>
            <a:solidFill>
              <a:schemeClr val="accent1">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Likely</c:v>
                </c:pt>
                <c:pt idx="1">
                  <c:v>Somewhat Likely</c:v>
                </c:pt>
                <c:pt idx="2">
                  <c:v>Not Too Likely</c:v>
                </c:pt>
                <c:pt idx="3">
                  <c:v>Not at All Likely</c:v>
                </c:pt>
              </c:strCache>
            </c:strRef>
          </c:cat>
          <c:val>
            <c:numRef>
              <c:f>Sheet1!$B$2:$B$5</c:f>
              <c:numCache>
                <c:formatCode>0%</c:formatCode>
                <c:ptCount val="4"/>
                <c:pt idx="0">
                  <c:v>0.04</c:v>
                </c:pt>
                <c:pt idx="1">
                  <c:v>0.06</c:v>
                </c:pt>
                <c:pt idx="2">
                  <c:v>0.22</c:v>
                </c:pt>
                <c:pt idx="3">
                  <c:v>0.66</c:v>
                </c:pt>
              </c:numCache>
            </c:numRef>
          </c:val>
        </c:ser>
        <c:ser>
          <c:idx val="1"/>
          <c:order val="1"/>
          <c:tx>
            <c:strRef>
              <c:f>Sheet1!$C$1</c:f>
              <c:strCache>
                <c:ptCount val="1"/>
                <c:pt idx="0">
                  <c:v>2011</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Likely</c:v>
                </c:pt>
                <c:pt idx="1">
                  <c:v>Somewhat Likely</c:v>
                </c:pt>
                <c:pt idx="2">
                  <c:v>Not Too Likely</c:v>
                </c:pt>
                <c:pt idx="3">
                  <c:v>Not at All Likely</c:v>
                </c:pt>
              </c:strCache>
            </c:strRef>
          </c:cat>
          <c:val>
            <c:numRef>
              <c:f>Sheet1!$C$2:$C$5</c:f>
              <c:numCache>
                <c:formatCode>0%</c:formatCode>
                <c:ptCount val="4"/>
                <c:pt idx="0">
                  <c:v>0.02</c:v>
                </c:pt>
                <c:pt idx="1">
                  <c:v>0.08</c:v>
                </c:pt>
                <c:pt idx="2">
                  <c:v>0.19</c:v>
                </c:pt>
                <c:pt idx="3">
                  <c:v>0.68</c:v>
                </c:pt>
              </c:numCache>
            </c:numRef>
          </c:val>
        </c:ser>
        <c:ser>
          <c:idx val="2"/>
          <c:order val="2"/>
          <c:tx>
            <c:strRef>
              <c:f>Sheet1!$D$1</c:f>
              <c:strCache>
                <c:ptCount val="1"/>
                <c:pt idx="0">
                  <c:v>2012</c:v>
                </c:pt>
              </c:strCache>
            </c:strRef>
          </c:tx>
          <c:spPr>
            <a:solidFill>
              <a:schemeClr val="accent1">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Likely</c:v>
                </c:pt>
                <c:pt idx="1">
                  <c:v>Somewhat Likely</c:v>
                </c:pt>
                <c:pt idx="2">
                  <c:v>Not Too Likely</c:v>
                </c:pt>
                <c:pt idx="3">
                  <c:v>Not at All Likely</c:v>
                </c:pt>
              </c:strCache>
            </c:strRef>
          </c:cat>
          <c:val>
            <c:numRef>
              <c:f>Sheet1!$D$2:$D$5</c:f>
              <c:numCache>
                <c:formatCode>0%</c:formatCode>
                <c:ptCount val="4"/>
                <c:pt idx="0">
                  <c:v>0.02</c:v>
                </c:pt>
                <c:pt idx="1">
                  <c:v>0.08</c:v>
                </c:pt>
                <c:pt idx="2">
                  <c:v>0.21</c:v>
                </c:pt>
                <c:pt idx="3">
                  <c:v>0.67</c:v>
                </c:pt>
              </c:numCache>
            </c:numRef>
          </c:val>
        </c:ser>
        <c:ser>
          <c:idx val="3"/>
          <c:order val="3"/>
          <c:tx>
            <c:strRef>
              <c:f>Sheet1!$E$1</c:f>
              <c:strCache>
                <c:ptCount val="1"/>
                <c:pt idx="0">
                  <c:v>2013</c:v>
                </c:pt>
              </c:strCache>
            </c:strRef>
          </c:tx>
          <c:spPr>
            <a:solidFill>
              <a:schemeClr val="accent1">
                <a:lumMod val="40000"/>
                <a:lumOff val="60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Very Likely</c:v>
                </c:pt>
                <c:pt idx="1">
                  <c:v>Somewhat Likely</c:v>
                </c:pt>
                <c:pt idx="2">
                  <c:v>Not Too Likely</c:v>
                </c:pt>
                <c:pt idx="3">
                  <c:v>Not at All Likely</c:v>
                </c:pt>
              </c:strCache>
            </c:strRef>
          </c:cat>
          <c:val>
            <c:numRef>
              <c:f>Sheet1!$E$2:$E$5</c:f>
              <c:numCache>
                <c:formatCode>0%</c:formatCode>
                <c:ptCount val="4"/>
                <c:pt idx="0">
                  <c:v>0.04</c:v>
                </c:pt>
                <c:pt idx="1">
                  <c:v>0.06</c:v>
                </c:pt>
                <c:pt idx="2">
                  <c:v>0.19</c:v>
                </c:pt>
                <c:pt idx="3">
                  <c:v>0.71</c:v>
                </c:pt>
              </c:numCache>
            </c:numRef>
          </c:val>
        </c:ser>
        <c:dLbls>
          <c:showLegendKey val="0"/>
          <c:showVal val="0"/>
          <c:showCatName val="0"/>
          <c:showSerName val="0"/>
          <c:showPercent val="0"/>
          <c:showBubbleSize val="0"/>
        </c:dLbls>
        <c:gapWidth val="150"/>
        <c:axId val="105181568"/>
        <c:axId val="105183104"/>
      </c:barChart>
      <c:catAx>
        <c:axId val="105181568"/>
        <c:scaling>
          <c:orientation val="minMax"/>
        </c:scaling>
        <c:delete val="0"/>
        <c:axPos val="b"/>
        <c:numFmt formatCode="General" sourceLinked="1"/>
        <c:majorTickMark val="none"/>
        <c:minorTickMark val="none"/>
        <c:tickLblPos val="nextTo"/>
        <c:txPr>
          <a:bodyPr/>
          <a:lstStyle/>
          <a:p>
            <a:pPr>
              <a:defRPr sz="1600"/>
            </a:pPr>
            <a:endParaRPr lang="en-US"/>
          </a:p>
        </c:txPr>
        <c:crossAx val="105183104"/>
        <c:crosses val="autoZero"/>
        <c:auto val="1"/>
        <c:lblAlgn val="ctr"/>
        <c:lblOffset val="100"/>
        <c:noMultiLvlLbl val="0"/>
      </c:catAx>
      <c:valAx>
        <c:axId val="105183104"/>
        <c:scaling>
          <c:orientation val="minMax"/>
        </c:scaling>
        <c:delete val="1"/>
        <c:axPos val="l"/>
        <c:numFmt formatCode="0%" sourceLinked="1"/>
        <c:majorTickMark val="out"/>
        <c:minorTickMark val="none"/>
        <c:tickLblPos val="nextTo"/>
        <c:crossAx val="105181568"/>
        <c:crosses val="autoZero"/>
        <c:crossBetween val="between"/>
      </c:valAx>
    </c:plotArea>
    <c:legend>
      <c:legendPos val="t"/>
      <c:layout>
        <c:manualLayout>
          <c:xMode val="edge"/>
          <c:yMode val="edge"/>
          <c:x val="0.29750629385612515"/>
          <c:y val="7.5090411428969722E-4"/>
          <c:w val="0.40830199796454014"/>
          <c:h val="8.6256122375119634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Sheet1!$B$2:$B$24</c:f>
              <c:numCache>
                <c:formatCode>General</c:formatCode>
                <c:ptCount val="23"/>
                <c:pt idx="0" formatCode="0%">
                  <c:v>0.37</c:v>
                </c:pt>
                <c:pt idx="2" formatCode="0%">
                  <c:v>0.33</c:v>
                </c:pt>
                <c:pt idx="3" formatCode="0%">
                  <c:v>0.34</c:v>
                </c:pt>
                <c:pt idx="4" formatCode="0%">
                  <c:v>0.31</c:v>
                </c:pt>
                <c:pt idx="5" formatCode="0%">
                  <c:v>0.27</c:v>
                </c:pt>
                <c:pt idx="6" formatCode="0%">
                  <c:v>0.23</c:v>
                </c:pt>
                <c:pt idx="7" formatCode="0%">
                  <c:v>0.23</c:v>
                </c:pt>
                <c:pt idx="8" formatCode="0%">
                  <c:v>0.24</c:v>
                </c:pt>
                <c:pt idx="9" formatCode="0%">
                  <c:v>0.24</c:v>
                </c:pt>
                <c:pt idx="11" formatCode="0%">
                  <c:v>0.27</c:v>
                </c:pt>
                <c:pt idx="12" formatCode="0%">
                  <c:v>0.26</c:v>
                </c:pt>
                <c:pt idx="14" formatCode="0%">
                  <c:v>0.27</c:v>
                </c:pt>
                <c:pt idx="16" formatCode="0%">
                  <c:v>0.25</c:v>
                </c:pt>
                <c:pt idx="17" formatCode="0%">
                  <c:v>0.31</c:v>
                </c:pt>
                <c:pt idx="18" formatCode="0%">
                  <c:v>0.32</c:v>
                </c:pt>
                <c:pt idx="19" formatCode="0%">
                  <c:v>0.32</c:v>
                </c:pt>
                <c:pt idx="20" formatCode="0%">
                  <c:v>0.33</c:v>
                </c:pt>
                <c:pt idx="21" formatCode="0%">
                  <c:v>0.31</c:v>
                </c:pt>
                <c:pt idx="22" formatCode="0%">
                  <c:v>0.33</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Sheet1!$C$2:$C$24</c:f>
              <c:numCache>
                <c:formatCode>General</c:formatCode>
                <c:ptCount val="23"/>
                <c:pt idx="0" formatCode="0%">
                  <c:v>0.52</c:v>
                </c:pt>
                <c:pt idx="2" formatCode="0%">
                  <c:v>0.5</c:v>
                </c:pt>
                <c:pt idx="3" formatCode="0%">
                  <c:v>0.51</c:v>
                </c:pt>
                <c:pt idx="4" formatCode="0%">
                  <c:v>0.5</c:v>
                </c:pt>
                <c:pt idx="5" formatCode="0%">
                  <c:v>0.49</c:v>
                </c:pt>
                <c:pt idx="6" formatCode="0%">
                  <c:v>0.52</c:v>
                </c:pt>
                <c:pt idx="7" formatCode="0%">
                  <c:v>0.54</c:v>
                </c:pt>
                <c:pt idx="8" formatCode="0%">
                  <c:v>0.53</c:v>
                </c:pt>
                <c:pt idx="9" formatCode="0%">
                  <c:v>0.55000000000000004</c:v>
                </c:pt>
                <c:pt idx="11" formatCode="0%">
                  <c:v>0.56000000000000005</c:v>
                </c:pt>
                <c:pt idx="12" formatCode="0%">
                  <c:v>0.56000000000000005</c:v>
                </c:pt>
                <c:pt idx="14" formatCode="0%">
                  <c:v>0.54</c:v>
                </c:pt>
                <c:pt idx="16" formatCode="0%">
                  <c:v>0.56000000000000005</c:v>
                </c:pt>
                <c:pt idx="17" formatCode="0%">
                  <c:v>0.49</c:v>
                </c:pt>
                <c:pt idx="18" formatCode="0%">
                  <c:v>0.49</c:v>
                </c:pt>
                <c:pt idx="19" formatCode="0%">
                  <c:v>0.45</c:v>
                </c:pt>
                <c:pt idx="20" formatCode="0%">
                  <c:v>0.45</c:v>
                </c:pt>
                <c:pt idx="21" formatCode="0%">
                  <c:v>0.47</c:v>
                </c:pt>
                <c:pt idx="22" formatCode="0%">
                  <c:v>0.44</c:v>
                </c:pt>
              </c:numCache>
            </c:numRef>
          </c:val>
          <c:smooth val="0"/>
        </c:ser>
        <c:ser>
          <c:idx val="2"/>
          <c:order val="2"/>
          <c:tx>
            <c:strRef>
              <c:f>Sheet1!$D$1</c:f>
              <c:strCache>
                <c:ptCount val="1"/>
                <c:pt idx="0">
                  <c:v>Not</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Sheet1!$D$2:$D$24</c:f>
              <c:numCache>
                <c:formatCode>General</c:formatCode>
                <c:ptCount val="23"/>
                <c:pt idx="0" formatCode="0%">
                  <c:v>0.1</c:v>
                </c:pt>
                <c:pt idx="2" formatCode="0%">
                  <c:v>0.14000000000000001</c:v>
                </c:pt>
                <c:pt idx="3" formatCode="0%">
                  <c:v>0.13</c:v>
                </c:pt>
                <c:pt idx="4" formatCode="0%">
                  <c:v>0.17</c:v>
                </c:pt>
                <c:pt idx="5" formatCode="0%">
                  <c:v>0.23</c:v>
                </c:pt>
                <c:pt idx="6" formatCode="0%">
                  <c:v>0.22</c:v>
                </c:pt>
                <c:pt idx="7" formatCode="0%">
                  <c:v>0.21</c:v>
                </c:pt>
                <c:pt idx="8" formatCode="0%">
                  <c:v>0.21</c:v>
                </c:pt>
                <c:pt idx="9" formatCode="0%">
                  <c:v>0.19</c:v>
                </c:pt>
                <c:pt idx="11" formatCode="0%">
                  <c:v>0.15</c:v>
                </c:pt>
                <c:pt idx="12" formatCode="0%">
                  <c:v>0.17</c:v>
                </c:pt>
                <c:pt idx="14" formatCode="0%">
                  <c:v>0.19</c:v>
                </c:pt>
                <c:pt idx="16" formatCode="0%">
                  <c:v>0.17</c:v>
                </c:pt>
                <c:pt idx="17" formatCode="0%">
                  <c:v>0.19</c:v>
                </c:pt>
                <c:pt idx="18" formatCode="0%">
                  <c:v>0.18</c:v>
                </c:pt>
                <c:pt idx="19" formatCode="0%">
                  <c:v>0.21</c:v>
                </c:pt>
                <c:pt idx="20" formatCode="0%">
                  <c:v>0.21</c:v>
                </c:pt>
                <c:pt idx="21" formatCode="0%">
                  <c:v>0.21</c:v>
                </c:pt>
                <c:pt idx="22" formatCode="0%">
                  <c:v>0.21</c:v>
                </c:pt>
              </c:numCache>
            </c:numRef>
          </c:val>
          <c:smooth val="0"/>
        </c:ser>
        <c:ser>
          <c:idx val="3"/>
          <c:order val="3"/>
          <c:tx>
            <c:strRef>
              <c:f>Sheet1!$E$1</c:f>
              <c:strCache>
                <c:ptCount val="1"/>
                <c:pt idx="0">
                  <c:v>Don't Know/Refused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Sheet1!$E$2:$E$24</c:f>
            </c:numRef>
          </c:val>
          <c:smooth val="0"/>
        </c:ser>
        <c:ser>
          <c:idx val="4"/>
          <c:order val="4"/>
          <c:tx>
            <c:strRef>
              <c:f>Sheet1!$F$1</c:f>
              <c:strCache>
                <c:ptCount val="1"/>
                <c:pt idx="0">
                  <c:v>Don't Know / 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Sheet1!$F$2:$F$24</c:f>
              <c:numCache>
                <c:formatCode>General</c:formatCode>
                <c:ptCount val="23"/>
                <c:pt idx="0" formatCode="0%">
                  <c:v>0.01</c:v>
                </c:pt>
                <c:pt idx="2" formatCode="0%">
                  <c:v>0.03</c:v>
                </c:pt>
                <c:pt idx="3" formatCode="0%">
                  <c:v>0.01</c:v>
                </c:pt>
                <c:pt idx="4" formatCode="0%">
                  <c:v>0.02</c:v>
                </c:pt>
                <c:pt idx="5" formatCode="0%">
                  <c:v>0.01</c:v>
                </c:pt>
                <c:pt idx="6" formatCode="0%">
                  <c:v>0.03</c:v>
                </c:pt>
                <c:pt idx="7" formatCode="0%">
                  <c:v>0.02</c:v>
                </c:pt>
                <c:pt idx="8" formatCode="0%">
                  <c:v>0.01</c:v>
                </c:pt>
                <c:pt idx="9" formatCode="0%">
                  <c:v>0.02</c:v>
                </c:pt>
                <c:pt idx="11" formatCode="0%">
                  <c:v>0.02</c:v>
                </c:pt>
                <c:pt idx="12" formatCode="0%">
                  <c:v>0.01</c:v>
                </c:pt>
                <c:pt idx="14" formatCode="0%">
                  <c:v>0.01</c:v>
                </c:pt>
                <c:pt idx="16" formatCode="0%">
                  <c:v>0.02</c:v>
                </c:pt>
                <c:pt idx="17" formatCode="0%">
                  <c:v>0.01</c:v>
                </c:pt>
                <c:pt idx="18" formatCode="0%">
                  <c:v>0.01</c:v>
                </c:pt>
                <c:pt idx="19" formatCode="0%">
                  <c:v>0.01</c:v>
                </c:pt>
                <c:pt idx="20" formatCode="0%">
                  <c:v>0.01</c:v>
                </c:pt>
                <c:pt idx="21" formatCode="0%">
                  <c:v>0.01</c:v>
                </c:pt>
                <c:pt idx="22" formatCode="0%">
                  <c:v>0.01</c:v>
                </c:pt>
              </c:numCache>
            </c:numRef>
          </c:val>
          <c:smooth val="0"/>
        </c:ser>
        <c:dLbls>
          <c:showLegendKey val="0"/>
          <c:showVal val="0"/>
          <c:showCatName val="0"/>
          <c:showSerName val="0"/>
          <c:showPercent val="0"/>
          <c:showBubbleSize val="0"/>
        </c:dLbls>
        <c:marker val="1"/>
        <c:smooth val="0"/>
        <c:axId val="104923136"/>
        <c:axId val="104924672"/>
      </c:lineChart>
      <c:catAx>
        <c:axId val="104923136"/>
        <c:scaling>
          <c:orientation val="minMax"/>
        </c:scaling>
        <c:delete val="0"/>
        <c:axPos val="b"/>
        <c:numFmt formatCode="General" sourceLinked="1"/>
        <c:majorTickMark val="none"/>
        <c:minorTickMark val="none"/>
        <c:tickLblPos val="nextTo"/>
        <c:txPr>
          <a:bodyPr/>
          <a:lstStyle/>
          <a:p>
            <a:pPr>
              <a:defRPr sz="1200"/>
            </a:pPr>
            <a:endParaRPr lang="en-US"/>
          </a:p>
        </c:txPr>
        <c:crossAx val="104924672"/>
        <c:crosses val="autoZero"/>
        <c:auto val="1"/>
        <c:lblAlgn val="ctr"/>
        <c:lblOffset val="100"/>
        <c:noMultiLvlLbl val="0"/>
      </c:catAx>
      <c:valAx>
        <c:axId val="104924672"/>
        <c:scaling>
          <c:orientation val="minMax"/>
        </c:scaling>
        <c:delete val="1"/>
        <c:axPos val="l"/>
        <c:numFmt formatCode="0%" sourceLinked="1"/>
        <c:majorTickMark val="out"/>
        <c:minorTickMark val="none"/>
        <c:tickLblPos val="nextTo"/>
        <c:crossAx val="104923136"/>
        <c:crosses val="autoZero"/>
        <c:crossBetween val="between"/>
      </c:valAx>
    </c:plotArea>
    <c:legend>
      <c:legendPos val="t"/>
      <c:layout>
        <c:manualLayout>
          <c:xMode val="edge"/>
          <c:yMode val="edge"/>
          <c:x val="0.14439868093411404"/>
          <c:y val="1.675976455295497E-2"/>
          <c:w val="0.70883067501177732"/>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0"/>
              <c:layout>
                <c:manualLayout>
                  <c:x val="-2.7920452251160913E-2"/>
                  <c:y val="3.5325696527429173E-2"/>
                </c:manualLayout>
              </c:layout>
              <c:dLblPos val="r"/>
              <c:showLegendKey val="0"/>
              <c:showVal val="1"/>
              <c:showCatName val="0"/>
              <c:showSerName val="0"/>
              <c:showPercent val="0"/>
              <c:showBubbleSize val="0"/>
            </c:dLbl>
            <c:dLbl>
              <c:idx val="1"/>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11"/>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0%</c:formatCode>
                <c:ptCount val="12"/>
                <c:pt idx="0">
                  <c:v>0.34</c:v>
                </c:pt>
                <c:pt idx="1">
                  <c:v>0.28999999999999998</c:v>
                </c:pt>
                <c:pt idx="3">
                  <c:v>0.27</c:v>
                </c:pt>
                <c:pt idx="4">
                  <c:v>0.27</c:v>
                </c:pt>
                <c:pt idx="5">
                  <c:v>0.3</c:v>
                </c:pt>
                <c:pt idx="6">
                  <c:v>0.28999999999999998</c:v>
                </c:pt>
                <c:pt idx="7">
                  <c:v>0.28000000000000003</c:v>
                </c:pt>
                <c:pt idx="8">
                  <c:v>0.27</c:v>
                </c:pt>
                <c:pt idx="9">
                  <c:v>0.28999999999999998</c:v>
                </c:pt>
                <c:pt idx="10">
                  <c:v>0.27</c:v>
                </c:pt>
                <c:pt idx="11">
                  <c:v>0.31</c:v>
                </c:pt>
              </c:numCache>
            </c:numRef>
          </c:val>
          <c:smooth val="0"/>
        </c:ser>
        <c:ser>
          <c:idx val="1"/>
          <c:order val="1"/>
          <c:tx>
            <c:strRef>
              <c:f>Sheet1!$C$1</c:f>
              <c:strCache>
                <c:ptCount val="1"/>
                <c:pt idx="0">
                  <c:v>Minor</c:v>
                </c:pt>
              </c:strCache>
            </c:strRef>
          </c:tx>
          <c:dLbls>
            <c:dLbl>
              <c:idx val="3"/>
              <c:layout/>
              <c:dLblPos val="b"/>
              <c:showLegendKey val="0"/>
              <c:showVal val="1"/>
              <c:showCatName val="0"/>
              <c:showSerName val="0"/>
              <c:showPercent val="0"/>
              <c:showBubbleSize val="0"/>
            </c:dLbl>
            <c:dLbl>
              <c:idx val="4"/>
              <c:layout>
                <c:manualLayout>
                  <c:x val="-3.0769230769230771E-2"/>
                  <c:y val="-3.53254748022655E-2"/>
                </c:manualLayout>
              </c:layout>
              <c:dLblPos val="r"/>
              <c:showLegendKey val="0"/>
              <c:showVal val="1"/>
              <c:showCatName val="0"/>
              <c:showSerName val="0"/>
              <c:showPercent val="0"/>
              <c:showBubbleSize val="0"/>
            </c:dLbl>
            <c:dLbl>
              <c:idx val="5"/>
              <c:layout>
                <c:manualLayout>
                  <c:x val="-5.1282051282051282E-3"/>
                  <c:y val="-2.4061836487447696E-2"/>
                </c:manualLayout>
              </c:layout>
              <c:dLblPos val="r"/>
              <c:showLegendKey val="0"/>
              <c:showVal val="1"/>
              <c:showCatName val="0"/>
              <c:showSerName val="0"/>
              <c:showPercent val="0"/>
              <c:showBubbleSize val="0"/>
            </c:dLbl>
            <c:dLbl>
              <c:idx val="9"/>
              <c:layout/>
              <c:dLblPos val="b"/>
              <c:showLegendKey val="0"/>
              <c:showVal val="1"/>
              <c:showCatName val="0"/>
              <c:showSerName val="0"/>
              <c:showPercent val="0"/>
              <c:showBubbleSize val="0"/>
            </c:dLbl>
            <c:dLbl>
              <c:idx val="1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0%</c:formatCode>
                <c:ptCount val="12"/>
                <c:pt idx="0">
                  <c:v>0.35</c:v>
                </c:pt>
                <c:pt idx="1">
                  <c:v>0.4</c:v>
                </c:pt>
                <c:pt idx="3">
                  <c:v>0.35</c:v>
                </c:pt>
                <c:pt idx="4">
                  <c:v>0.33</c:v>
                </c:pt>
                <c:pt idx="5">
                  <c:v>0.32</c:v>
                </c:pt>
                <c:pt idx="6">
                  <c:v>0.3</c:v>
                </c:pt>
                <c:pt idx="7">
                  <c:v>0.31</c:v>
                </c:pt>
                <c:pt idx="8">
                  <c:v>0.28999999999999998</c:v>
                </c:pt>
                <c:pt idx="9">
                  <c:v>0.26</c:v>
                </c:pt>
                <c:pt idx="10">
                  <c:v>0.28999999999999998</c:v>
                </c:pt>
                <c:pt idx="11">
                  <c:v>0.26</c:v>
                </c:pt>
              </c:numCache>
            </c:numRef>
          </c:val>
          <c:smooth val="0"/>
        </c:ser>
        <c:ser>
          <c:idx val="2"/>
          <c:order val="2"/>
          <c:tx>
            <c:strRef>
              <c:f>Sheet1!$D$1</c:f>
              <c:strCache>
                <c:ptCount val="1"/>
                <c:pt idx="0">
                  <c:v>Not</c:v>
                </c:pt>
              </c:strCache>
            </c:strRef>
          </c:tx>
          <c:dLbls>
            <c:dLbl>
              <c:idx val="0"/>
              <c:layout/>
              <c:dLblPos val="b"/>
              <c:showLegendKey val="0"/>
              <c:showVal val="1"/>
              <c:showCatName val="0"/>
              <c:showSerName val="0"/>
              <c:showPercent val="0"/>
              <c:showBubbleSize val="0"/>
            </c:dLbl>
            <c:dLbl>
              <c:idx val="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0%</c:formatCode>
                <c:ptCount val="12"/>
                <c:pt idx="0">
                  <c:v>0.28999999999999998</c:v>
                </c:pt>
                <c:pt idx="1">
                  <c:v>0.28000000000000003</c:v>
                </c:pt>
                <c:pt idx="3">
                  <c:v>0.37</c:v>
                </c:pt>
                <c:pt idx="4">
                  <c:v>0.38</c:v>
                </c:pt>
                <c:pt idx="5">
                  <c:v>0.35</c:v>
                </c:pt>
                <c:pt idx="6">
                  <c:v>0.39</c:v>
                </c:pt>
                <c:pt idx="7">
                  <c:v>0.4</c:v>
                </c:pt>
                <c:pt idx="8">
                  <c:v>0.42</c:v>
                </c:pt>
                <c:pt idx="9">
                  <c:v>0.41</c:v>
                </c:pt>
                <c:pt idx="10">
                  <c:v>0.41</c:v>
                </c:pt>
                <c:pt idx="11">
                  <c:v>0.41</c:v>
                </c:pt>
              </c:numCache>
            </c:numRef>
          </c:val>
          <c:smooth val="0"/>
        </c:ser>
        <c:ser>
          <c:idx val="3"/>
          <c:order val="3"/>
          <c:tx>
            <c:strRef>
              <c:f>Sheet1!$E$1</c:f>
              <c:strCache>
                <c:ptCount val="1"/>
                <c:pt idx="0">
                  <c:v>Don't Know/Refused</c:v>
                </c:pt>
              </c:strCache>
            </c:strRef>
          </c:tx>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Ref>
          </c:val>
          <c:smooth val="0"/>
        </c:ser>
        <c:ser>
          <c:idx val="4"/>
          <c:order val="4"/>
          <c:tx>
            <c:strRef>
              <c:f>Sheet1!$F$1</c:f>
              <c:strCache>
                <c:ptCount val="1"/>
                <c:pt idx="0">
                  <c:v>Don't Know / Refused</c:v>
                </c:pt>
              </c:strCache>
            </c:strRef>
          </c:tx>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Sheet1!$F$2:$F$13</c:f>
              <c:numCache>
                <c:formatCode>0%</c:formatCode>
                <c:ptCount val="12"/>
                <c:pt idx="0">
                  <c:v>0.01</c:v>
                </c:pt>
                <c:pt idx="1">
                  <c:v>0.03</c:v>
                </c:pt>
                <c:pt idx="3">
                  <c:v>0.01</c:v>
                </c:pt>
                <c:pt idx="4">
                  <c:v>0.01</c:v>
                </c:pt>
                <c:pt idx="5">
                  <c:v>0.02</c:v>
                </c:pt>
                <c:pt idx="6">
                  <c:v>0.02</c:v>
                </c:pt>
                <c:pt idx="7">
                  <c:v>0.01</c:v>
                </c:pt>
                <c:pt idx="8">
                  <c:v>0.02</c:v>
                </c:pt>
                <c:pt idx="9">
                  <c:v>0.03</c:v>
                </c:pt>
                <c:pt idx="10">
                  <c:v>0.02</c:v>
                </c:pt>
                <c:pt idx="11">
                  <c:v>0.01</c:v>
                </c:pt>
              </c:numCache>
            </c:numRef>
          </c:val>
          <c:smooth val="0"/>
        </c:ser>
        <c:dLbls>
          <c:showLegendKey val="0"/>
          <c:showVal val="0"/>
          <c:showCatName val="0"/>
          <c:showSerName val="0"/>
          <c:showPercent val="0"/>
          <c:showBubbleSize val="0"/>
        </c:dLbls>
        <c:marker val="1"/>
        <c:smooth val="0"/>
        <c:axId val="105031936"/>
        <c:axId val="105046016"/>
      </c:lineChart>
      <c:catAx>
        <c:axId val="105031936"/>
        <c:scaling>
          <c:orientation val="minMax"/>
        </c:scaling>
        <c:delete val="0"/>
        <c:axPos val="b"/>
        <c:numFmt formatCode="General" sourceLinked="1"/>
        <c:majorTickMark val="none"/>
        <c:minorTickMark val="none"/>
        <c:tickLblPos val="nextTo"/>
        <c:txPr>
          <a:bodyPr/>
          <a:lstStyle/>
          <a:p>
            <a:pPr>
              <a:defRPr sz="1200"/>
            </a:pPr>
            <a:endParaRPr lang="en-US"/>
          </a:p>
        </c:txPr>
        <c:crossAx val="105046016"/>
        <c:crosses val="autoZero"/>
        <c:auto val="1"/>
        <c:lblAlgn val="ctr"/>
        <c:lblOffset val="100"/>
        <c:noMultiLvlLbl val="0"/>
      </c:catAx>
      <c:valAx>
        <c:axId val="105046016"/>
        <c:scaling>
          <c:orientation val="minMax"/>
        </c:scaling>
        <c:delete val="1"/>
        <c:axPos val="l"/>
        <c:numFmt formatCode="0%" sourceLinked="1"/>
        <c:majorTickMark val="out"/>
        <c:minorTickMark val="none"/>
        <c:tickLblPos val="nextTo"/>
        <c:crossAx val="105031936"/>
        <c:crosses val="autoZero"/>
        <c:crossBetween val="between"/>
      </c:valAx>
    </c:plotArea>
    <c:legend>
      <c:legendPos val="t"/>
      <c:layout>
        <c:manualLayout>
          <c:xMode val="edge"/>
          <c:yMode val="edge"/>
          <c:x val="0.14439868093411404"/>
          <c:y val="1.675976455295497E-2"/>
          <c:w val="0.7046740471543621"/>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0"/>
              <c:layout>
                <c:manualLayout>
                  <c:x val="-4.7863247863247867E-2"/>
                  <c:y val="1.8176807193119069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0.34</c:v>
                </c:pt>
                <c:pt idx="1">
                  <c:v>0.42</c:v>
                </c:pt>
                <c:pt idx="2">
                  <c:v>0.42</c:v>
                </c:pt>
                <c:pt idx="3">
                  <c:v>0.44</c:v>
                </c:pt>
                <c:pt idx="4">
                  <c:v>0.42</c:v>
                </c:pt>
                <c:pt idx="5">
                  <c:v>0.43</c:v>
                </c:pt>
                <c:pt idx="6">
                  <c:v>0.44</c:v>
                </c:pt>
                <c:pt idx="7">
                  <c:v>0.43</c:v>
                </c:pt>
                <c:pt idx="8">
                  <c:v>0.42</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0%</c:formatCode>
                <c:ptCount val="9"/>
                <c:pt idx="0">
                  <c:v>0.35</c:v>
                </c:pt>
                <c:pt idx="1">
                  <c:v>0.33</c:v>
                </c:pt>
                <c:pt idx="2">
                  <c:v>0.32</c:v>
                </c:pt>
                <c:pt idx="3">
                  <c:v>0.28999999999999998</c:v>
                </c:pt>
                <c:pt idx="4">
                  <c:v>0.33</c:v>
                </c:pt>
                <c:pt idx="5">
                  <c:v>0.32</c:v>
                </c:pt>
                <c:pt idx="6">
                  <c:v>0.28999999999999998</c:v>
                </c:pt>
                <c:pt idx="7">
                  <c:v>0.28999999999999998</c:v>
                </c:pt>
                <c:pt idx="8">
                  <c:v>0.3</c:v>
                </c:pt>
              </c:numCache>
            </c:numRef>
          </c:val>
          <c:smooth val="0"/>
        </c:ser>
        <c:ser>
          <c:idx val="2"/>
          <c:order val="2"/>
          <c:tx>
            <c:strRef>
              <c:f>Sheet1!$D$1</c:f>
              <c:strCache>
                <c:ptCount val="1"/>
                <c:pt idx="0">
                  <c:v>Not</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0%</c:formatCode>
                <c:ptCount val="9"/>
                <c:pt idx="0">
                  <c:v>0.3</c:v>
                </c:pt>
                <c:pt idx="1">
                  <c:v>0.23</c:v>
                </c:pt>
                <c:pt idx="2">
                  <c:v>0.24</c:v>
                </c:pt>
                <c:pt idx="3">
                  <c:v>0.24</c:v>
                </c:pt>
                <c:pt idx="4">
                  <c:v>0.23</c:v>
                </c:pt>
                <c:pt idx="5">
                  <c:v>0.23</c:v>
                </c:pt>
                <c:pt idx="6">
                  <c:v>0.25</c:v>
                </c:pt>
                <c:pt idx="7">
                  <c:v>0.26</c:v>
                </c:pt>
                <c:pt idx="8">
                  <c:v>0.26</c:v>
                </c:pt>
              </c:numCache>
            </c:numRef>
          </c:val>
          <c:smooth val="0"/>
        </c:ser>
        <c:ser>
          <c:idx val="3"/>
          <c:order val="3"/>
          <c:tx>
            <c:strRef>
              <c:f>Sheet1!$E$1</c:f>
              <c:strCache>
                <c:ptCount val="1"/>
                <c:pt idx="0">
                  <c:v>Don't Know/Refused</c:v>
                </c:pt>
              </c:strCache>
            </c:strRef>
          </c:tx>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Sheet1!$E$2:$E$10</c:f>
            </c:numRef>
          </c:val>
          <c:smooth val="0"/>
        </c:ser>
        <c:ser>
          <c:idx val="4"/>
          <c:order val="4"/>
          <c:tx>
            <c:strRef>
              <c:f>Sheet1!$F$1</c:f>
              <c:strCache>
                <c:ptCount val="1"/>
                <c:pt idx="0">
                  <c:v>Don't Know / Refused</c:v>
                </c:pt>
              </c:strCache>
            </c:strRef>
          </c:tx>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Sheet1!$F$2:$F$10</c:f>
              <c:numCache>
                <c:formatCode>0%</c:formatCode>
                <c:ptCount val="9"/>
                <c:pt idx="0">
                  <c:v>0.01</c:v>
                </c:pt>
                <c:pt idx="1">
                  <c:v>0.02</c:v>
                </c:pt>
                <c:pt idx="2">
                  <c:v>0.02</c:v>
                </c:pt>
                <c:pt idx="3">
                  <c:v>0.02</c:v>
                </c:pt>
                <c:pt idx="4">
                  <c:v>0.02</c:v>
                </c:pt>
                <c:pt idx="5">
                  <c:v>0.02</c:v>
                </c:pt>
                <c:pt idx="6">
                  <c:v>0.02</c:v>
                </c:pt>
                <c:pt idx="7">
                  <c:v>0.02</c:v>
                </c:pt>
                <c:pt idx="8">
                  <c:v>0.02</c:v>
                </c:pt>
              </c:numCache>
            </c:numRef>
          </c:val>
          <c:smooth val="0"/>
        </c:ser>
        <c:dLbls>
          <c:showLegendKey val="0"/>
          <c:showVal val="0"/>
          <c:showCatName val="0"/>
          <c:showSerName val="0"/>
          <c:showPercent val="0"/>
          <c:showBubbleSize val="0"/>
        </c:dLbls>
        <c:marker val="1"/>
        <c:smooth val="0"/>
        <c:axId val="105253888"/>
        <c:axId val="105263872"/>
      </c:lineChart>
      <c:catAx>
        <c:axId val="105253888"/>
        <c:scaling>
          <c:orientation val="minMax"/>
        </c:scaling>
        <c:delete val="0"/>
        <c:axPos val="b"/>
        <c:numFmt formatCode="General" sourceLinked="1"/>
        <c:majorTickMark val="none"/>
        <c:minorTickMark val="none"/>
        <c:tickLblPos val="nextTo"/>
        <c:txPr>
          <a:bodyPr/>
          <a:lstStyle/>
          <a:p>
            <a:pPr>
              <a:defRPr sz="1200"/>
            </a:pPr>
            <a:endParaRPr lang="en-US"/>
          </a:p>
        </c:txPr>
        <c:crossAx val="105263872"/>
        <c:crosses val="autoZero"/>
        <c:auto val="1"/>
        <c:lblAlgn val="ctr"/>
        <c:lblOffset val="100"/>
        <c:noMultiLvlLbl val="0"/>
      </c:catAx>
      <c:valAx>
        <c:axId val="105263872"/>
        <c:scaling>
          <c:orientation val="minMax"/>
        </c:scaling>
        <c:delete val="1"/>
        <c:axPos val="l"/>
        <c:numFmt formatCode="0%" sourceLinked="1"/>
        <c:majorTickMark val="out"/>
        <c:minorTickMark val="none"/>
        <c:tickLblPos val="nextTo"/>
        <c:crossAx val="105253888"/>
        <c:crosses val="autoZero"/>
        <c:crossBetween val="between"/>
      </c:valAx>
    </c:plotArea>
    <c:legend>
      <c:legendPos val="t"/>
      <c:layout>
        <c:manualLayout>
          <c:xMode val="edge"/>
          <c:yMode val="edge"/>
          <c:x val="0.14439868093411404"/>
          <c:y val="1.675976455295497E-2"/>
          <c:w val="0.69755154003185504"/>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c:formatCode>
                <c:ptCount val="6"/>
                <c:pt idx="0">
                  <c:v>0.26</c:v>
                </c:pt>
                <c:pt idx="1">
                  <c:v>0.24</c:v>
                </c:pt>
                <c:pt idx="2">
                  <c:v>0.26</c:v>
                </c:pt>
                <c:pt idx="3">
                  <c:v>0.28999999999999998</c:v>
                </c:pt>
                <c:pt idx="4">
                  <c:v>0.23</c:v>
                </c:pt>
                <c:pt idx="5">
                  <c:v>0.27</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0%</c:formatCode>
                <c:ptCount val="6"/>
                <c:pt idx="0">
                  <c:v>0.43</c:v>
                </c:pt>
                <c:pt idx="1">
                  <c:v>0.39</c:v>
                </c:pt>
                <c:pt idx="2">
                  <c:v>0.42</c:v>
                </c:pt>
                <c:pt idx="3">
                  <c:v>0.37</c:v>
                </c:pt>
                <c:pt idx="4">
                  <c:v>0.4</c:v>
                </c:pt>
                <c:pt idx="5">
                  <c:v>0.41</c:v>
                </c:pt>
              </c:numCache>
            </c:numRef>
          </c:val>
          <c:smooth val="0"/>
        </c:ser>
        <c:ser>
          <c:idx val="2"/>
          <c:order val="2"/>
          <c:tx>
            <c:strRef>
              <c:f>Sheet1!$D$1</c:f>
              <c:strCache>
                <c:ptCount val="1"/>
                <c:pt idx="0">
                  <c:v>Not</c:v>
                </c:pt>
              </c:strCache>
            </c:strRef>
          </c:tx>
          <c:dLbls>
            <c:dLbl>
              <c:idx val="0"/>
              <c:layout/>
              <c:dLblPos val="t"/>
              <c:showLegendKey val="0"/>
              <c:showVal val="1"/>
              <c:showCatName val="0"/>
              <c:showSerName val="0"/>
              <c:showPercent val="0"/>
              <c:showBubbleSize val="0"/>
            </c:dLbl>
            <c:dLbl>
              <c:idx val="2"/>
              <c:layout/>
              <c:dLblPos val="t"/>
              <c:showLegendKey val="0"/>
              <c:showVal val="1"/>
              <c:showCatName val="0"/>
              <c:showSerName val="0"/>
              <c:showPercent val="0"/>
              <c:showBubbleSize val="0"/>
            </c:dLbl>
            <c:dLbl>
              <c:idx val="3"/>
              <c:layout>
                <c:manualLayout>
                  <c:x val="-3.0769230769230771E-2"/>
                  <c:y val="-2.9693655644856598E-2"/>
                </c:manualLayout>
              </c:layout>
              <c:dLblPos val="r"/>
              <c:showLegendKey val="0"/>
              <c:showVal val="1"/>
              <c:showCatName val="0"/>
              <c:showSerName val="0"/>
              <c:showPercent val="0"/>
              <c:showBubbleSize val="0"/>
            </c:dLbl>
            <c:dLbl>
              <c:idx val="5"/>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0%</c:formatCode>
                <c:ptCount val="6"/>
                <c:pt idx="0">
                  <c:v>0.28999999999999998</c:v>
                </c:pt>
                <c:pt idx="1">
                  <c:v>0.34</c:v>
                </c:pt>
                <c:pt idx="2">
                  <c:v>0.31</c:v>
                </c:pt>
                <c:pt idx="3">
                  <c:v>0.32</c:v>
                </c:pt>
                <c:pt idx="4">
                  <c:v>0.34</c:v>
                </c:pt>
                <c:pt idx="5">
                  <c:v>0.31</c:v>
                </c:pt>
              </c:numCache>
            </c:numRef>
          </c:val>
          <c:smooth val="0"/>
        </c:ser>
        <c:ser>
          <c:idx val="3"/>
          <c:order val="3"/>
          <c:tx>
            <c:strRef>
              <c:f>Sheet1!$E$1</c:f>
              <c:strCache>
                <c:ptCount val="1"/>
                <c:pt idx="0">
                  <c:v>Don't Know/Refused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Sheet1!$E$2:$E$7</c:f>
            </c:numRef>
          </c:val>
          <c:smooth val="0"/>
        </c:ser>
        <c:ser>
          <c:idx val="4"/>
          <c:order val="4"/>
          <c:tx>
            <c:strRef>
              <c:f>Sheet1!$F$1</c:f>
              <c:strCache>
                <c:ptCount val="1"/>
                <c:pt idx="0">
                  <c:v>Don't Know / 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Sheet1!$F$2:$F$7</c:f>
              <c:numCache>
                <c:formatCode>0%</c:formatCode>
                <c:ptCount val="6"/>
                <c:pt idx="0">
                  <c:v>0.01</c:v>
                </c:pt>
                <c:pt idx="1">
                  <c:v>0.02</c:v>
                </c:pt>
                <c:pt idx="2">
                  <c:v>0.02</c:v>
                </c:pt>
                <c:pt idx="3">
                  <c:v>0.02</c:v>
                </c:pt>
                <c:pt idx="4">
                  <c:v>0.02</c:v>
                </c:pt>
                <c:pt idx="5">
                  <c:v>0.01</c:v>
                </c:pt>
              </c:numCache>
            </c:numRef>
          </c:val>
          <c:smooth val="0"/>
        </c:ser>
        <c:dLbls>
          <c:showLegendKey val="0"/>
          <c:showVal val="0"/>
          <c:showCatName val="0"/>
          <c:showSerName val="0"/>
          <c:showPercent val="0"/>
          <c:showBubbleSize val="0"/>
        </c:dLbls>
        <c:marker val="1"/>
        <c:smooth val="0"/>
        <c:axId val="103456128"/>
        <c:axId val="103474304"/>
      </c:lineChart>
      <c:catAx>
        <c:axId val="103456128"/>
        <c:scaling>
          <c:orientation val="minMax"/>
        </c:scaling>
        <c:delete val="0"/>
        <c:axPos val="b"/>
        <c:numFmt formatCode="General" sourceLinked="1"/>
        <c:majorTickMark val="none"/>
        <c:minorTickMark val="none"/>
        <c:tickLblPos val="nextTo"/>
        <c:txPr>
          <a:bodyPr/>
          <a:lstStyle/>
          <a:p>
            <a:pPr>
              <a:defRPr sz="1200"/>
            </a:pPr>
            <a:endParaRPr lang="en-US"/>
          </a:p>
        </c:txPr>
        <c:crossAx val="103474304"/>
        <c:crosses val="autoZero"/>
        <c:auto val="1"/>
        <c:lblAlgn val="ctr"/>
        <c:lblOffset val="100"/>
        <c:noMultiLvlLbl val="0"/>
      </c:catAx>
      <c:valAx>
        <c:axId val="103474304"/>
        <c:scaling>
          <c:orientation val="minMax"/>
        </c:scaling>
        <c:delete val="1"/>
        <c:axPos val="l"/>
        <c:numFmt formatCode="0%" sourceLinked="1"/>
        <c:majorTickMark val="out"/>
        <c:minorTickMark val="none"/>
        <c:tickLblPos val="nextTo"/>
        <c:crossAx val="103456128"/>
        <c:crosses val="autoZero"/>
        <c:crossBetween val="between"/>
      </c:valAx>
    </c:plotArea>
    <c:legend>
      <c:legendPos val="t"/>
      <c:layout>
        <c:manualLayout>
          <c:xMode val="edge"/>
          <c:yMode val="edge"/>
          <c:x val="0.14439868093411404"/>
          <c:y val="1.675976455295497E-2"/>
          <c:w val="0.69327803575835067"/>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0"/>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c:formatCode>
                <c:ptCount val="6"/>
                <c:pt idx="0">
                  <c:v>0.3</c:v>
                </c:pt>
                <c:pt idx="1">
                  <c:v>0.25</c:v>
                </c:pt>
                <c:pt idx="2">
                  <c:v>0.28000000000000003</c:v>
                </c:pt>
                <c:pt idx="3">
                  <c:v>0.26</c:v>
                </c:pt>
                <c:pt idx="4">
                  <c:v>0.23</c:v>
                </c:pt>
                <c:pt idx="5">
                  <c:v>0.25</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0%</c:formatCode>
                <c:ptCount val="6"/>
                <c:pt idx="0">
                  <c:v>0.43</c:v>
                </c:pt>
                <c:pt idx="1">
                  <c:v>0.44</c:v>
                </c:pt>
                <c:pt idx="2">
                  <c:v>0.39</c:v>
                </c:pt>
                <c:pt idx="3">
                  <c:v>0.39</c:v>
                </c:pt>
                <c:pt idx="4">
                  <c:v>0.39</c:v>
                </c:pt>
                <c:pt idx="5">
                  <c:v>0.39</c:v>
                </c:pt>
              </c:numCache>
            </c:numRef>
          </c:val>
          <c:smooth val="0"/>
        </c:ser>
        <c:ser>
          <c:idx val="2"/>
          <c:order val="2"/>
          <c:tx>
            <c:strRef>
              <c:f>Sheet1!$D$1</c:f>
              <c:strCache>
                <c:ptCount val="1"/>
                <c:pt idx="0">
                  <c:v>Not</c:v>
                </c:pt>
              </c:strCache>
            </c:strRef>
          </c:tx>
          <c:dLbls>
            <c:dLbl>
              <c:idx val="1"/>
              <c:layout/>
              <c:dLblPos val="t"/>
              <c:showLegendKey val="0"/>
              <c:showVal val="1"/>
              <c:showCatName val="0"/>
              <c:showSerName val="0"/>
              <c:showPercent val="0"/>
              <c:showBubbleSize val="0"/>
            </c:dLbl>
            <c:dLbl>
              <c:idx val="2"/>
              <c:layout>
                <c:manualLayout>
                  <c:x val="-3.0769230769230823E-2"/>
                  <c:y val="-3.814138438096995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0%</c:formatCode>
                <c:ptCount val="6"/>
                <c:pt idx="0">
                  <c:v>0.26</c:v>
                </c:pt>
                <c:pt idx="1">
                  <c:v>0.3</c:v>
                </c:pt>
                <c:pt idx="2">
                  <c:v>0.32</c:v>
                </c:pt>
                <c:pt idx="3">
                  <c:v>0.34</c:v>
                </c:pt>
                <c:pt idx="4">
                  <c:v>0.37</c:v>
                </c:pt>
                <c:pt idx="5">
                  <c:v>0.35</c:v>
                </c:pt>
              </c:numCache>
            </c:numRef>
          </c:val>
          <c:smooth val="0"/>
        </c:ser>
        <c:ser>
          <c:idx val="3"/>
          <c:order val="3"/>
          <c:tx>
            <c:strRef>
              <c:f>Sheet1!$E$1</c:f>
              <c:strCache>
                <c:ptCount val="1"/>
                <c:pt idx="0">
                  <c:v>Don't Know/Refused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Sheet1!$E$2:$E$7</c:f>
            </c:numRef>
          </c:val>
          <c:smooth val="0"/>
        </c:ser>
        <c:ser>
          <c:idx val="4"/>
          <c:order val="4"/>
          <c:tx>
            <c:strRef>
              <c:f>Sheet1!$F$1</c:f>
              <c:strCache>
                <c:ptCount val="1"/>
                <c:pt idx="0">
                  <c:v>Don't Know / 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Sheet1!$F$2:$F$7</c:f>
              <c:numCache>
                <c:formatCode>0%</c:formatCode>
                <c:ptCount val="6"/>
                <c:pt idx="0">
                  <c:v>0.01</c:v>
                </c:pt>
                <c:pt idx="1">
                  <c:v>0.01</c:v>
                </c:pt>
                <c:pt idx="2">
                  <c:v>0.01</c:v>
                </c:pt>
                <c:pt idx="3">
                  <c:v>0.01</c:v>
                </c:pt>
                <c:pt idx="4">
                  <c:v>0.01</c:v>
                </c:pt>
                <c:pt idx="5">
                  <c:v>0.01</c:v>
                </c:pt>
              </c:numCache>
            </c:numRef>
          </c:val>
          <c:smooth val="0"/>
        </c:ser>
        <c:dLbls>
          <c:showLegendKey val="0"/>
          <c:showVal val="0"/>
          <c:showCatName val="0"/>
          <c:showSerName val="0"/>
          <c:showPercent val="0"/>
          <c:showBubbleSize val="0"/>
        </c:dLbls>
        <c:marker val="1"/>
        <c:smooth val="0"/>
        <c:axId val="103616896"/>
        <c:axId val="103618432"/>
      </c:lineChart>
      <c:catAx>
        <c:axId val="103616896"/>
        <c:scaling>
          <c:orientation val="minMax"/>
        </c:scaling>
        <c:delete val="0"/>
        <c:axPos val="b"/>
        <c:numFmt formatCode="General" sourceLinked="1"/>
        <c:majorTickMark val="none"/>
        <c:minorTickMark val="none"/>
        <c:tickLblPos val="nextTo"/>
        <c:txPr>
          <a:bodyPr/>
          <a:lstStyle/>
          <a:p>
            <a:pPr>
              <a:defRPr sz="1200"/>
            </a:pPr>
            <a:endParaRPr lang="en-US"/>
          </a:p>
        </c:txPr>
        <c:crossAx val="103618432"/>
        <c:crosses val="autoZero"/>
        <c:auto val="1"/>
        <c:lblAlgn val="ctr"/>
        <c:lblOffset val="100"/>
        <c:noMultiLvlLbl val="0"/>
      </c:catAx>
      <c:valAx>
        <c:axId val="103618432"/>
        <c:scaling>
          <c:orientation val="minMax"/>
        </c:scaling>
        <c:delete val="1"/>
        <c:axPos val="l"/>
        <c:numFmt formatCode="0%" sourceLinked="1"/>
        <c:majorTickMark val="out"/>
        <c:minorTickMark val="none"/>
        <c:tickLblPos val="nextTo"/>
        <c:crossAx val="103616896"/>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3"/>
              <c:layout/>
              <c:dLblPos val="t"/>
              <c:showLegendKey val="0"/>
              <c:showVal val="1"/>
              <c:showCatName val="0"/>
              <c:showSerName val="0"/>
              <c:showPercent val="0"/>
              <c:showBubbleSize val="0"/>
            </c:dLbl>
            <c:dLbl>
              <c:idx val="16"/>
              <c:layout/>
              <c:dLblPos val="t"/>
              <c:showLegendKey val="0"/>
              <c:showVal val="1"/>
              <c:showCatName val="0"/>
              <c:showSerName val="0"/>
              <c:showPercent val="0"/>
              <c:showBubbleSize val="0"/>
            </c:dLbl>
            <c:dLbl>
              <c:idx val="18"/>
              <c:layout/>
              <c:dLblPos val="t"/>
              <c:showLegendKey val="0"/>
              <c:showVal val="1"/>
              <c:showCatName val="0"/>
              <c:showSerName val="0"/>
              <c:showPercent val="0"/>
              <c:showBubbleSize val="0"/>
            </c:dLbl>
            <c:dLbl>
              <c:idx val="19"/>
              <c:layout/>
              <c:dLblPos val="t"/>
              <c:showLegendKey val="0"/>
              <c:showVal val="1"/>
              <c:showCatName val="0"/>
              <c:showSerName val="0"/>
              <c:showPercent val="0"/>
              <c:showBubbleSize val="0"/>
            </c:dLbl>
            <c:dLbl>
              <c:idx val="20"/>
              <c:layout/>
              <c:dLblPos val="t"/>
              <c:showLegendKey val="0"/>
              <c:showVal val="1"/>
              <c:showCatName val="0"/>
              <c:showSerName val="0"/>
              <c:showPercent val="0"/>
              <c:showBubbleSize val="0"/>
            </c:dLbl>
            <c:dLbl>
              <c:idx val="21"/>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Sheet1!$B$2:$B$24</c:f>
              <c:numCache>
                <c:formatCode>General</c:formatCode>
                <c:ptCount val="23"/>
                <c:pt idx="0" formatCode="0%">
                  <c:v>0.18</c:v>
                </c:pt>
                <c:pt idx="3" formatCode="0%">
                  <c:v>0.27</c:v>
                </c:pt>
                <c:pt idx="5" formatCode="0%">
                  <c:v>0.27</c:v>
                </c:pt>
                <c:pt idx="6" formatCode="0%">
                  <c:v>0.22</c:v>
                </c:pt>
                <c:pt idx="7" formatCode="0%">
                  <c:v>0.2</c:v>
                </c:pt>
                <c:pt idx="8" formatCode="0%">
                  <c:v>0.24</c:v>
                </c:pt>
                <c:pt idx="9" formatCode="0%">
                  <c:v>0.2</c:v>
                </c:pt>
                <c:pt idx="10" formatCode="0%">
                  <c:v>0.16</c:v>
                </c:pt>
                <c:pt idx="11" formatCode="0%">
                  <c:v>0.23</c:v>
                </c:pt>
                <c:pt idx="12" formatCode="0%">
                  <c:v>0.2</c:v>
                </c:pt>
                <c:pt idx="14" formatCode="0%">
                  <c:v>0.28000000000000003</c:v>
                </c:pt>
                <c:pt idx="16" formatCode="0%">
                  <c:v>0.32</c:v>
                </c:pt>
                <c:pt idx="18" formatCode="0%">
                  <c:v>0.26</c:v>
                </c:pt>
                <c:pt idx="19" formatCode="0%">
                  <c:v>0.27</c:v>
                </c:pt>
                <c:pt idx="20" formatCode="0%">
                  <c:v>0.24</c:v>
                </c:pt>
                <c:pt idx="21" formatCode="0%">
                  <c:v>0.23</c:v>
                </c:pt>
                <c:pt idx="22" formatCode="0%">
                  <c:v>0.21</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Sheet1!$C$2:$C$24</c:f>
              <c:numCache>
                <c:formatCode>General</c:formatCode>
                <c:ptCount val="23"/>
                <c:pt idx="0" formatCode="0%">
                  <c:v>0.53</c:v>
                </c:pt>
                <c:pt idx="3" formatCode="0%">
                  <c:v>0.45</c:v>
                </c:pt>
                <c:pt idx="5" formatCode="0%">
                  <c:v>0.45</c:v>
                </c:pt>
                <c:pt idx="6" formatCode="0%">
                  <c:v>0.51</c:v>
                </c:pt>
                <c:pt idx="7" formatCode="0%">
                  <c:v>0.48</c:v>
                </c:pt>
                <c:pt idx="8" formatCode="0%">
                  <c:v>0.5</c:v>
                </c:pt>
                <c:pt idx="9" formatCode="0%">
                  <c:v>0.49</c:v>
                </c:pt>
                <c:pt idx="10" formatCode="0%">
                  <c:v>0.52</c:v>
                </c:pt>
                <c:pt idx="11" formatCode="0%">
                  <c:v>0.5</c:v>
                </c:pt>
                <c:pt idx="12" formatCode="0%">
                  <c:v>0.5</c:v>
                </c:pt>
                <c:pt idx="14" formatCode="0%">
                  <c:v>0.43</c:v>
                </c:pt>
                <c:pt idx="16" formatCode="0%">
                  <c:v>0.44</c:v>
                </c:pt>
                <c:pt idx="18" formatCode="0%">
                  <c:v>0.54</c:v>
                </c:pt>
                <c:pt idx="19" formatCode="0%">
                  <c:v>0.5</c:v>
                </c:pt>
                <c:pt idx="20" formatCode="0%">
                  <c:v>0.53</c:v>
                </c:pt>
                <c:pt idx="21" formatCode="0%">
                  <c:v>0.56000000000000005</c:v>
                </c:pt>
                <c:pt idx="22" formatCode="0%">
                  <c:v>0.54</c:v>
                </c:pt>
              </c:numCache>
            </c:numRef>
          </c:val>
          <c:smooth val="0"/>
        </c:ser>
        <c:ser>
          <c:idx val="2"/>
          <c:order val="2"/>
          <c:tx>
            <c:strRef>
              <c:f>Sheet1!$D$1</c:f>
              <c:strCache>
                <c:ptCount val="1"/>
                <c:pt idx="0">
                  <c:v>Not</c:v>
                </c:pt>
              </c:strCache>
            </c:strRef>
          </c:tx>
          <c:dLbls>
            <c:dLbl>
              <c:idx val="3"/>
              <c:layout/>
              <c:dLblPos val="b"/>
              <c:showLegendKey val="0"/>
              <c:showVal val="1"/>
              <c:showCatName val="0"/>
              <c:showSerName val="0"/>
              <c:showPercent val="0"/>
              <c:showBubbleSize val="0"/>
            </c:dLbl>
            <c:dLbl>
              <c:idx val="16"/>
              <c:layout/>
              <c:dLblPos val="b"/>
              <c:showLegendKey val="0"/>
              <c:showVal val="1"/>
              <c:showCatName val="0"/>
              <c:showSerName val="0"/>
              <c:showPercent val="0"/>
              <c:showBubbleSize val="0"/>
            </c:dLbl>
            <c:dLbl>
              <c:idx val="18"/>
              <c:layout/>
              <c:dLblPos val="b"/>
              <c:showLegendKey val="0"/>
              <c:showVal val="1"/>
              <c:showCatName val="0"/>
              <c:showSerName val="0"/>
              <c:showPercent val="0"/>
              <c:showBubbleSize val="0"/>
            </c:dLbl>
            <c:dLbl>
              <c:idx val="19"/>
              <c:layout/>
              <c:dLblPos val="b"/>
              <c:showLegendKey val="0"/>
              <c:showVal val="1"/>
              <c:showCatName val="0"/>
              <c:showSerName val="0"/>
              <c:showPercent val="0"/>
              <c:showBubbleSize val="0"/>
            </c:dLbl>
            <c:dLbl>
              <c:idx val="20"/>
              <c:layout/>
              <c:dLblPos val="b"/>
              <c:showLegendKey val="0"/>
              <c:showVal val="1"/>
              <c:showCatName val="0"/>
              <c:showSerName val="0"/>
              <c:showPercent val="0"/>
              <c:showBubbleSize val="0"/>
            </c:dLbl>
            <c:dLbl>
              <c:idx val="2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Sheet1!$D$2:$D$24</c:f>
              <c:numCache>
                <c:formatCode>General</c:formatCode>
                <c:ptCount val="23"/>
                <c:pt idx="0" formatCode="0%">
                  <c:v>0.25</c:v>
                </c:pt>
                <c:pt idx="3" formatCode="0%">
                  <c:v>0.26</c:v>
                </c:pt>
                <c:pt idx="5" formatCode="0%">
                  <c:v>0.27</c:v>
                </c:pt>
                <c:pt idx="6" formatCode="0%">
                  <c:v>0.25</c:v>
                </c:pt>
                <c:pt idx="7" formatCode="0%">
                  <c:v>0.3</c:v>
                </c:pt>
                <c:pt idx="8" formatCode="0%">
                  <c:v>0.24</c:v>
                </c:pt>
                <c:pt idx="9" formatCode="0%">
                  <c:v>0.31</c:v>
                </c:pt>
                <c:pt idx="10" formatCode="0%">
                  <c:v>0.3</c:v>
                </c:pt>
                <c:pt idx="11" formatCode="0%">
                  <c:v>0.25</c:v>
                </c:pt>
                <c:pt idx="12" formatCode="0%">
                  <c:v>0.27</c:v>
                </c:pt>
                <c:pt idx="14" formatCode="0%">
                  <c:v>0.28000000000000003</c:v>
                </c:pt>
                <c:pt idx="16" formatCode="0%">
                  <c:v>0.23</c:v>
                </c:pt>
                <c:pt idx="18" formatCode="0%">
                  <c:v>0.19</c:v>
                </c:pt>
                <c:pt idx="19" formatCode="0%">
                  <c:v>0.22</c:v>
                </c:pt>
                <c:pt idx="20" formatCode="0%">
                  <c:v>0.22</c:v>
                </c:pt>
                <c:pt idx="21" formatCode="0%">
                  <c:v>0.19</c:v>
                </c:pt>
                <c:pt idx="22" formatCode="0%">
                  <c:v>0.24</c:v>
                </c:pt>
              </c:numCache>
            </c:numRef>
          </c:val>
          <c:smooth val="0"/>
        </c:ser>
        <c:ser>
          <c:idx val="3"/>
          <c:order val="3"/>
          <c:tx>
            <c:strRef>
              <c:f>Sheet1!$E$1</c:f>
              <c:strCache>
                <c:ptCount val="1"/>
                <c:pt idx="0">
                  <c:v>Don't Know/Refused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Sheet1!$E$2:$E$24</c:f>
            </c:numRef>
          </c:val>
          <c:smooth val="0"/>
        </c:ser>
        <c:ser>
          <c:idx val="4"/>
          <c:order val="4"/>
          <c:tx>
            <c:strRef>
              <c:f>Sheet1!$F$1</c:f>
              <c:strCache>
                <c:ptCount val="1"/>
                <c:pt idx="0">
                  <c:v>Don't Know / 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Sheet1!$F$2:$F$24</c:f>
              <c:numCache>
                <c:formatCode>General</c:formatCode>
                <c:ptCount val="23"/>
                <c:pt idx="0" formatCode="0%">
                  <c:v>0.04</c:v>
                </c:pt>
                <c:pt idx="3" formatCode="0%">
                  <c:v>0.02</c:v>
                </c:pt>
                <c:pt idx="5" formatCode="0%">
                  <c:v>0.01</c:v>
                </c:pt>
                <c:pt idx="6" formatCode="0%">
                  <c:v>0.02</c:v>
                </c:pt>
                <c:pt idx="7" formatCode="0%">
                  <c:v>0.02</c:v>
                </c:pt>
                <c:pt idx="8" formatCode="0%">
                  <c:v>0.02</c:v>
                </c:pt>
                <c:pt idx="9" formatCode="0%">
                  <c:v>0.01</c:v>
                </c:pt>
                <c:pt idx="10" formatCode="0%">
                  <c:v>0.02</c:v>
                </c:pt>
                <c:pt idx="11" formatCode="0%">
                  <c:v>0.02</c:v>
                </c:pt>
                <c:pt idx="12" formatCode="0%">
                  <c:v>0.03</c:v>
                </c:pt>
                <c:pt idx="14" formatCode="0%">
                  <c:v>0.01</c:v>
                </c:pt>
                <c:pt idx="16" formatCode="0%">
                  <c:v>0.01</c:v>
                </c:pt>
                <c:pt idx="18" formatCode="0%">
                  <c:v>0.01</c:v>
                </c:pt>
                <c:pt idx="19" formatCode="0%">
                  <c:v>0.01</c:v>
                </c:pt>
                <c:pt idx="20" formatCode="0%">
                  <c:v>0.01</c:v>
                </c:pt>
                <c:pt idx="21" formatCode="0%">
                  <c:v>0.02</c:v>
                </c:pt>
                <c:pt idx="22" formatCode="0%">
                  <c:v>0.01</c:v>
                </c:pt>
              </c:numCache>
            </c:numRef>
          </c:val>
          <c:smooth val="0"/>
        </c:ser>
        <c:dLbls>
          <c:showLegendKey val="0"/>
          <c:showVal val="0"/>
          <c:showCatName val="0"/>
          <c:showSerName val="0"/>
          <c:showPercent val="0"/>
          <c:showBubbleSize val="0"/>
        </c:dLbls>
        <c:marker val="1"/>
        <c:smooth val="0"/>
        <c:axId val="105656704"/>
        <c:axId val="105658240"/>
      </c:lineChart>
      <c:catAx>
        <c:axId val="105656704"/>
        <c:scaling>
          <c:orientation val="minMax"/>
        </c:scaling>
        <c:delete val="0"/>
        <c:axPos val="b"/>
        <c:numFmt formatCode="General" sourceLinked="1"/>
        <c:majorTickMark val="none"/>
        <c:minorTickMark val="none"/>
        <c:tickLblPos val="nextTo"/>
        <c:txPr>
          <a:bodyPr/>
          <a:lstStyle/>
          <a:p>
            <a:pPr>
              <a:defRPr sz="1200"/>
            </a:pPr>
            <a:endParaRPr lang="en-US"/>
          </a:p>
        </c:txPr>
        <c:crossAx val="105658240"/>
        <c:crosses val="autoZero"/>
        <c:auto val="1"/>
        <c:lblAlgn val="ctr"/>
        <c:lblOffset val="100"/>
        <c:noMultiLvlLbl val="0"/>
      </c:catAx>
      <c:valAx>
        <c:axId val="105658240"/>
        <c:scaling>
          <c:orientation val="minMax"/>
        </c:scaling>
        <c:delete val="1"/>
        <c:axPos val="l"/>
        <c:numFmt formatCode="0%" sourceLinked="1"/>
        <c:majorTickMark val="out"/>
        <c:minorTickMark val="none"/>
        <c:tickLblPos val="nextTo"/>
        <c:crossAx val="105656704"/>
        <c:crosses val="autoZero"/>
        <c:crossBetween val="between"/>
      </c:valAx>
    </c:plotArea>
    <c:legend>
      <c:legendPos val="t"/>
      <c:layout>
        <c:manualLayout>
          <c:xMode val="edge"/>
          <c:yMode val="edge"/>
          <c:x val="0.14439868093411404"/>
          <c:y val="1.675976455295497E-2"/>
          <c:w val="0.70040054288085785"/>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Sheet1!$B$2:$B$24</c:f>
              <c:numCache>
                <c:formatCode>General</c:formatCode>
                <c:ptCount val="23"/>
                <c:pt idx="0" formatCode="0%">
                  <c:v>0.64</c:v>
                </c:pt>
                <c:pt idx="2" formatCode="0%">
                  <c:v>0.68</c:v>
                </c:pt>
                <c:pt idx="3" formatCode="0%">
                  <c:v>0.71</c:v>
                </c:pt>
                <c:pt idx="4" formatCode="0%">
                  <c:v>0.65</c:v>
                </c:pt>
                <c:pt idx="5" formatCode="0%">
                  <c:v>0.67</c:v>
                </c:pt>
                <c:pt idx="6" formatCode="0%">
                  <c:v>0.6</c:v>
                </c:pt>
                <c:pt idx="7" formatCode="0%">
                  <c:v>0.59</c:v>
                </c:pt>
                <c:pt idx="8" formatCode="0%">
                  <c:v>0.56000000000000005</c:v>
                </c:pt>
                <c:pt idx="9" formatCode="0%">
                  <c:v>0.54</c:v>
                </c:pt>
                <c:pt idx="10" formatCode="0%">
                  <c:v>0.59</c:v>
                </c:pt>
                <c:pt idx="11" formatCode="0%">
                  <c:v>0.62</c:v>
                </c:pt>
                <c:pt idx="12" formatCode="0%">
                  <c:v>0.56000000000000005</c:v>
                </c:pt>
                <c:pt idx="14" formatCode="0%">
                  <c:v>0.59</c:v>
                </c:pt>
                <c:pt idx="16" formatCode="0%">
                  <c:v>0.55000000000000004</c:v>
                </c:pt>
                <c:pt idx="17" formatCode="0%">
                  <c:v>0.66</c:v>
                </c:pt>
                <c:pt idx="18" formatCode="0%">
                  <c:v>0.68</c:v>
                </c:pt>
                <c:pt idx="19" formatCode="0%">
                  <c:v>0.68</c:v>
                </c:pt>
                <c:pt idx="20" formatCode="0%">
                  <c:v>0.68</c:v>
                </c:pt>
                <c:pt idx="21" formatCode="0%">
                  <c:v>0.69</c:v>
                </c:pt>
                <c:pt idx="22" formatCode="0%">
                  <c:v>0.7</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Sheet1!$C$2:$C$24</c:f>
              <c:numCache>
                <c:formatCode>General</c:formatCode>
                <c:ptCount val="23"/>
                <c:pt idx="0" formatCode="0%">
                  <c:v>0.21</c:v>
                </c:pt>
                <c:pt idx="2" formatCode="0%">
                  <c:v>0.22</c:v>
                </c:pt>
                <c:pt idx="3" formatCode="0%">
                  <c:v>0.21</c:v>
                </c:pt>
                <c:pt idx="4" formatCode="0%">
                  <c:v>0.28999999999999998</c:v>
                </c:pt>
                <c:pt idx="5" formatCode="0%">
                  <c:v>0.23</c:v>
                </c:pt>
                <c:pt idx="6" formatCode="0%">
                  <c:v>0.3</c:v>
                </c:pt>
                <c:pt idx="7" formatCode="0%">
                  <c:v>0.32</c:v>
                </c:pt>
                <c:pt idx="8" formatCode="0%">
                  <c:v>0.34</c:v>
                </c:pt>
                <c:pt idx="9" formatCode="0%">
                  <c:v>0.37</c:v>
                </c:pt>
                <c:pt idx="10" formatCode="0%">
                  <c:v>0.28999999999999998</c:v>
                </c:pt>
                <c:pt idx="11" formatCode="0%">
                  <c:v>0.28999999999999998</c:v>
                </c:pt>
                <c:pt idx="12" formatCode="0%">
                  <c:v>0.37</c:v>
                </c:pt>
                <c:pt idx="14" formatCode="0%">
                  <c:v>0.32</c:v>
                </c:pt>
                <c:pt idx="16" formatCode="0%">
                  <c:v>0.35</c:v>
                </c:pt>
                <c:pt idx="17" formatCode="0%">
                  <c:v>0.27</c:v>
                </c:pt>
                <c:pt idx="18" formatCode="0%">
                  <c:v>0.24</c:v>
                </c:pt>
                <c:pt idx="19" formatCode="0%">
                  <c:v>0.28000000000000003</c:v>
                </c:pt>
                <c:pt idx="20" formatCode="0%">
                  <c:v>0.23</c:v>
                </c:pt>
                <c:pt idx="21" formatCode="0%">
                  <c:v>0.23</c:v>
                </c:pt>
                <c:pt idx="22" formatCode="0%">
                  <c:v>0.23</c:v>
                </c:pt>
              </c:numCache>
            </c:numRef>
          </c:val>
          <c:smooth val="0"/>
        </c:ser>
        <c:ser>
          <c:idx val="2"/>
          <c:order val="2"/>
          <c:tx>
            <c:strRef>
              <c:f>Sheet1!$D$1</c:f>
              <c:strCache>
                <c:ptCount val="1"/>
                <c:pt idx="0">
                  <c:v>Not</c:v>
                </c:pt>
              </c:strCache>
            </c:strRef>
          </c:tx>
          <c:dLbls>
            <c:dLbl>
              <c:idx val="0"/>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Sheet1!$D$2:$D$24</c:f>
              <c:numCache>
                <c:formatCode>General</c:formatCode>
                <c:ptCount val="23"/>
                <c:pt idx="0" formatCode="0%">
                  <c:v>0.14000000000000001</c:v>
                </c:pt>
                <c:pt idx="2" formatCode="0%">
                  <c:v>7.0000000000000007E-2</c:v>
                </c:pt>
                <c:pt idx="3" formatCode="0%">
                  <c:v>7.0000000000000007E-2</c:v>
                </c:pt>
                <c:pt idx="4" formatCode="0%">
                  <c:v>0.06</c:v>
                </c:pt>
                <c:pt idx="5" formatCode="0%">
                  <c:v>0.08</c:v>
                </c:pt>
                <c:pt idx="6" formatCode="0%">
                  <c:v>0.08</c:v>
                </c:pt>
                <c:pt idx="7" formatCode="0%">
                  <c:v>0.08</c:v>
                </c:pt>
                <c:pt idx="8" formatCode="0%">
                  <c:v>0.09</c:v>
                </c:pt>
                <c:pt idx="9" formatCode="0%">
                  <c:v>0.06</c:v>
                </c:pt>
                <c:pt idx="10" formatCode="0%">
                  <c:v>0.11</c:v>
                </c:pt>
                <c:pt idx="11" formatCode="0%">
                  <c:v>7.0000000000000007E-2</c:v>
                </c:pt>
                <c:pt idx="12" formatCode="0%">
                  <c:v>7.0000000000000007E-2</c:v>
                </c:pt>
                <c:pt idx="14" formatCode="0%">
                  <c:v>0.08</c:v>
                </c:pt>
                <c:pt idx="16" formatCode="0%">
                  <c:v>0.08</c:v>
                </c:pt>
                <c:pt idx="17" formatCode="0%">
                  <c:v>0.06</c:v>
                </c:pt>
                <c:pt idx="18" formatCode="0%">
                  <c:v>0.08</c:v>
                </c:pt>
                <c:pt idx="19" formatCode="0%">
                  <c:v>0.04</c:v>
                </c:pt>
                <c:pt idx="20" formatCode="0%">
                  <c:v>0.08</c:v>
                </c:pt>
                <c:pt idx="21" formatCode="0%">
                  <c:v>0.08</c:v>
                </c:pt>
                <c:pt idx="22" formatCode="0%">
                  <c:v>0.06</c:v>
                </c:pt>
              </c:numCache>
            </c:numRef>
          </c:val>
          <c:smooth val="0"/>
        </c:ser>
        <c:ser>
          <c:idx val="3"/>
          <c:order val="3"/>
          <c:tx>
            <c:strRef>
              <c:f>Sheet1!$E$1</c:f>
              <c:strCache>
                <c:ptCount val="1"/>
                <c:pt idx="0">
                  <c:v>Don't Know/Refused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Sheet1!$E$2:$E$24</c:f>
            </c:numRef>
          </c:val>
          <c:smooth val="0"/>
        </c:ser>
        <c:ser>
          <c:idx val="4"/>
          <c:order val="4"/>
          <c:tx>
            <c:strRef>
              <c:f>Sheet1!$F$1</c:f>
              <c:strCache>
                <c:ptCount val="1"/>
                <c:pt idx="0">
                  <c:v>Don't Know / 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Sheet1!$F$2:$F$24</c:f>
              <c:numCache>
                <c:formatCode>General</c:formatCode>
                <c:ptCount val="23"/>
                <c:pt idx="0" formatCode="0%">
                  <c:v>0.01</c:v>
                </c:pt>
                <c:pt idx="2" formatCode="0%">
                  <c:v>0.02</c:v>
                </c:pt>
                <c:pt idx="3" formatCode="0%">
                  <c:v>0.01</c:v>
                </c:pt>
                <c:pt idx="4" formatCode="0%">
                  <c:v>0.01</c:v>
                </c:pt>
                <c:pt idx="5" formatCode="0%">
                  <c:v>0.01</c:v>
                </c:pt>
                <c:pt idx="6" formatCode="0%">
                  <c:v>0.02</c:v>
                </c:pt>
                <c:pt idx="7" formatCode="0%">
                  <c:v>0.02</c:v>
                </c:pt>
                <c:pt idx="8" formatCode="0%">
                  <c:v>0.01</c:v>
                </c:pt>
                <c:pt idx="9" formatCode="0%">
                  <c:v>0.03</c:v>
                </c:pt>
                <c:pt idx="10" formatCode="0%">
                  <c:v>0.01</c:v>
                </c:pt>
                <c:pt idx="11" formatCode="0%">
                  <c:v>0.03</c:v>
                </c:pt>
                <c:pt idx="12" formatCode="0%">
                  <c:v>0</c:v>
                </c:pt>
                <c:pt idx="14" formatCode="0%">
                  <c:v>0.01</c:v>
                </c:pt>
                <c:pt idx="16" formatCode="0%">
                  <c:v>0.01</c:v>
                </c:pt>
                <c:pt idx="17" formatCode="0%">
                  <c:v>0</c:v>
                </c:pt>
                <c:pt idx="18" formatCode="0%">
                  <c:v>0</c:v>
                </c:pt>
                <c:pt idx="19" formatCode="0%">
                  <c:v>0</c:v>
                </c:pt>
                <c:pt idx="20" formatCode="0%">
                  <c:v>0.01</c:v>
                </c:pt>
                <c:pt idx="21" formatCode="0%">
                  <c:v>0.01</c:v>
                </c:pt>
                <c:pt idx="22" formatCode="0%">
                  <c:v>0.01</c:v>
                </c:pt>
              </c:numCache>
            </c:numRef>
          </c:val>
          <c:smooth val="0"/>
        </c:ser>
        <c:dLbls>
          <c:showLegendKey val="0"/>
          <c:showVal val="0"/>
          <c:showCatName val="0"/>
          <c:showSerName val="0"/>
          <c:showPercent val="0"/>
          <c:showBubbleSize val="0"/>
        </c:dLbls>
        <c:marker val="1"/>
        <c:smooth val="0"/>
        <c:axId val="106076800"/>
        <c:axId val="106090880"/>
      </c:lineChart>
      <c:catAx>
        <c:axId val="106076800"/>
        <c:scaling>
          <c:orientation val="minMax"/>
        </c:scaling>
        <c:delete val="0"/>
        <c:axPos val="b"/>
        <c:numFmt formatCode="General" sourceLinked="1"/>
        <c:majorTickMark val="none"/>
        <c:minorTickMark val="none"/>
        <c:tickLblPos val="nextTo"/>
        <c:txPr>
          <a:bodyPr/>
          <a:lstStyle/>
          <a:p>
            <a:pPr>
              <a:defRPr sz="1200"/>
            </a:pPr>
            <a:endParaRPr lang="en-US"/>
          </a:p>
        </c:txPr>
        <c:crossAx val="106090880"/>
        <c:crosses val="autoZero"/>
        <c:auto val="1"/>
        <c:lblAlgn val="ctr"/>
        <c:lblOffset val="100"/>
        <c:noMultiLvlLbl val="0"/>
      </c:catAx>
      <c:valAx>
        <c:axId val="106090880"/>
        <c:scaling>
          <c:orientation val="minMax"/>
        </c:scaling>
        <c:delete val="1"/>
        <c:axPos val="l"/>
        <c:numFmt formatCode="0%" sourceLinked="1"/>
        <c:majorTickMark val="out"/>
        <c:minorTickMark val="none"/>
        <c:tickLblPos val="nextTo"/>
        <c:crossAx val="106076800"/>
        <c:crosses val="autoZero"/>
        <c:crossBetween val="between"/>
      </c:valAx>
    </c:plotArea>
    <c:legend>
      <c:legendPos val="t"/>
      <c:layout>
        <c:manualLayout>
          <c:xMode val="edge"/>
          <c:yMode val="edge"/>
          <c:x val="0.14439868093411404"/>
          <c:y val="1.675976455295497E-2"/>
          <c:w val="0.70883067501177732"/>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1"/>
              <c:layout/>
              <c:dLblPos val="b"/>
              <c:showLegendKey val="0"/>
              <c:showVal val="1"/>
              <c:showCatName val="0"/>
              <c:showSerName val="0"/>
              <c:showPercent val="0"/>
              <c:showBubbleSize val="0"/>
            </c:dLbl>
            <c:dLbl>
              <c:idx val="4"/>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1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0%</c:formatCode>
                <c:ptCount val="12"/>
                <c:pt idx="0">
                  <c:v>0.41</c:v>
                </c:pt>
                <c:pt idx="1">
                  <c:v>0.37</c:v>
                </c:pt>
                <c:pt idx="3">
                  <c:v>0.39</c:v>
                </c:pt>
                <c:pt idx="4">
                  <c:v>0.35</c:v>
                </c:pt>
                <c:pt idx="5">
                  <c:v>0.38</c:v>
                </c:pt>
                <c:pt idx="6">
                  <c:v>0.34</c:v>
                </c:pt>
                <c:pt idx="7">
                  <c:v>0.4</c:v>
                </c:pt>
                <c:pt idx="8">
                  <c:v>0.32</c:v>
                </c:pt>
                <c:pt idx="9">
                  <c:v>0.3</c:v>
                </c:pt>
                <c:pt idx="10">
                  <c:v>0.34</c:v>
                </c:pt>
                <c:pt idx="11">
                  <c:v>0.35</c:v>
                </c:pt>
              </c:numCache>
            </c:numRef>
          </c:val>
          <c:smooth val="0"/>
        </c:ser>
        <c:ser>
          <c:idx val="1"/>
          <c:order val="1"/>
          <c:tx>
            <c:strRef>
              <c:f>Sheet1!$C$1</c:f>
              <c:strCache>
                <c:ptCount val="1"/>
                <c:pt idx="0">
                  <c:v>Minor</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0%</c:formatCode>
                <c:ptCount val="12"/>
                <c:pt idx="0">
                  <c:v>0.22</c:v>
                </c:pt>
                <c:pt idx="1">
                  <c:v>0.23</c:v>
                </c:pt>
                <c:pt idx="3">
                  <c:v>0.23</c:v>
                </c:pt>
                <c:pt idx="4">
                  <c:v>0.26</c:v>
                </c:pt>
                <c:pt idx="5">
                  <c:v>0.25</c:v>
                </c:pt>
                <c:pt idx="6">
                  <c:v>0.18</c:v>
                </c:pt>
                <c:pt idx="7">
                  <c:v>0.19</c:v>
                </c:pt>
                <c:pt idx="8">
                  <c:v>0.2</c:v>
                </c:pt>
                <c:pt idx="9">
                  <c:v>0.2</c:v>
                </c:pt>
                <c:pt idx="10">
                  <c:v>0.21</c:v>
                </c:pt>
                <c:pt idx="11">
                  <c:v>0.24</c:v>
                </c:pt>
              </c:numCache>
            </c:numRef>
          </c:val>
          <c:smooth val="0"/>
        </c:ser>
        <c:ser>
          <c:idx val="2"/>
          <c:order val="2"/>
          <c:tx>
            <c:strRef>
              <c:f>Sheet1!$D$1</c:f>
              <c:strCache>
                <c:ptCount val="1"/>
                <c:pt idx="0">
                  <c:v>Not</c:v>
                </c:pt>
              </c:strCache>
            </c:strRef>
          </c:tx>
          <c:dLbls>
            <c:dLbl>
              <c:idx val="1"/>
              <c:layout/>
              <c:dLblPos val="t"/>
              <c:showLegendKey val="0"/>
              <c:showVal val="1"/>
              <c:showCatName val="0"/>
              <c:showSerName val="0"/>
              <c:showPercent val="0"/>
              <c:showBubbleSize val="0"/>
            </c:dLbl>
            <c:dLbl>
              <c:idx val="4"/>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8"/>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10"/>
              <c:layout/>
              <c:dLblPos val="t"/>
              <c:showLegendKey val="0"/>
              <c:showVal val="1"/>
              <c:showCatName val="0"/>
              <c:showSerName val="0"/>
              <c:showPercent val="0"/>
              <c:showBubbleSize val="0"/>
            </c:dLbl>
            <c:dLbl>
              <c:idx val="11"/>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0%</c:formatCode>
                <c:ptCount val="12"/>
                <c:pt idx="0">
                  <c:v>0.33</c:v>
                </c:pt>
                <c:pt idx="1">
                  <c:v>0.39</c:v>
                </c:pt>
                <c:pt idx="3">
                  <c:v>0.36</c:v>
                </c:pt>
                <c:pt idx="4">
                  <c:v>0.37</c:v>
                </c:pt>
                <c:pt idx="5">
                  <c:v>0.35</c:v>
                </c:pt>
                <c:pt idx="6">
                  <c:v>0.43</c:v>
                </c:pt>
                <c:pt idx="7">
                  <c:v>0.39</c:v>
                </c:pt>
                <c:pt idx="8">
                  <c:v>0.44</c:v>
                </c:pt>
                <c:pt idx="9">
                  <c:v>0.46</c:v>
                </c:pt>
                <c:pt idx="10">
                  <c:v>0.43</c:v>
                </c:pt>
                <c:pt idx="11">
                  <c:v>0.39</c:v>
                </c:pt>
              </c:numCache>
            </c:numRef>
          </c:val>
          <c:smooth val="0"/>
        </c:ser>
        <c:ser>
          <c:idx val="3"/>
          <c:order val="3"/>
          <c:tx>
            <c:strRef>
              <c:f>Sheet1!$E$1</c:f>
              <c:strCache>
                <c:ptCount val="1"/>
                <c:pt idx="0">
                  <c:v>Don't Know/Refused</c:v>
                </c:pt>
              </c:strCache>
            </c:strRef>
          </c:tx>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Ref>
          </c:val>
          <c:smooth val="0"/>
        </c:ser>
        <c:ser>
          <c:idx val="4"/>
          <c:order val="4"/>
          <c:tx>
            <c:strRef>
              <c:f>Sheet1!$F$1</c:f>
              <c:strCache>
                <c:ptCount val="1"/>
                <c:pt idx="0">
                  <c:v>Don't Know / Refused</c:v>
                </c:pt>
              </c:strCache>
            </c:strRef>
          </c:tx>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Sheet1!$F$2:$F$13</c:f>
              <c:numCache>
                <c:formatCode>0%</c:formatCode>
                <c:ptCount val="12"/>
                <c:pt idx="0">
                  <c:v>0.04</c:v>
                </c:pt>
                <c:pt idx="1">
                  <c:v>0.01</c:v>
                </c:pt>
                <c:pt idx="3">
                  <c:v>0.01</c:v>
                </c:pt>
                <c:pt idx="4">
                  <c:v>0.02</c:v>
                </c:pt>
                <c:pt idx="5">
                  <c:v>0.02</c:v>
                </c:pt>
                <c:pt idx="6">
                  <c:v>0.04</c:v>
                </c:pt>
                <c:pt idx="7">
                  <c:v>0.02</c:v>
                </c:pt>
                <c:pt idx="8">
                  <c:v>0.03</c:v>
                </c:pt>
                <c:pt idx="9">
                  <c:v>0.04</c:v>
                </c:pt>
                <c:pt idx="10">
                  <c:v>0.02</c:v>
                </c:pt>
                <c:pt idx="11">
                  <c:v>0.01</c:v>
                </c:pt>
              </c:numCache>
            </c:numRef>
          </c:val>
          <c:smooth val="0"/>
        </c:ser>
        <c:dLbls>
          <c:showLegendKey val="0"/>
          <c:showVal val="0"/>
          <c:showCatName val="0"/>
          <c:showSerName val="0"/>
          <c:showPercent val="0"/>
          <c:showBubbleSize val="0"/>
        </c:dLbls>
        <c:marker val="1"/>
        <c:smooth val="0"/>
        <c:axId val="105804544"/>
        <c:axId val="105806080"/>
      </c:lineChart>
      <c:catAx>
        <c:axId val="105804544"/>
        <c:scaling>
          <c:orientation val="minMax"/>
        </c:scaling>
        <c:delete val="0"/>
        <c:axPos val="b"/>
        <c:numFmt formatCode="General" sourceLinked="1"/>
        <c:majorTickMark val="none"/>
        <c:minorTickMark val="none"/>
        <c:tickLblPos val="nextTo"/>
        <c:txPr>
          <a:bodyPr/>
          <a:lstStyle/>
          <a:p>
            <a:pPr>
              <a:defRPr sz="1200"/>
            </a:pPr>
            <a:endParaRPr lang="en-US"/>
          </a:p>
        </c:txPr>
        <c:crossAx val="105806080"/>
        <c:crosses val="autoZero"/>
        <c:auto val="1"/>
        <c:lblAlgn val="ctr"/>
        <c:lblOffset val="100"/>
        <c:noMultiLvlLbl val="0"/>
      </c:catAx>
      <c:valAx>
        <c:axId val="105806080"/>
        <c:scaling>
          <c:orientation val="minMax"/>
        </c:scaling>
        <c:delete val="1"/>
        <c:axPos val="l"/>
        <c:numFmt formatCode="0%" sourceLinked="1"/>
        <c:majorTickMark val="out"/>
        <c:minorTickMark val="none"/>
        <c:tickLblPos val="nextTo"/>
        <c:crossAx val="105804544"/>
        <c:crosses val="autoZero"/>
        <c:crossBetween val="between"/>
      </c:valAx>
    </c:plotArea>
    <c:legend>
      <c:legendPos val="t"/>
      <c:layout>
        <c:manualLayout>
          <c:xMode val="edge"/>
          <c:yMode val="edge"/>
          <c:x val="0.14439868093411404"/>
          <c:y val="1.675976455295497E-2"/>
          <c:w val="0.7046740471543621"/>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4"/>
              <c:layout/>
              <c:dLblPos val="t"/>
              <c:showLegendKey val="0"/>
              <c:showVal val="1"/>
              <c:showCatName val="0"/>
              <c:showSerName val="0"/>
              <c:showPercent val="0"/>
              <c:showBubbleSize val="0"/>
            </c:dLbl>
            <c:dLbl>
              <c:idx val="7"/>
              <c:layout>
                <c:manualLayout>
                  <c:x val="-2.7920227920227816E-2"/>
                  <c:y val="-3.7887952518886547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0%</c:formatCode>
                <c:ptCount val="9"/>
                <c:pt idx="0">
                  <c:v>0.14000000000000001</c:v>
                </c:pt>
                <c:pt idx="1">
                  <c:v>0.21</c:v>
                </c:pt>
                <c:pt idx="2">
                  <c:v>0.22</c:v>
                </c:pt>
                <c:pt idx="3">
                  <c:v>0.15</c:v>
                </c:pt>
                <c:pt idx="4">
                  <c:v>0.21</c:v>
                </c:pt>
                <c:pt idx="5">
                  <c:v>0.2</c:v>
                </c:pt>
                <c:pt idx="6">
                  <c:v>0.24</c:v>
                </c:pt>
                <c:pt idx="7">
                  <c:v>0.21</c:v>
                </c:pt>
                <c:pt idx="8">
                  <c:v>0.2</c:v>
                </c:pt>
              </c:numCache>
            </c:numRef>
          </c:val>
          <c:smooth val="0"/>
        </c:ser>
        <c:ser>
          <c:idx val="1"/>
          <c:order val="1"/>
          <c:tx>
            <c:strRef>
              <c:f>Sheet1!$C$1</c:f>
              <c:strCache>
                <c:ptCount val="1"/>
                <c:pt idx="0">
                  <c:v>Minor</c:v>
                </c:pt>
              </c:strCache>
            </c:strRef>
          </c:tx>
          <c:dLbls>
            <c:dLbl>
              <c:idx val="4"/>
              <c:layout/>
              <c:dLblPos val="b"/>
              <c:showLegendKey val="0"/>
              <c:showVal val="1"/>
              <c:showCatName val="0"/>
              <c:showSerName val="0"/>
              <c:showPercent val="0"/>
              <c:showBubbleSize val="0"/>
            </c:dLbl>
            <c:dLbl>
              <c:idx val="7"/>
              <c:layout>
                <c:manualLayout>
                  <c:x val="-3.0769230769230663E-2"/>
                  <c:y val="4.351999340145913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0%</c:formatCode>
                <c:ptCount val="9"/>
                <c:pt idx="0">
                  <c:v>0.2</c:v>
                </c:pt>
                <c:pt idx="1">
                  <c:v>0.26</c:v>
                </c:pt>
                <c:pt idx="2">
                  <c:v>0.26</c:v>
                </c:pt>
                <c:pt idx="3">
                  <c:v>0.2</c:v>
                </c:pt>
                <c:pt idx="4">
                  <c:v>0.19</c:v>
                </c:pt>
                <c:pt idx="5">
                  <c:v>0.24</c:v>
                </c:pt>
                <c:pt idx="6">
                  <c:v>0.27</c:v>
                </c:pt>
                <c:pt idx="7">
                  <c:v>0.2</c:v>
                </c:pt>
                <c:pt idx="8">
                  <c:v>0.22</c:v>
                </c:pt>
              </c:numCache>
            </c:numRef>
          </c:val>
          <c:smooth val="0"/>
        </c:ser>
        <c:ser>
          <c:idx val="2"/>
          <c:order val="2"/>
          <c:tx>
            <c:strRef>
              <c:f>Sheet1!$D$1</c:f>
              <c:strCache>
                <c:ptCount val="1"/>
                <c:pt idx="0">
                  <c:v>Not</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0%</c:formatCode>
                <c:ptCount val="9"/>
                <c:pt idx="0">
                  <c:v>0.65</c:v>
                </c:pt>
                <c:pt idx="1">
                  <c:v>0.49</c:v>
                </c:pt>
                <c:pt idx="2">
                  <c:v>0.47</c:v>
                </c:pt>
                <c:pt idx="3">
                  <c:v>0.6</c:v>
                </c:pt>
                <c:pt idx="4">
                  <c:v>0.56999999999999995</c:v>
                </c:pt>
                <c:pt idx="5">
                  <c:v>0.53</c:v>
                </c:pt>
                <c:pt idx="6">
                  <c:v>0.45</c:v>
                </c:pt>
                <c:pt idx="7">
                  <c:v>0.56999999999999995</c:v>
                </c:pt>
                <c:pt idx="8">
                  <c:v>0.53</c:v>
                </c:pt>
              </c:numCache>
            </c:numRef>
          </c:val>
          <c:smooth val="0"/>
        </c:ser>
        <c:ser>
          <c:idx val="3"/>
          <c:order val="3"/>
          <c:tx>
            <c:strRef>
              <c:f>Sheet1!$E$1</c:f>
              <c:strCache>
                <c:ptCount val="1"/>
                <c:pt idx="0">
                  <c:v>Don't Know/Refused</c:v>
                </c:pt>
              </c:strCache>
            </c:strRef>
          </c:tx>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Sheet1!$E$2:$E$10</c:f>
            </c:numRef>
          </c:val>
          <c:smooth val="0"/>
        </c:ser>
        <c:ser>
          <c:idx val="4"/>
          <c:order val="4"/>
          <c:tx>
            <c:strRef>
              <c:f>Sheet1!$F$1</c:f>
              <c:strCache>
                <c:ptCount val="1"/>
                <c:pt idx="0">
                  <c:v>Don't Know / Refused</c:v>
                </c:pt>
              </c:strCache>
            </c:strRef>
          </c:tx>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Sheet1!$F$2:$F$10</c:f>
              <c:numCache>
                <c:formatCode>0%</c:formatCode>
                <c:ptCount val="9"/>
                <c:pt idx="0">
                  <c:v>0.01</c:v>
                </c:pt>
                <c:pt idx="1">
                  <c:v>0.04</c:v>
                </c:pt>
                <c:pt idx="2">
                  <c:v>0.04</c:v>
                </c:pt>
                <c:pt idx="3">
                  <c:v>0.04</c:v>
                </c:pt>
                <c:pt idx="4">
                  <c:v>0.03</c:v>
                </c:pt>
                <c:pt idx="5">
                  <c:v>0.02</c:v>
                </c:pt>
                <c:pt idx="6">
                  <c:v>0.03</c:v>
                </c:pt>
                <c:pt idx="7">
                  <c:v>0.02</c:v>
                </c:pt>
                <c:pt idx="8">
                  <c:v>0.04</c:v>
                </c:pt>
              </c:numCache>
            </c:numRef>
          </c:val>
          <c:smooth val="0"/>
        </c:ser>
        <c:dLbls>
          <c:showLegendKey val="0"/>
          <c:showVal val="0"/>
          <c:showCatName val="0"/>
          <c:showSerName val="0"/>
          <c:showPercent val="0"/>
          <c:showBubbleSize val="0"/>
        </c:dLbls>
        <c:marker val="1"/>
        <c:smooth val="0"/>
        <c:axId val="105883136"/>
        <c:axId val="105884672"/>
      </c:lineChart>
      <c:catAx>
        <c:axId val="105883136"/>
        <c:scaling>
          <c:orientation val="minMax"/>
        </c:scaling>
        <c:delete val="0"/>
        <c:axPos val="b"/>
        <c:numFmt formatCode="General" sourceLinked="1"/>
        <c:majorTickMark val="none"/>
        <c:minorTickMark val="none"/>
        <c:tickLblPos val="nextTo"/>
        <c:txPr>
          <a:bodyPr/>
          <a:lstStyle/>
          <a:p>
            <a:pPr>
              <a:defRPr sz="1200"/>
            </a:pPr>
            <a:endParaRPr lang="en-US"/>
          </a:p>
        </c:txPr>
        <c:crossAx val="105884672"/>
        <c:crosses val="autoZero"/>
        <c:auto val="1"/>
        <c:lblAlgn val="ctr"/>
        <c:lblOffset val="100"/>
        <c:noMultiLvlLbl val="0"/>
      </c:catAx>
      <c:valAx>
        <c:axId val="105884672"/>
        <c:scaling>
          <c:orientation val="minMax"/>
        </c:scaling>
        <c:delete val="1"/>
        <c:axPos val="l"/>
        <c:numFmt formatCode="0%" sourceLinked="1"/>
        <c:majorTickMark val="out"/>
        <c:minorTickMark val="none"/>
        <c:tickLblPos val="nextTo"/>
        <c:crossAx val="105883136"/>
        <c:crosses val="autoZero"/>
        <c:crossBetween val="between"/>
      </c:valAx>
    </c:plotArea>
    <c:legend>
      <c:legendPos val="t"/>
      <c:layout>
        <c:manualLayout>
          <c:xMode val="edge"/>
          <c:yMode val="edge"/>
          <c:x val="0.14439868093411404"/>
          <c:y val="1.675976455295497E-2"/>
          <c:w val="0.69755154003185504"/>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c:v>
                </c:pt>
              </c:strCache>
            </c:strRef>
          </c:tx>
          <c:spPr>
            <a:solidFill>
              <a:schemeClr val="accent1">
                <a:lumMod val="50000"/>
              </a:schemeClr>
            </a:solidFill>
            <a:ln>
              <a:solidFill>
                <a:schemeClr val="accent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Sheet1!$B$2:$B$22</c:f>
              <c:numCache>
                <c:formatCode>0%</c:formatCode>
                <c:ptCount val="21"/>
                <c:pt idx="0">
                  <c:v>0.38</c:v>
                </c:pt>
                <c:pt idx="1">
                  <c:v>0.4</c:v>
                </c:pt>
                <c:pt idx="2">
                  <c:v>0.38</c:v>
                </c:pt>
                <c:pt idx="3">
                  <c:v>0.4</c:v>
                </c:pt>
                <c:pt idx="4">
                  <c:v>0.43</c:v>
                </c:pt>
                <c:pt idx="5">
                  <c:v>0.35</c:v>
                </c:pt>
                <c:pt idx="6">
                  <c:v>0.31</c:v>
                </c:pt>
                <c:pt idx="7">
                  <c:v>0.4</c:v>
                </c:pt>
                <c:pt idx="8">
                  <c:v>0.37</c:v>
                </c:pt>
                <c:pt idx="9">
                  <c:v>0.38</c:v>
                </c:pt>
                <c:pt idx="10">
                  <c:v>0.33</c:v>
                </c:pt>
                <c:pt idx="11">
                  <c:v>0.36</c:v>
                </c:pt>
                <c:pt idx="12">
                  <c:v>0.35</c:v>
                </c:pt>
                <c:pt idx="13">
                  <c:v>0.35</c:v>
                </c:pt>
                <c:pt idx="14">
                  <c:v>0.4</c:v>
                </c:pt>
                <c:pt idx="15">
                  <c:v>0.34</c:v>
                </c:pt>
                <c:pt idx="16">
                  <c:v>0.25</c:v>
                </c:pt>
                <c:pt idx="17">
                  <c:v>0.28999999999999998</c:v>
                </c:pt>
                <c:pt idx="18">
                  <c:v>0.28000000000000003</c:v>
                </c:pt>
                <c:pt idx="19">
                  <c:v>0.26</c:v>
                </c:pt>
                <c:pt idx="20">
                  <c:v>0.25</c:v>
                </c:pt>
              </c:numCache>
            </c:numRef>
          </c:val>
        </c:ser>
        <c:ser>
          <c:idx val="1"/>
          <c:order val="1"/>
          <c:tx>
            <c:strRef>
              <c:f>Sheet1!$C$1</c:f>
              <c:strCache>
                <c:ptCount val="1"/>
                <c:pt idx="0">
                  <c:v>Somewhat</c:v>
                </c:pt>
              </c:strCache>
            </c:strRef>
          </c:tx>
          <c:spPr>
            <a:solidFill>
              <a:schemeClr val="accent1">
                <a:lumMod val="75000"/>
              </a:schemeClr>
            </a:solidFill>
            <a:ln>
              <a:solidFill>
                <a:schemeClr val="accent1">
                  <a:lumMod val="75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Sheet1!$C$2:$C$22</c:f>
              <c:numCache>
                <c:formatCode>0%</c:formatCode>
                <c:ptCount val="21"/>
                <c:pt idx="0">
                  <c:v>0.43</c:v>
                </c:pt>
                <c:pt idx="1">
                  <c:v>0.41</c:v>
                </c:pt>
                <c:pt idx="2">
                  <c:v>0.49</c:v>
                </c:pt>
                <c:pt idx="3">
                  <c:v>0.42</c:v>
                </c:pt>
                <c:pt idx="4">
                  <c:v>0.41</c:v>
                </c:pt>
                <c:pt idx="5">
                  <c:v>0.49</c:v>
                </c:pt>
                <c:pt idx="6">
                  <c:v>0.5</c:v>
                </c:pt>
                <c:pt idx="7">
                  <c:v>0.44</c:v>
                </c:pt>
                <c:pt idx="8">
                  <c:v>0.41</c:v>
                </c:pt>
                <c:pt idx="9">
                  <c:v>0.46</c:v>
                </c:pt>
                <c:pt idx="10">
                  <c:v>0.45</c:v>
                </c:pt>
                <c:pt idx="11">
                  <c:v>0.47</c:v>
                </c:pt>
                <c:pt idx="12">
                  <c:v>0.42</c:v>
                </c:pt>
                <c:pt idx="13">
                  <c:v>0.47</c:v>
                </c:pt>
                <c:pt idx="14">
                  <c:v>0.42</c:v>
                </c:pt>
                <c:pt idx="15">
                  <c:v>0.45</c:v>
                </c:pt>
                <c:pt idx="16">
                  <c:v>0.49</c:v>
                </c:pt>
                <c:pt idx="17">
                  <c:v>0.46</c:v>
                </c:pt>
                <c:pt idx="18">
                  <c:v>0.43</c:v>
                </c:pt>
                <c:pt idx="19">
                  <c:v>0.45</c:v>
                </c:pt>
                <c:pt idx="20">
                  <c:v>0.45</c:v>
                </c:pt>
              </c:numCache>
            </c:numRef>
          </c:val>
        </c:ser>
        <c:ser>
          <c:idx val="2"/>
          <c:order val="2"/>
          <c:tx>
            <c:strRef>
              <c:f>Sheet1!$D$1</c:f>
              <c:strCache>
                <c:ptCount val="1"/>
                <c:pt idx="0">
                  <c:v>Not Too</c:v>
                </c:pt>
              </c:strCache>
            </c:strRef>
          </c:tx>
          <c:spPr>
            <a:solidFill>
              <a:schemeClr val="accent1">
                <a:lumMod val="60000"/>
                <a:lumOff val="40000"/>
              </a:schemeClr>
            </a:solidFill>
            <a:ln>
              <a:solidFill>
                <a:schemeClr val="accent1">
                  <a:lumMod val="60000"/>
                  <a:lumOff val="4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Sheet1!$D$2:$D$22</c:f>
              <c:numCache>
                <c:formatCode>0%</c:formatCode>
                <c:ptCount val="21"/>
                <c:pt idx="0">
                  <c:v>0.12</c:v>
                </c:pt>
                <c:pt idx="1">
                  <c:v>0.09</c:v>
                </c:pt>
                <c:pt idx="2">
                  <c:v>0.09</c:v>
                </c:pt>
                <c:pt idx="3">
                  <c:v>0.11</c:v>
                </c:pt>
                <c:pt idx="4">
                  <c:v>0.1</c:v>
                </c:pt>
                <c:pt idx="5">
                  <c:v>0.1</c:v>
                </c:pt>
                <c:pt idx="6">
                  <c:v>0.13</c:v>
                </c:pt>
                <c:pt idx="7">
                  <c:v>0.09</c:v>
                </c:pt>
                <c:pt idx="8">
                  <c:v>0.12</c:v>
                </c:pt>
                <c:pt idx="9">
                  <c:v>0.1</c:v>
                </c:pt>
                <c:pt idx="10">
                  <c:v>0.1</c:v>
                </c:pt>
                <c:pt idx="11">
                  <c:v>0.08</c:v>
                </c:pt>
                <c:pt idx="12">
                  <c:v>0.11</c:v>
                </c:pt>
                <c:pt idx="13">
                  <c:v>0.09</c:v>
                </c:pt>
                <c:pt idx="14">
                  <c:v>0.11</c:v>
                </c:pt>
                <c:pt idx="15">
                  <c:v>0.12</c:v>
                </c:pt>
                <c:pt idx="16">
                  <c:v>0.14000000000000001</c:v>
                </c:pt>
                <c:pt idx="17">
                  <c:v>0.13</c:v>
                </c:pt>
                <c:pt idx="18">
                  <c:v>0.16</c:v>
                </c:pt>
                <c:pt idx="19">
                  <c:v>0.15</c:v>
                </c:pt>
                <c:pt idx="20">
                  <c:v>0.13</c:v>
                </c:pt>
              </c:numCache>
            </c:numRef>
          </c:val>
        </c:ser>
        <c:ser>
          <c:idx val="3"/>
          <c:order val="3"/>
          <c:tx>
            <c:strRef>
              <c:f>Sheet1!$E$1</c:f>
              <c:strCache>
                <c:ptCount val="1"/>
                <c:pt idx="0">
                  <c:v>Not At All</c:v>
                </c:pt>
              </c:strCache>
            </c:strRef>
          </c:tx>
          <c:spPr>
            <a:solidFill>
              <a:schemeClr val="accent1">
                <a:lumMod val="40000"/>
                <a:lumOff val="60000"/>
              </a:schemeClr>
            </a:solidFill>
            <a:ln>
              <a:solidFill>
                <a:schemeClr val="accent1">
                  <a:lumMod val="40000"/>
                  <a:lumOff val="6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Sheet1!$E$2:$E$22</c:f>
              <c:numCache>
                <c:formatCode>0%</c:formatCode>
                <c:ptCount val="21"/>
                <c:pt idx="0">
                  <c:v>0.05</c:v>
                </c:pt>
                <c:pt idx="1">
                  <c:v>0.09</c:v>
                </c:pt>
                <c:pt idx="2">
                  <c:v>0.03</c:v>
                </c:pt>
                <c:pt idx="3">
                  <c:v>0.06</c:v>
                </c:pt>
                <c:pt idx="4">
                  <c:v>0.06</c:v>
                </c:pt>
                <c:pt idx="5">
                  <c:v>0.06</c:v>
                </c:pt>
                <c:pt idx="6">
                  <c:v>0.05</c:v>
                </c:pt>
                <c:pt idx="7">
                  <c:v>7.0000000000000007E-2</c:v>
                </c:pt>
                <c:pt idx="8">
                  <c:v>0.1</c:v>
                </c:pt>
                <c:pt idx="9">
                  <c:v>0.06</c:v>
                </c:pt>
                <c:pt idx="10">
                  <c:v>0.11</c:v>
                </c:pt>
                <c:pt idx="11">
                  <c:v>0.08</c:v>
                </c:pt>
                <c:pt idx="12">
                  <c:v>0.11</c:v>
                </c:pt>
                <c:pt idx="13">
                  <c:v>0.09</c:v>
                </c:pt>
                <c:pt idx="14">
                  <c:v>7.0000000000000007E-2</c:v>
                </c:pt>
                <c:pt idx="15">
                  <c:v>0.09</c:v>
                </c:pt>
                <c:pt idx="16">
                  <c:v>0.11</c:v>
                </c:pt>
                <c:pt idx="17">
                  <c:v>0.12</c:v>
                </c:pt>
                <c:pt idx="18">
                  <c:v>0.12</c:v>
                </c:pt>
                <c:pt idx="19">
                  <c:v>0.13</c:v>
                </c:pt>
                <c:pt idx="20">
                  <c:v>0.16</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Sheet1!$F$2:$F$22</c:f>
              <c:numCache>
                <c:formatCode>0%</c:formatCode>
                <c:ptCount val="21"/>
                <c:pt idx="0">
                  <c:v>0.02</c:v>
                </c:pt>
                <c:pt idx="1">
                  <c:v>0.01</c:v>
                </c:pt>
                <c:pt idx="2">
                  <c:v>0.01</c:v>
                </c:pt>
                <c:pt idx="3">
                  <c:v>0.01</c:v>
                </c:pt>
                <c:pt idx="4">
                  <c:v>0.01</c:v>
                </c:pt>
                <c:pt idx="5">
                  <c:v>0</c:v>
                </c:pt>
                <c:pt idx="6">
                  <c:v>0</c:v>
                </c:pt>
                <c:pt idx="7">
                  <c:v>0</c:v>
                </c:pt>
                <c:pt idx="8">
                  <c:v>0.01</c:v>
                </c:pt>
                <c:pt idx="9">
                  <c:v>0</c:v>
                </c:pt>
                <c:pt idx="10">
                  <c:v>0.01</c:v>
                </c:pt>
                <c:pt idx="11">
                  <c:v>0.01</c:v>
                </c:pt>
                <c:pt idx="12">
                  <c:v>0.01</c:v>
                </c:pt>
                <c:pt idx="13" formatCode="0.00%">
                  <c:v>4.0000000000000001E-3</c:v>
                </c:pt>
                <c:pt idx="14">
                  <c:v>0.01</c:v>
                </c:pt>
                <c:pt idx="15">
                  <c:v>0.01</c:v>
                </c:pt>
                <c:pt idx="16">
                  <c:v>0.01</c:v>
                </c:pt>
                <c:pt idx="17">
                  <c:v>0</c:v>
                </c:pt>
                <c:pt idx="18">
                  <c:v>0.01</c:v>
                </c:pt>
                <c:pt idx="19">
                  <c:v>0.01</c:v>
                </c:pt>
                <c:pt idx="20">
                  <c:v>0.01</c:v>
                </c:pt>
              </c:numCache>
            </c:numRef>
          </c:val>
        </c:ser>
        <c:dLbls>
          <c:showLegendKey val="0"/>
          <c:showVal val="0"/>
          <c:showCatName val="0"/>
          <c:showSerName val="0"/>
          <c:showPercent val="0"/>
          <c:showBubbleSize val="0"/>
        </c:dLbls>
        <c:axId val="81576704"/>
        <c:axId val="81578240"/>
      </c:areaChart>
      <c:barChart>
        <c:barDir val="col"/>
        <c:grouping val="stacked"/>
        <c:varyColors val="0"/>
        <c:ser>
          <c:idx val="5"/>
          <c:order val="5"/>
          <c:tx>
            <c:strRef>
              <c:f>Sheet1!$G$1</c:f>
              <c:strCache>
                <c:ptCount val="1"/>
                <c:pt idx="0">
                  <c:v>Column4</c:v>
                </c:pt>
              </c:strCache>
            </c:strRef>
          </c:tx>
          <c:spPr>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00B05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Sheet1!$G$2:$G$22</c:f>
              <c:numCache>
                <c:formatCode>0%</c:formatCode>
                <c:ptCount val="21"/>
                <c:pt idx="0" formatCode="General">
                  <c:v>0</c:v>
                </c:pt>
                <c:pt idx="1">
                  <c:v>3.9999999999999992E-3</c:v>
                </c:pt>
                <c:pt idx="2">
                  <c:v>-6.0000000000000001E-3</c:v>
                </c:pt>
                <c:pt idx="3">
                  <c:v>3.0000000000000001E-3</c:v>
                </c:pt>
                <c:pt idx="4">
                  <c:v>0</c:v>
                </c:pt>
                <c:pt idx="5">
                  <c:v>0</c:v>
                </c:pt>
                <c:pt idx="6">
                  <c:v>-9.9999999999999959E-4</c:v>
                </c:pt>
                <c:pt idx="7">
                  <c:v>2.0000000000000005E-3</c:v>
                </c:pt>
                <c:pt idx="8">
                  <c:v>3.0000000000000001E-3</c:v>
                </c:pt>
                <c:pt idx="9">
                  <c:v>-4.000000000000001E-3</c:v>
                </c:pt>
                <c:pt idx="10">
                  <c:v>5.0000000000000001E-3</c:v>
                </c:pt>
                <c:pt idx="11">
                  <c:v>-3.0000000000000001E-3</c:v>
                </c:pt>
                <c:pt idx="12">
                  <c:v>3.0000000000000001E-3</c:v>
                </c:pt>
                <c:pt idx="13">
                  <c:v>-2.0000000000000005E-3</c:v>
                </c:pt>
                <c:pt idx="14">
                  <c:v>-1.9999999999999992E-3</c:v>
                </c:pt>
                <c:pt idx="15">
                  <c:v>1.9999999999999992E-3</c:v>
                </c:pt>
                <c:pt idx="16">
                  <c:v>2.0000000000000005E-3</c:v>
                </c:pt>
                <c:pt idx="17">
                  <c:v>9.9999999999999959E-4</c:v>
                </c:pt>
                <c:pt idx="18">
                  <c:v>0</c:v>
                </c:pt>
                <c:pt idx="19">
                  <c:v>1.0000000000000009E-3</c:v>
                </c:pt>
                <c:pt idx="20">
                  <c:v>3.0000000000000001E-3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110726996770940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Sheet1!$H$2:$H$22</c:f>
              <c:numCache>
                <c:formatCode>0%</c:formatCode>
                <c:ptCount val="21"/>
                <c:pt idx="0" formatCode="General">
                  <c:v>0</c:v>
                </c:pt>
                <c:pt idx="1">
                  <c:v>3.9999999999999994E-2</c:v>
                </c:pt>
                <c:pt idx="2">
                  <c:v>-0.06</c:v>
                </c:pt>
                <c:pt idx="3">
                  <c:v>0.03</c:v>
                </c:pt>
                <c:pt idx="4">
                  <c:v>0</c:v>
                </c:pt>
                <c:pt idx="5">
                  <c:v>0</c:v>
                </c:pt>
                <c:pt idx="6">
                  <c:v>-9.999999999999995E-3</c:v>
                </c:pt>
                <c:pt idx="7">
                  <c:v>2.0000000000000004E-2</c:v>
                </c:pt>
                <c:pt idx="8">
                  <c:v>0.03</c:v>
                </c:pt>
                <c:pt idx="9">
                  <c:v>-4.0000000000000008E-2</c:v>
                </c:pt>
                <c:pt idx="10">
                  <c:v>0.05</c:v>
                </c:pt>
                <c:pt idx="11">
                  <c:v>-0.03</c:v>
                </c:pt>
                <c:pt idx="12">
                  <c:v>0.03</c:v>
                </c:pt>
                <c:pt idx="13">
                  <c:v>-2.0000000000000004E-2</c:v>
                </c:pt>
                <c:pt idx="14">
                  <c:v>-1.999999999999999E-2</c:v>
                </c:pt>
                <c:pt idx="15">
                  <c:v>1.999999999999999E-2</c:v>
                </c:pt>
                <c:pt idx="16">
                  <c:v>2.0000000000000004E-2</c:v>
                </c:pt>
                <c:pt idx="17">
                  <c:v>9.999999999999995E-3</c:v>
                </c:pt>
                <c:pt idx="18">
                  <c:v>0</c:v>
                </c:pt>
                <c:pt idx="19">
                  <c:v>1.0000000000000009E-2</c:v>
                </c:pt>
                <c:pt idx="20">
                  <c:v>0.03</c:v>
                </c:pt>
              </c:numCache>
            </c:numRef>
          </c:val>
        </c:ser>
        <c:dLbls>
          <c:showLegendKey val="0"/>
          <c:showVal val="0"/>
          <c:showCatName val="0"/>
          <c:showSerName val="0"/>
          <c:showPercent val="0"/>
          <c:showBubbleSize val="0"/>
        </c:dLbls>
        <c:gapWidth val="150"/>
        <c:overlap val="100"/>
        <c:axId val="81466880"/>
        <c:axId val="81465344"/>
      </c:barChart>
      <c:catAx>
        <c:axId val="8157670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81578240"/>
        <c:crosses val="autoZero"/>
        <c:auto val="1"/>
        <c:lblAlgn val="ctr"/>
        <c:lblOffset val="100"/>
        <c:noMultiLvlLbl val="0"/>
      </c:catAx>
      <c:valAx>
        <c:axId val="8157824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81576704"/>
        <c:crosses val="autoZero"/>
        <c:crossBetween val="between"/>
        <c:majorUnit val="5.000000000000001E-2"/>
      </c:valAx>
      <c:valAx>
        <c:axId val="81465344"/>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81466880"/>
        <c:crosses val="max"/>
        <c:crossBetween val="between"/>
      </c:valAx>
      <c:catAx>
        <c:axId val="81466880"/>
        <c:scaling>
          <c:orientation val="minMax"/>
        </c:scaling>
        <c:delete val="0"/>
        <c:axPos val="b"/>
        <c:numFmt formatCode="General" sourceLinked="1"/>
        <c:majorTickMark val="none"/>
        <c:minorTickMark val="none"/>
        <c:tickLblPos val="none"/>
        <c:crossAx val="8146534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c:formatCode>
                <c:ptCount val="6"/>
                <c:pt idx="0">
                  <c:v>0.12</c:v>
                </c:pt>
                <c:pt idx="1">
                  <c:v>0.14000000000000001</c:v>
                </c:pt>
                <c:pt idx="2">
                  <c:v>0.13</c:v>
                </c:pt>
                <c:pt idx="3">
                  <c:v>0.17</c:v>
                </c:pt>
                <c:pt idx="4">
                  <c:v>0.14000000000000001</c:v>
                </c:pt>
                <c:pt idx="5">
                  <c:v>0.13</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0%</c:formatCode>
                <c:ptCount val="6"/>
                <c:pt idx="0">
                  <c:v>0.22</c:v>
                </c:pt>
                <c:pt idx="1">
                  <c:v>0.26</c:v>
                </c:pt>
                <c:pt idx="2">
                  <c:v>0.27</c:v>
                </c:pt>
                <c:pt idx="3">
                  <c:v>0.31</c:v>
                </c:pt>
                <c:pt idx="4">
                  <c:v>0.26</c:v>
                </c:pt>
                <c:pt idx="5">
                  <c:v>0.27</c:v>
                </c:pt>
              </c:numCache>
            </c:numRef>
          </c:val>
          <c:smooth val="0"/>
        </c:ser>
        <c:ser>
          <c:idx val="2"/>
          <c:order val="2"/>
          <c:tx>
            <c:strRef>
              <c:f>Sheet1!$D$1</c:f>
              <c:strCache>
                <c:ptCount val="1"/>
                <c:pt idx="0">
                  <c:v>Not</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0%</c:formatCode>
                <c:ptCount val="6"/>
                <c:pt idx="0">
                  <c:v>0.64</c:v>
                </c:pt>
                <c:pt idx="1">
                  <c:v>0.56999999999999995</c:v>
                </c:pt>
                <c:pt idx="2">
                  <c:v>0.56999999999999995</c:v>
                </c:pt>
                <c:pt idx="3">
                  <c:v>0.51</c:v>
                </c:pt>
                <c:pt idx="4">
                  <c:v>0.56999999999999995</c:v>
                </c:pt>
                <c:pt idx="5">
                  <c:v>0.56999999999999995</c:v>
                </c:pt>
              </c:numCache>
            </c:numRef>
          </c:val>
          <c:smooth val="0"/>
        </c:ser>
        <c:ser>
          <c:idx val="3"/>
          <c:order val="3"/>
          <c:tx>
            <c:strRef>
              <c:f>Sheet1!$E$1</c:f>
              <c:strCache>
                <c:ptCount val="1"/>
                <c:pt idx="0">
                  <c:v>Don't Know/Refused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Sheet1!$E$2:$E$7</c:f>
            </c:numRef>
          </c:val>
          <c:smooth val="0"/>
        </c:ser>
        <c:ser>
          <c:idx val="4"/>
          <c:order val="4"/>
          <c:tx>
            <c:strRef>
              <c:f>Sheet1!$F$1</c:f>
              <c:strCache>
                <c:ptCount val="1"/>
                <c:pt idx="0">
                  <c:v>Don't Know / 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Sheet1!$F$2:$F$7</c:f>
              <c:numCache>
                <c:formatCode>0%</c:formatCode>
                <c:ptCount val="6"/>
                <c:pt idx="0">
                  <c:v>0.03</c:v>
                </c:pt>
                <c:pt idx="1">
                  <c:v>0.02</c:v>
                </c:pt>
                <c:pt idx="2">
                  <c:v>0.03</c:v>
                </c:pt>
                <c:pt idx="3">
                  <c:v>0.01</c:v>
                </c:pt>
                <c:pt idx="4">
                  <c:v>0.03</c:v>
                </c:pt>
                <c:pt idx="5">
                  <c:v>0.03</c:v>
                </c:pt>
              </c:numCache>
            </c:numRef>
          </c:val>
          <c:smooth val="0"/>
        </c:ser>
        <c:dLbls>
          <c:showLegendKey val="0"/>
          <c:showVal val="0"/>
          <c:showCatName val="0"/>
          <c:showSerName val="0"/>
          <c:showPercent val="0"/>
          <c:showBubbleSize val="0"/>
        </c:dLbls>
        <c:marker val="1"/>
        <c:smooth val="0"/>
        <c:axId val="106456960"/>
        <c:axId val="106458496"/>
      </c:lineChart>
      <c:catAx>
        <c:axId val="106456960"/>
        <c:scaling>
          <c:orientation val="minMax"/>
        </c:scaling>
        <c:delete val="0"/>
        <c:axPos val="b"/>
        <c:numFmt formatCode="General" sourceLinked="1"/>
        <c:majorTickMark val="none"/>
        <c:minorTickMark val="none"/>
        <c:tickLblPos val="nextTo"/>
        <c:txPr>
          <a:bodyPr/>
          <a:lstStyle/>
          <a:p>
            <a:pPr>
              <a:defRPr sz="1200"/>
            </a:pPr>
            <a:endParaRPr lang="en-US"/>
          </a:p>
        </c:txPr>
        <c:crossAx val="106458496"/>
        <c:crosses val="autoZero"/>
        <c:auto val="1"/>
        <c:lblAlgn val="ctr"/>
        <c:lblOffset val="100"/>
        <c:noMultiLvlLbl val="0"/>
      </c:catAx>
      <c:valAx>
        <c:axId val="106458496"/>
        <c:scaling>
          <c:orientation val="minMax"/>
        </c:scaling>
        <c:delete val="1"/>
        <c:axPos val="l"/>
        <c:numFmt formatCode="0%" sourceLinked="1"/>
        <c:majorTickMark val="out"/>
        <c:minorTickMark val="none"/>
        <c:tickLblPos val="nextTo"/>
        <c:crossAx val="106456960"/>
        <c:crosses val="autoZero"/>
        <c:crossBetween val="between"/>
      </c:valAx>
    </c:plotArea>
    <c:legend>
      <c:legendPos val="t"/>
      <c:layout>
        <c:manualLayout>
          <c:xMode val="edge"/>
          <c:yMode val="edge"/>
          <c:x val="0.14439868093411404"/>
          <c:y val="1.675976455295497E-2"/>
          <c:w val="0.69327803575835067"/>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c:formatCode>
                <c:ptCount val="6"/>
                <c:pt idx="0">
                  <c:v>0.19</c:v>
                </c:pt>
                <c:pt idx="1">
                  <c:v>0.15</c:v>
                </c:pt>
                <c:pt idx="2">
                  <c:v>0.21</c:v>
                </c:pt>
                <c:pt idx="3">
                  <c:v>0.19</c:v>
                </c:pt>
                <c:pt idx="4">
                  <c:v>0.16</c:v>
                </c:pt>
                <c:pt idx="5">
                  <c:v>0.16</c:v>
                </c:pt>
              </c:numCache>
            </c:numRef>
          </c:val>
          <c:smooth val="0"/>
        </c:ser>
        <c:ser>
          <c:idx val="1"/>
          <c:order val="1"/>
          <c:tx>
            <c:strRef>
              <c:f>Sheet1!$C$1</c:f>
              <c:strCache>
                <c:ptCount val="1"/>
                <c:pt idx="0">
                  <c:v>Minor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0%</c:formatCode>
                <c:ptCount val="6"/>
                <c:pt idx="0">
                  <c:v>0.3</c:v>
                </c:pt>
                <c:pt idx="1">
                  <c:v>0.33</c:v>
                </c:pt>
                <c:pt idx="2">
                  <c:v>0.28999999999999998</c:v>
                </c:pt>
                <c:pt idx="3">
                  <c:v>0.31</c:v>
                </c:pt>
                <c:pt idx="4">
                  <c:v>0.28999999999999998</c:v>
                </c:pt>
                <c:pt idx="5">
                  <c:v>0.28999999999999998</c:v>
                </c:pt>
              </c:numCache>
            </c:numRef>
          </c:val>
          <c:smooth val="0"/>
        </c:ser>
        <c:ser>
          <c:idx val="2"/>
          <c:order val="2"/>
          <c:tx>
            <c:strRef>
              <c:f>Sheet1!$D$1</c:f>
              <c:strCache>
                <c:ptCount val="1"/>
                <c:pt idx="0">
                  <c:v>Not</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0%</c:formatCode>
                <c:ptCount val="6"/>
                <c:pt idx="0">
                  <c:v>0.5</c:v>
                </c:pt>
                <c:pt idx="1">
                  <c:v>0.51</c:v>
                </c:pt>
                <c:pt idx="2">
                  <c:v>0.47</c:v>
                </c:pt>
                <c:pt idx="3">
                  <c:v>0.49</c:v>
                </c:pt>
                <c:pt idx="4">
                  <c:v>0.54</c:v>
                </c:pt>
                <c:pt idx="5">
                  <c:v>0.54</c:v>
                </c:pt>
              </c:numCache>
            </c:numRef>
          </c:val>
          <c:smooth val="0"/>
        </c:ser>
        <c:ser>
          <c:idx val="3"/>
          <c:order val="3"/>
          <c:tx>
            <c:strRef>
              <c:f>Sheet1!$E$1</c:f>
              <c:strCache>
                <c:ptCount val="1"/>
                <c:pt idx="0">
                  <c:v>Don't Know/Refused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Sheet1!$E$2:$E$7</c:f>
            </c:numRef>
          </c:val>
          <c:smooth val="0"/>
        </c:ser>
        <c:ser>
          <c:idx val="4"/>
          <c:order val="4"/>
          <c:tx>
            <c:strRef>
              <c:f>Sheet1!$F$1</c:f>
              <c:strCache>
                <c:ptCount val="1"/>
                <c:pt idx="0">
                  <c:v>Don't Know / Refused</c:v>
                </c:pt>
              </c:strCache>
            </c:strRef>
          </c:tx>
          <c:cat>
            <c:numRef>
              <c:f>Sheet1!$A$2:$A$7</c:f>
              <c:numCache>
                <c:formatCode>General</c:formatCode>
                <c:ptCount val="6"/>
                <c:pt idx="0">
                  <c:v>2008</c:v>
                </c:pt>
                <c:pt idx="1">
                  <c:v>2009</c:v>
                </c:pt>
                <c:pt idx="2">
                  <c:v>2010</c:v>
                </c:pt>
                <c:pt idx="3">
                  <c:v>2011</c:v>
                </c:pt>
                <c:pt idx="4">
                  <c:v>2012</c:v>
                </c:pt>
                <c:pt idx="5">
                  <c:v>2013</c:v>
                </c:pt>
              </c:numCache>
            </c:numRef>
          </c:cat>
          <c:val>
            <c:numRef>
              <c:f>Sheet1!$F$2:$F$7</c:f>
              <c:numCache>
                <c:formatCode>0%</c:formatCode>
                <c:ptCount val="6"/>
                <c:pt idx="0">
                  <c:v>0.01</c:v>
                </c:pt>
                <c:pt idx="1">
                  <c:v>0.02</c:v>
                </c:pt>
                <c:pt idx="2">
                  <c:v>0.03</c:v>
                </c:pt>
                <c:pt idx="3">
                  <c:v>0.02</c:v>
                </c:pt>
                <c:pt idx="4">
                  <c:v>0.02</c:v>
                </c:pt>
                <c:pt idx="5">
                  <c:v>0.01</c:v>
                </c:pt>
              </c:numCache>
            </c:numRef>
          </c:val>
          <c:smooth val="0"/>
        </c:ser>
        <c:dLbls>
          <c:showLegendKey val="0"/>
          <c:showVal val="0"/>
          <c:showCatName val="0"/>
          <c:showSerName val="0"/>
          <c:showPercent val="0"/>
          <c:showBubbleSize val="0"/>
        </c:dLbls>
        <c:marker val="1"/>
        <c:smooth val="0"/>
        <c:axId val="106268928"/>
        <c:axId val="106274816"/>
      </c:lineChart>
      <c:catAx>
        <c:axId val="106268928"/>
        <c:scaling>
          <c:orientation val="minMax"/>
        </c:scaling>
        <c:delete val="0"/>
        <c:axPos val="b"/>
        <c:numFmt formatCode="General" sourceLinked="1"/>
        <c:majorTickMark val="none"/>
        <c:minorTickMark val="none"/>
        <c:tickLblPos val="nextTo"/>
        <c:txPr>
          <a:bodyPr/>
          <a:lstStyle/>
          <a:p>
            <a:pPr>
              <a:defRPr sz="1200"/>
            </a:pPr>
            <a:endParaRPr lang="en-US"/>
          </a:p>
        </c:txPr>
        <c:crossAx val="106274816"/>
        <c:crosses val="autoZero"/>
        <c:auto val="1"/>
        <c:lblAlgn val="ctr"/>
        <c:lblOffset val="100"/>
        <c:noMultiLvlLbl val="0"/>
      </c:catAx>
      <c:valAx>
        <c:axId val="106274816"/>
        <c:scaling>
          <c:orientation val="minMax"/>
        </c:scaling>
        <c:delete val="1"/>
        <c:axPos val="l"/>
        <c:numFmt formatCode="0%" sourceLinked="1"/>
        <c:majorTickMark val="out"/>
        <c:minorTickMark val="none"/>
        <c:tickLblPos val="nextTo"/>
        <c:crossAx val="106268928"/>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c:v>
                </c:pt>
              </c:strCache>
            </c:strRef>
          </c:tx>
          <c:dLbls>
            <c:dLbl>
              <c:idx val="5"/>
              <c:layout>
                <c:manualLayout>
                  <c:x val="-4.8507862799201384E-2"/>
                  <c:y val="2.099271677182352E-2"/>
                </c:manualLayout>
              </c:layout>
              <c:dLblPos val="r"/>
              <c:showLegendKey val="0"/>
              <c:showVal val="1"/>
              <c:showCatName val="0"/>
              <c:showSerName val="0"/>
              <c:showPercent val="0"/>
              <c:showBubbleSize val="0"/>
            </c:dLbl>
            <c:dLbl>
              <c:idx val="6"/>
              <c:layout>
                <c:manualLayout>
                  <c:x val="-2.5715840007178591E-2"/>
                  <c:y val="-3.814138438096995E-2"/>
                </c:manualLayout>
              </c:layout>
              <c:dLblPos val="r"/>
              <c:showLegendKey val="0"/>
              <c:showVal val="1"/>
              <c:showCatName val="0"/>
              <c:showSerName val="0"/>
              <c:showPercent val="0"/>
              <c:showBubbleSize val="0"/>
            </c:dLbl>
            <c:dLbl>
              <c:idx val="7"/>
              <c:layout>
                <c:manualLayout>
                  <c:x val="-2.5715840007178591E-2"/>
                  <c:y val="-2.9693655644856598E-2"/>
                </c:manualLayout>
              </c:layout>
              <c:dLblPos val="r"/>
              <c:showLegendKey val="0"/>
              <c:showVal val="1"/>
              <c:showCatName val="0"/>
              <c:showSerName val="0"/>
              <c:showPercent val="0"/>
              <c:showBubbleSize val="0"/>
            </c:dLbl>
            <c:dLbl>
              <c:idx val="8"/>
              <c:layout>
                <c:manualLayout>
                  <c:x val="-2.5715840007178591E-2"/>
                  <c:y val="-4.0957293959674401E-2"/>
                </c:manualLayout>
              </c:layout>
              <c:dLblPos val="r"/>
              <c:showLegendKey val="0"/>
              <c:showVal val="1"/>
              <c:showCatName val="0"/>
              <c:showSerName val="0"/>
              <c:showPercent val="0"/>
              <c:showBubbleSize val="0"/>
            </c:dLbl>
            <c:dLbl>
              <c:idx val="9"/>
              <c:layout>
                <c:manualLayout>
                  <c:x val="-2.5715840007178591E-2"/>
                  <c:y val="-4.0957293959674401E-2"/>
                </c:manualLayout>
              </c:layout>
              <c:dLblPos val="r"/>
              <c:showLegendKey val="0"/>
              <c:showVal val="1"/>
              <c:showCatName val="0"/>
              <c:showSerName val="0"/>
              <c:showPercent val="0"/>
              <c:showBubbleSize val="0"/>
            </c:dLbl>
            <c:dLbl>
              <c:idx val="10"/>
              <c:layout>
                <c:manualLayout>
                  <c:x val="-2.4291338582677166E-2"/>
                  <c:y val="-2.4061836487447696E-2"/>
                </c:manualLayout>
              </c:layout>
              <c:dLblPos val="r"/>
              <c:showLegendKey val="0"/>
              <c:showVal val="1"/>
              <c:showCatName val="0"/>
              <c:showSerName val="0"/>
              <c:showPercent val="0"/>
              <c:showBubbleSize val="0"/>
            </c:dLbl>
            <c:dLbl>
              <c:idx val="14"/>
              <c:layout>
                <c:manualLayout>
                  <c:x val="-2.2866837158175741E-2"/>
                  <c:y val="3.5325696527429173E-2"/>
                </c:manualLayout>
              </c:layout>
              <c:dLblPos val="r"/>
              <c:showLegendKey val="0"/>
              <c:showVal val="1"/>
              <c:showCatName val="0"/>
              <c:showSerName val="0"/>
              <c:showPercent val="0"/>
              <c:showBubbleSize val="0"/>
            </c:dLbl>
            <c:dLbl>
              <c:idx val="16"/>
              <c:layout>
                <c:manualLayout>
                  <c:x val="-2.5715840007178591E-2"/>
                  <c:y val="-3.2509565223561049E-2"/>
                </c:manualLayout>
              </c:layout>
              <c:dLblPos val="r"/>
              <c:showLegendKey val="0"/>
              <c:showVal val="1"/>
              <c:showCatName val="0"/>
              <c:showSerName val="0"/>
              <c:showPercent val="0"/>
              <c:showBubbleSize val="0"/>
            </c:dLbl>
            <c:dLbl>
              <c:idx val="18"/>
              <c:layout>
                <c:manualLayout>
                  <c:x val="-2.4291338582677166E-2"/>
                  <c:y val="-3.53254748022655E-2"/>
                </c:manualLayout>
              </c:layout>
              <c:dLblPos val="r"/>
              <c:showLegendKey val="0"/>
              <c:showVal val="1"/>
              <c:showCatName val="0"/>
              <c:showSerName val="0"/>
              <c:showPercent val="0"/>
              <c:showBubbleSize val="0"/>
            </c:dLbl>
            <c:dLbl>
              <c:idx val="19"/>
              <c:layout>
                <c:manualLayout>
                  <c:x val="-2.2866837158175637E-2"/>
                  <c:y val="-2.9693655644856598E-2"/>
                </c:manualLayout>
              </c:layout>
              <c:dLblPos val="r"/>
              <c:showLegendKey val="0"/>
              <c:showVal val="1"/>
              <c:showCatName val="0"/>
              <c:showSerName val="0"/>
              <c:showPercent val="0"/>
              <c:showBubbleSize val="0"/>
            </c:dLbl>
            <c:dLbl>
              <c:idx val="20"/>
              <c:layout>
                <c:manualLayout>
                  <c:x val="-2.429133858267727E-2"/>
                  <c:y val="-3.53254748022655E-2"/>
                </c:manualLayout>
              </c:layout>
              <c:dLblPos val="r"/>
              <c:showLegendKey val="0"/>
              <c:showVal val="1"/>
              <c:showCatName val="0"/>
              <c:showSerName val="0"/>
              <c:showPercent val="0"/>
              <c:showBubbleSize val="0"/>
            </c:dLbl>
            <c:dLbl>
              <c:idx val="21"/>
              <c:layout>
                <c:manualLayout>
                  <c:x val="-2.5715840007178695E-2"/>
                  <c:y val="-3.53254748022655E-2"/>
                </c:manualLayout>
              </c:layout>
              <c:dLblPos val="r"/>
              <c:showLegendKey val="0"/>
              <c:showVal val="1"/>
              <c:showCatName val="0"/>
              <c:showSerName val="0"/>
              <c:showPercent val="0"/>
              <c:showBubbleSize val="0"/>
            </c:dLbl>
            <c:dLbl>
              <c:idx val="22"/>
              <c:layout>
                <c:manualLayout>
                  <c:x val="-7.5960697220539743E-3"/>
                  <c:y val="-2.4061836487447696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Sheet1!$B$2:$B$24</c:f>
              <c:numCache>
                <c:formatCode>General</c:formatCode>
                <c:ptCount val="23"/>
                <c:pt idx="0" formatCode="0%">
                  <c:v>0.02</c:v>
                </c:pt>
                <c:pt idx="3" formatCode="0%">
                  <c:v>0.14000000000000001</c:v>
                </c:pt>
                <c:pt idx="5" formatCode="0%">
                  <c:v>7.0000000000000007E-2</c:v>
                </c:pt>
                <c:pt idx="6" formatCode="0%">
                  <c:v>0.02</c:v>
                </c:pt>
                <c:pt idx="7" formatCode="0%">
                  <c:v>0.05</c:v>
                </c:pt>
                <c:pt idx="8" formatCode="0%">
                  <c:v>0.04</c:v>
                </c:pt>
                <c:pt idx="9" formatCode="0%">
                  <c:v>0.04</c:v>
                </c:pt>
                <c:pt idx="10" formatCode="0%">
                  <c:v>0.06</c:v>
                </c:pt>
                <c:pt idx="11" formatCode="0%">
                  <c:v>0.03</c:v>
                </c:pt>
                <c:pt idx="12" formatCode="0%">
                  <c:v>0.08</c:v>
                </c:pt>
                <c:pt idx="14" formatCode="0%">
                  <c:v>0.09</c:v>
                </c:pt>
                <c:pt idx="16" formatCode="0%">
                  <c:v>0.08</c:v>
                </c:pt>
                <c:pt idx="18" formatCode="0%">
                  <c:v>0.08</c:v>
                </c:pt>
                <c:pt idx="19" formatCode="0%">
                  <c:v>0.06</c:v>
                </c:pt>
                <c:pt idx="20" formatCode="0%">
                  <c:v>0.05</c:v>
                </c:pt>
                <c:pt idx="21" formatCode="0%">
                  <c:v>0.08</c:v>
                </c:pt>
                <c:pt idx="22" formatCode="0%">
                  <c:v>7.0000000000000007E-2</c:v>
                </c:pt>
              </c:numCache>
            </c:numRef>
          </c:val>
          <c:smooth val="0"/>
        </c:ser>
        <c:ser>
          <c:idx val="1"/>
          <c:order val="1"/>
          <c:tx>
            <c:strRef>
              <c:f>Sheet1!$C$1</c:f>
              <c:strCache>
                <c:ptCount val="1"/>
                <c:pt idx="0">
                  <c:v>Minor</c:v>
                </c:pt>
              </c:strCache>
            </c:strRef>
          </c:tx>
          <c:dLbls>
            <c:dLbl>
              <c:idx val="3"/>
              <c:layout>
                <c:manualLayout>
                  <c:x val="-3.0769230769230771E-2"/>
                  <c:y val="3.5325696527429173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Sheet1!$C$2:$C$24</c:f>
              <c:numCache>
                <c:formatCode>General</c:formatCode>
                <c:ptCount val="23"/>
                <c:pt idx="0" formatCode="0%">
                  <c:v>0.14000000000000001</c:v>
                </c:pt>
                <c:pt idx="3" formatCode="0%">
                  <c:v>0.12</c:v>
                </c:pt>
                <c:pt idx="5" formatCode="0%">
                  <c:v>0.12</c:v>
                </c:pt>
                <c:pt idx="6" formatCode="0%">
                  <c:v>0.16</c:v>
                </c:pt>
                <c:pt idx="7" formatCode="0%">
                  <c:v>0.13</c:v>
                </c:pt>
                <c:pt idx="8" formatCode="0%">
                  <c:v>0.18</c:v>
                </c:pt>
                <c:pt idx="9" formatCode="0%">
                  <c:v>0.14000000000000001</c:v>
                </c:pt>
                <c:pt idx="10" formatCode="0%">
                  <c:v>0.12</c:v>
                </c:pt>
                <c:pt idx="11" formatCode="0%">
                  <c:v>0.15</c:v>
                </c:pt>
                <c:pt idx="12" formatCode="0%">
                  <c:v>0.2</c:v>
                </c:pt>
                <c:pt idx="14" formatCode="0%">
                  <c:v>0.15</c:v>
                </c:pt>
                <c:pt idx="16" formatCode="0%">
                  <c:v>0.19</c:v>
                </c:pt>
                <c:pt idx="18" formatCode="0%">
                  <c:v>0.19</c:v>
                </c:pt>
                <c:pt idx="19" formatCode="0%">
                  <c:v>0.17</c:v>
                </c:pt>
                <c:pt idx="20" formatCode="0%">
                  <c:v>0.17</c:v>
                </c:pt>
                <c:pt idx="21" formatCode="0%">
                  <c:v>0.2</c:v>
                </c:pt>
                <c:pt idx="22" formatCode="0%">
                  <c:v>0.15</c:v>
                </c:pt>
              </c:numCache>
            </c:numRef>
          </c:val>
          <c:smooth val="0"/>
        </c:ser>
        <c:ser>
          <c:idx val="2"/>
          <c:order val="2"/>
          <c:tx>
            <c:strRef>
              <c:f>Sheet1!$D$1</c:f>
              <c:strCache>
                <c:ptCount val="1"/>
                <c:pt idx="0">
                  <c:v>Not</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Sheet1!$D$2:$D$24</c:f>
              <c:numCache>
                <c:formatCode>General</c:formatCode>
                <c:ptCount val="23"/>
                <c:pt idx="0" formatCode="0%">
                  <c:v>0.83</c:v>
                </c:pt>
                <c:pt idx="3" formatCode="0%">
                  <c:v>0.72</c:v>
                </c:pt>
                <c:pt idx="5" formatCode="0%">
                  <c:v>0.79</c:v>
                </c:pt>
                <c:pt idx="6" formatCode="0%">
                  <c:v>0.8</c:v>
                </c:pt>
                <c:pt idx="7" formatCode="0%">
                  <c:v>0.81</c:v>
                </c:pt>
                <c:pt idx="8" formatCode="0%">
                  <c:v>0.77</c:v>
                </c:pt>
                <c:pt idx="9" formatCode="0%">
                  <c:v>0.8</c:v>
                </c:pt>
                <c:pt idx="10" formatCode="0%">
                  <c:v>0.79</c:v>
                </c:pt>
                <c:pt idx="11" formatCode="0%">
                  <c:v>0.79</c:v>
                </c:pt>
                <c:pt idx="12" formatCode="0%">
                  <c:v>0.71</c:v>
                </c:pt>
                <c:pt idx="14" formatCode="0%">
                  <c:v>0.75</c:v>
                </c:pt>
                <c:pt idx="16" formatCode="0%">
                  <c:v>0.71</c:v>
                </c:pt>
                <c:pt idx="18" formatCode="0%">
                  <c:v>0.7</c:v>
                </c:pt>
                <c:pt idx="19" formatCode="0%">
                  <c:v>0.76</c:v>
                </c:pt>
                <c:pt idx="20" formatCode="0%">
                  <c:v>0.77</c:v>
                </c:pt>
                <c:pt idx="21" formatCode="0%">
                  <c:v>0.71</c:v>
                </c:pt>
                <c:pt idx="22" formatCode="0%">
                  <c:v>0.78</c:v>
                </c:pt>
              </c:numCache>
            </c:numRef>
          </c:val>
          <c:smooth val="0"/>
        </c:ser>
        <c:ser>
          <c:idx val="3"/>
          <c:order val="3"/>
          <c:tx>
            <c:strRef>
              <c:f>Sheet1!$E$1</c:f>
              <c:strCache>
                <c:ptCount val="1"/>
                <c:pt idx="0">
                  <c:v>Don't Know/Refused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Sheet1!$E$2:$E$24</c:f>
            </c:numRef>
          </c:val>
          <c:smooth val="0"/>
        </c:ser>
        <c:ser>
          <c:idx val="4"/>
          <c:order val="4"/>
          <c:tx>
            <c:strRef>
              <c:f>Sheet1!$F$1</c:f>
              <c:strCache>
                <c:ptCount val="1"/>
                <c:pt idx="0">
                  <c:v>Don't Know / Refused</c:v>
                </c:pt>
              </c:strCache>
            </c:strRef>
          </c:tx>
          <c:cat>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cat>
          <c:val>
            <c:numRef>
              <c:f>Sheet1!$F$2:$F$24</c:f>
              <c:numCache>
                <c:formatCode>General</c:formatCode>
                <c:ptCount val="23"/>
                <c:pt idx="0" formatCode="0%">
                  <c:v>0</c:v>
                </c:pt>
                <c:pt idx="3" formatCode="0%">
                  <c:v>0.02</c:v>
                </c:pt>
                <c:pt idx="5" formatCode="0%">
                  <c:v>0.02</c:v>
                </c:pt>
                <c:pt idx="6" formatCode="0%">
                  <c:v>0.03</c:v>
                </c:pt>
                <c:pt idx="7" formatCode="0%">
                  <c:v>0.01</c:v>
                </c:pt>
                <c:pt idx="8" formatCode="0%">
                  <c:v>0.01</c:v>
                </c:pt>
                <c:pt idx="9" formatCode="0%">
                  <c:v>0.02</c:v>
                </c:pt>
                <c:pt idx="10" formatCode="0%">
                  <c:v>0.03</c:v>
                </c:pt>
                <c:pt idx="11" formatCode="0%">
                  <c:v>0.02</c:v>
                </c:pt>
                <c:pt idx="12" formatCode="0%">
                  <c:v>0</c:v>
                </c:pt>
                <c:pt idx="14" formatCode="0%">
                  <c:v>0.01</c:v>
                </c:pt>
                <c:pt idx="16" formatCode="0%">
                  <c:v>0.02</c:v>
                </c:pt>
                <c:pt idx="18" formatCode="0%">
                  <c:v>0.02</c:v>
                </c:pt>
                <c:pt idx="20" formatCode="0%">
                  <c:v>0.01</c:v>
                </c:pt>
                <c:pt idx="21" formatCode="0%">
                  <c:v>0.02</c:v>
                </c:pt>
                <c:pt idx="22" formatCode="0%">
                  <c:v>0</c:v>
                </c:pt>
              </c:numCache>
            </c:numRef>
          </c:val>
          <c:smooth val="0"/>
        </c:ser>
        <c:dLbls>
          <c:showLegendKey val="0"/>
          <c:showVal val="0"/>
          <c:showCatName val="0"/>
          <c:showSerName val="0"/>
          <c:showPercent val="0"/>
          <c:showBubbleSize val="0"/>
        </c:dLbls>
        <c:marker val="1"/>
        <c:smooth val="0"/>
        <c:axId val="106412288"/>
        <c:axId val="106426368"/>
      </c:lineChart>
      <c:catAx>
        <c:axId val="106412288"/>
        <c:scaling>
          <c:orientation val="minMax"/>
        </c:scaling>
        <c:delete val="0"/>
        <c:axPos val="b"/>
        <c:numFmt formatCode="General" sourceLinked="1"/>
        <c:majorTickMark val="none"/>
        <c:minorTickMark val="none"/>
        <c:tickLblPos val="nextTo"/>
        <c:txPr>
          <a:bodyPr/>
          <a:lstStyle/>
          <a:p>
            <a:pPr>
              <a:defRPr sz="1200"/>
            </a:pPr>
            <a:endParaRPr lang="en-US"/>
          </a:p>
        </c:txPr>
        <c:crossAx val="106426368"/>
        <c:crosses val="autoZero"/>
        <c:auto val="1"/>
        <c:lblAlgn val="ctr"/>
        <c:lblOffset val="100"/>
        <c:noMultiLvlLbl val="0"/>
      </c:catAx>
      <c:valAx>
        <c:axId val="106426368"/>
        <c:scaling>
          <c:orientation val="minMax"/>
        </c:scaling>
        <c:delete val="1"/>
        <c:axPos val="l"/>
        <c:numFmt formatCode="0%" sourceLinked="1"/>
        <c:majorTickMark val="out"/>
        <c:minorTickMark val="none"/>
        <c:tickLblPos val="nextTo"/>
        <c:crossAx val="106412288"/>
        <c:crosses val="autoZero"/>
        <c:crossBetween val="between"/>
      </c:valAx>
    </c:plotArea>
    <c:legend>
      <c:legendPos val="t"/>
      <c:layout>
        <c:manualLayout>
          <c:xMode val="edge"/>
          <c:yMode val="edge"/>
          <c:x val="0.14439868093411404"/>
          <c:y val="1.675976455295497E-2"/>
          <c:w val="0.70040054288085785"/>
          <c:h val="6.4537765116778209E-2"/>
        </c:manualLayout>
      </c:layout>
      <c:overlay val="0"/>
      <c:spPr>
        <a:solidFill>
          <a:schemeClr val="bg1"/>
        </a:solidFill>
        <a:ln>
          <a:solidFill>
            <a:schemeClr val="bg1"/>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0.01623</cdr:x>
      <cdr:y>0.2113</cdr:y>
    </cdr:from>
    <cdr:to>
      <cdr:x>0.98783</cdr:x>
      <cdr:y>0.34152</cdr:y>
    </cdr:to>
    <cdr:sp macro="" textlink="">
      <cdr:nvSpPr>
        <cdr:cNvPr id="2" name="TextBox 1"/>
        <cdr:cNvSpPr txBox="1"/>
      </cdr:nvSpPr>
      <cdr:spPr>
        <a:xfrm xmlns:a="http://schemas.openxmlformats.org/drawingml/2006/main">
          <a:off x="127000" y="1365250"/>
          <a:ext cx="7604125" cy="841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0.03266</cdr:x>
      <cdr:y>0.85848</cdr:y>
    </cdr:from>
    <cdr:to>
      <cdr:x>0.14949</cdr:x>
      <cdr:y>1</cdr:y>
    </cdr:to>
    <cdr:sp macro="" textlink="">
      <cdr:nvSpPr>
        <cdr:cNvPr id="5" name="TextBox 4"/>
        <cdr:cNvSpPr txBox="1"/>
      </cdr:nvSpPr>
      <cdr:spPr>
        <a:xfrm xmlns:a="http://schemas.openxmlformats.org/drawingml/2006/main">
          <a:off x="255587" y="58213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0.21746</cdr:x>
      <cdr:y>0.15541</cdr:y>
    </cdr:from>
    <cdr:to>
      <cdr:x>0.81431</cdr:x>
      <cdr:y>0.4</cdr:y>
    </cdr:to>
    <cdr:sp macro="" textlink="">
      <cdr:nvSpPr>
        <cdr:cNvPr id="2" name="TextBox 1"/>
        <cdr:cNvSpPr txBox="1"/>
      </cdr:nvSpPr>
      <cdr:spPr>
        <a:xfrm xmlns:a="http://schemas.openxmlformats.org/drawingml/2006/main">
          <a:off x="1034214" y="581024"/>
          <a:ext cx="2838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smtClean="0"/>
            <a:t>Employer offers option?</a:t>
          </a:r>
          <a:endParaRPr lang="en-US" sz="1600" dirty="0"/>
        </a:p>
      </cdr:txBody>
    </cdr:sp>
  </cdr:relSizeAnchor>
</c:userShapes>
</file>

<file path=ppt/drawings/drawing8.xml><?xml version="1.0" encoding="utf-8"?>
<c:userShapes xmlns:c="http://schemas.openxmlformats.org/drawingml/2006/chart">
  <cdr:relSizeAnchor xmlns:cdr="http://schemas.openxmlformats.org/drawingml/2006/chartDrawing">
    <cdr:from>
      <cdr:x>0.21746</cdr:x>
      <cdr:y>0.15541</cdr:y>
    </cdr:from>
    <cdr:to>
      <cdr:x>0.81431</cdr:x>
      <cdr:y>0.4</cdr:y>
    </cdr:to>
    <cdr:sp macro="" textlink="">
      <cdr:nvSpPr>
        <cdr:cNvPr id="2" name="TextBox 1"/>
        <cdr:cNvSpPr txBox="1"/>
      </cdr:nvSpPr>
      <cdr:spPr>
        <a:xfrm xmlns:a="http://schemas.openxmlformats.org/drawingml/2006/main">
          <a:off x="1034214" y="581024"/>
          <a:ext cx="28384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smtClean="0"/>
            <a:t>Employee will/would use option?</a:t>
          </a:r>
          <a:endParaRPr lang="en-US" sz="1600" dirty="0"/>
        </a:p>
      </cdr:txBody>
    </cdr:sp>
  </cdr:relSizeAnchor>
</c:userShapes>
</file>

<file path=ppt/drawings/drawing9.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17248A-1E34-469B-AEFB-C66497DBDE81}" type="datetimeFigureOut">
              <a:rPr lang="en-US" smtClean="0"/>
              <a:t>7/24/2013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C86AF0-08B6-43D2-938F-65FA6FA4EB33}" type="slidenum">
              <a:rPr lang="en-US" smtClean="0"/>
              <a:t>‹#›</a:t>
            </a:fld>
            <a:endParaRPr lang="en-US" dirty="0"/>
          </a:p>
        </p:txBody>
      </p:sp>
    </p:spTree>
    <p:extLst>
      <p:ext uri="{BB962C8B-B14F-4D97-AF65-F5344CB8AC3E}">
        <p14:creationId xmlns:p14="http://schemas.microsoft.com/office/powerpoint/2010/main" val="140125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26937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229600" cy="944562"/>
          </a:xfrm>
        </p:spPr>
        <p:txBody>
          <a:bodyPr>
            <a:normAutofit/>
          </a:bodyPr>
          <a:lstStyle>
            <a:lvl1pP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119986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74638"/>
            <a:ext cx="8229600" cy="944562"/>
          </a:xfrm>
        </p:spPr>
        <p:txBody>
          <a:bodyPr>
            <a:normAutofit/>
          </a:bodyPr>
          <a:lstStyle>
            <a:lvl1pPr>
              <a:defRPr sz="32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lvl1pPr marL="0" indent="0">
              <a:buNone/>
              <a:defRPr sz="1600"/>
            </a:lvl1pPr>
          </a:lstStyle>
          <a:p>
            <a:pPr lvl="0"/>
            <a:r>
              <a:rPr lang="en-US" dirty="0" smtClean="0"/>
              <a:t>Click to edit Master text styles</a:t>
            </a:r>
          </a:p>
        </p:txBody>
      </p:sp>
    </p:spTree>
    <p:extLst>
      <p:ext uri="{BB962C8B-B14F-4D97-AF65-F5344CB8AC3E}">
        <p14:creationId xmlns:p14="http://schemas.microsoft.com/office/powerpoint/2010/main" val="39306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 y="4406900"/>
            <a:ext cx="7772400" cy="1362075"/>
          </a:xfrm>
        </p:spPr>
        <p:txBody>
          <a:bodyPr anchor="t"/>
          <a:lstStyle>
            <a:lvl1pPr algn="l">
              <a:defRPr sz="4000" b="1" cap="all"/>
            </a:lvl1pPr>
          </a:lstStyle>
          <a:p>
            <a:r>
              <a:rPr lang="en-US" smtClean="0"/>
              <a:t>Click to edit Master title style</a:t>
            </a:r>
            <a:endParaRPr lang="en-US"/>
          </a:p>
        </p:txBody>
      </p:sp>
      <p:sp>
        <p:nvSpPr>
          <p:cNvPr id="7" name="Rectangle 6"/>
          <p:cNvSpPr/>
          <p:nvPr userDrawn="1"/>
        </p:nvSpPr>
        <p:spPr>
          <a:xfrm>
            <a:off x="0" y="5029200"/>
            <a:ext cx="9144000" cy="18288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58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74638"/>
            <a:ext cx="8229600" cy="944562"/>
          </a:xfrm>
        </p:spPr>
        <p:txBody>
          <a:bodyPr/>
          <a:lstStyle>
            <a:lvl1pPr>
              <a:defRPr b="1">
                <a:solidFill>
                  <a:schemeClr val="bg1"/>
                </a:solidFill>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845298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645275"/>
            <a:ext cx="2133600" cy="2127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9AF0-FD35-4E4E-B775-C1DCF7755A5B}" type="slidenum">
              <a:rPr lang="en-US" smtClean="0"/>
              <a:t>‹#›</a:t>
            </a:fld>
            <a:endParaRPr lang="en-US" dirty="0"/>
          </a:p>
        </p:txBody>
      </p:sp>
    </p:spTree>
    <p:extLst>
      <p:ext uri="{BB962C8B-B14F-4D97-AF65-F5344CB8AC3E}">
        <p14:creationId xmlns:p14="http://schemas.microsoft.com/office/powerpoint/2010/main" val="39699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4" r:id="rId5"/>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12" y="4284438"/>
            <a:ext cx="1905000" cy="1943100"/>
          </a:xfrm>
          <a:prstGeom prst="rect">
            <a:avLst/>
          </a:prstGeom>
        </p:spPr>
      </p:pic>
      <p:sp>
        <p:nvSpPr>
          <p:cNvPr id="2" name="Title 1"/>
          <p:cNvSpPr>
            <a:spLocks noGrp="1"/>
          </p:cNvSpPr>
          <p:nvPr>
            <p:ph type="ctrTitle"/>
          </p:nvPr>
        </p:nvSpPr>
        <p:spPr>
          <a:xfrm>
            <a:off x="0" y="0"/>
            <a:ext cx="9144000" cy="3352800"/>
          </a:xfrm>
          <a:solidFill>
            <a:srgbClr val="003300"/>
          </a:solidFill>
          <a:ln w="57150" cmpd="tri">
            <a:solidFill>
              <a:schemeClr val="tx1"/>
            </a:solidFill>
          </a:ln>
        </p:spPr>
        <p:txBody>
          <a:bodyPr>
            <a:normAutofit/>
          </a:bodyPr>
          <a:lstStyle/>
          <a:p>
            <a:pPr algn="ctr"/>
            <a:r>
              <a:rPr lang="en-US" dirty="0" smtClean="0">
                <a:solidFill>
                  <a:schemeClr val="bg1"/>
                </a:solidFill>
              </a:rPr>
              <a:t>2013 Retirement Confidence Survey</a:t>
            </a:r>
            <a:br>
              <a:rPr lang="en-US" dirty="0" smtClean="0">
                <a:solidFill>
                  <a:schemeClr val="bg1"/>
                </a:solidFill>
              </a:rPr>
            </a:br>
            <a:r>
              <a:rPr lang="en-US" dirty="0" smtClean="0">
                <a:solidFill>
                  <a:schemeClr val="bg1"/>
                </a:solidFill>
              </a:rPr>
              <a:t>Chart Book</a:t>
            </a:r>
            <a:endParaRPr lang="en-US" dirty="0">
              <a:solidFill>
                <a:schemeClr val="bg1"/>
              </a:solidFill>
            </a:endParaRPr>
          </a:p>
        </p:txBody>
      </p:sp>
      <p:sp>
        <p:nvSpPr>
          <p:cNvPr id="3" name="Subtitle 2"/>
          <p:cNvSpPr>
            <a:spLocks noGrp="1"/>
          </p:cNvSpPr>
          <p:nvPr>
            <p:ph type="subTitle" idx="1"/>
          </p:nvPr>
        </p:nvSpPr>
        <p:spPr>
          <a:xfrm>
            <a:off x="1371600" y="2514600"/>
            <a:ext cx="6400800" cy="457200"/>
          </a:xfrm>
        </p:spPr>
        <p:txBody>
          <a:bodyPr>
            <a:normAutofit lnSpcReduction="10000"/>
          </a:bodyPr>
          <a:lstStyle/>
          <a:p>
            <a:r>
              <a:rPr lang="en-US" sz="2600" dirty="0" smtClean="0">
                <a:solidFill>
                  <a:schemeClr val="bg1"/>
                </a:solidFill>
              </a:rPr>
              <a:t>March 7, 2013</a:t>
            </a:r>
            <a:endParaRPr lang="en-US" sz="2600" dirty="0">
              <a:solidFill>
                <a:schemeClr val="bg1"/>
              </a:solidFill>
            </a:endParaRPr>
          </a:p>
        </p:txBody>
      </p:sp>
      <p:pic>
        <p:nvPicPr>
          <p:cNvPr id="5" name="Picture 6" descr="MGlogoC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957887" y="4038600"/>
            <a:ext cx="11287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57200" y="5486400"/>
            <a:ext cx="42100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a:t>Employee Benefit Research Institute</a:t>
            </a:r>
            <a:br>
              <a:rPr lang="en-US" sz="1400" b="1" dirty="0"/>
            </a:br>
            <a:r>
              <a:rPr lang="en-US" sz="1400" dirty="0"/>
              <a:t>1100 13</a:t>
            </a:r>
            <a:r>
              <a:rPr lang="en-US" sz="1400" baseline="30000" dirty="0"/>
              <a:t>th</a:t>
            </a:r>
            <a:r>
              <a:rPr lang="en-US" sz="1400" dirty="0"/>
              <a:t> Street NW, Suite 878</a:t>
            </a:r>
            <a:br>
              <a:rPr lang="en-US" sz="1400" dirty="0"/>
            </a:br>
            <a:r>
              <a:rPr lang="en-US" sz="1400" dirty="0"/>
              <a:t>Washington, DC 20005</a:t>
            </a:r>
            <a:br>
              <a:rPr lang="en-US" sz="1400" dirty="0"/>
            </a:br>
            <a:r>
              <a:rPr lang="en-US" sz="1400" dirty="0"/>
              <a:t>Phone: (202) 659-0670   Fax: (202) 775-6312</a:t>
            </a:r>
          </a:p>
        </p:txBody>
      </p:sp>
      <p:sp>
        <p:nvSpPr>
          <p:cNvPr id="7" name="Rectangle 8"/>
          <p:cNvSpPr>
            <a:spLocks noChangeArrowheads="1"/>
          </p:cNvSpPr>
          <p:nvPr/>
        </p:nvSpPr>
        <p:spPr bwMode="auto">
          <a:xfrm>
            <a:off x="4419600" y="5486400"/>
            <a:ext cx="4267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a:t>Mathew Greenwald &amp; Associates, Inc.</a:t>
            </a:r>
            <a:br>
              <a:rPr lang="en-US" sz="1400" b="1" dirty="0"/>
            </a:br>
            <a:r>
              <a:rPr lang="en-US" sz="1400" dirty="0"/>
              <a:t>4201 Connecticut Ave. NW, Suite 620</a:t>
            </a:r>
            <a:br>
              <a:rPr lang="en-US" sz="1400" dirty="0"/>
            </a:br>
            <a:r>
              <a:rPr lang="en-US" sz="1400" dirty="0"/>
              <a:t>Washington, DC 20008</a:t>
            </a:r>
            <a:br>
              <a:rPr lang="en-US" sz="1400" dirty="0"/>
            </a:br>
            <a:r>
              <a:rPr lang="en-US" sz="1400" dirty="0"/>
              <a:t>Phone: (202) 686-0300   Fax: (202) 686-2512</a:t>
            </a:r>
          </a:p>
        </p:txBody>
      </p:sp>
      <p:sp>
        <p:nvSpPr>
          <p:cNvPr id="4" name="TextBox 3"/>
          <p:cNvSpPr txBox="1"/>
          <p:nvPr/>
        </p:nvSpPr>
        <p:spPr>
          <a:xfrm>
            <a:off x="3225800" y="3479800"/>
            <a:ext cx="2709588" cy="584775"/>
          </a:xfrm>
          <a:prstGeom prst="rect">
            <a:avLst/>
          </a:prstGeom>
          <a:noFill/>
        </p:spPr>
        <p:txBody>
          <a:bodyPr wrap="none" rtlCol="0">
            <a:spAutoFit/>
          </a:bodyPr>
          <a:lstStyle/>
          <a:p>
            <a:r>
              <a:rPr lang="en-US" sz="3200" b="1" dirty="0" smtClean="0"/>
              <a:t>CONFIDENTIAL</a:t>
            </a:r>
            <a:endParaRPr lang="en-US" sz="3200" b="1" dirty="0"/>
          </a:p>
        </p:txBody>
      </p:sp>
    </p:spTree>
    <p:extLst>
      <p:ext uri="{BB962C8B-B14F-4D97-AF65-F5344CB8AC3E}">
        <p14:creationId xmlns:p14="http://schemas.microsoft.com/office/powerpoint/2010/main" val="18857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fontScale="90000"/>
          </a:bodyPr>
          <a:lstStyle/>
          <a:p>
            <a:r>
              <a:rPr lang="en-US" dirty="0" smtClean="0"/>
              <a:t>Roughly 6 in 10 Workers and 4 in 10 Retirees Report a Problem With Debt</a:t>
            </a:r>
            <a:endParaRPr lang="en-US" dirty="0"/>
          </a:p>
        </p:txBody>
      </p:sp>
      <p:sp>
        <p:nvSpPr>
          <p:cNvPr id="3" name="Content Placeholder 2"/>
          <p:cNvSpPr>
            <a:spLocks noGrp="1"/>
          </p:cNvSpPr>
          <p:nvPr>
            <p:ph idx="1"/>
          </p:nvPr>
        </p:nvSpPr>
        <p:spPr/>
        <p:txBody>
          <a:bodyPr/>
          <a:lstStyle/>
          <a:p>
            <a:r>
              <a:rPr lang="en-US" dirty="0" smtClean="0"/>
              <a:t>Thinking </a:t>
            </a:r>
            <a:r>
              <a:rPr lang="en-US" dirty="0"/>
              <a:t>about your current financial situation, how would you describe your level of debt?  </a:t>
            </a:r>
            <a:r>
              <a:rPr lang="en-US" dirty="0" smtClean="0"/>
              <a:t/>
            </a:r>
            <a:br>
              <a:rPr lang="en-US" dirty="0" smtClean="0"/>
            </a:br>
            <a:r>
              <a:rPr lang="en-US" dirty="0" smtClean="0"/>
              <a:t>(2013 </a:t>
            </a:r>
            <a:r>
              <a:rPr lang="en-US" dirty="0"/>
              <a:t>Workers </a:t>
            </a:r>
            <a:r>
              <a:rPr lang="en-US" dirty="0" smtClean="0"/>
              <a:t>n=1003, Retirees n=251)</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a:t>
            </a:r>
            <a:r>
              <a:rPr lang="en-US" sz="1200" dirty="0" smtClean="0">
                <a:solidFill>
                  <a:srgbClr val="006600"/>
                </a:solidFill>
                <a:latin typeface="+mj-lt"/>
              </a:rPr>
              <a:t>2005-2013</a:t>
            </a:r>
            <a:r>
              <a:rPr lang="en-US" sz="1200" dirty="0" smtClean="0">
                <a:solidFill>
                  <a:srgbClr val="025200"/>
                </a:solidFill>
                <a:latin typeface="+mj-lt"/>
              </a:rPr>
              <a:t>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480661413"/>
              </p:ext>
            </p:extLst>
          </p:nvPr>
        </p:nvGraphicFramePr>
        <p:xfrm>
          <a:off x="381000" y="2362200"/>
          <a:ext cx="830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43000" y="5867400"/>
            <a:ext cx="2209800" cy="338554"/>
          </a:xfrm>
          <a:prstGeom prst="rect">
            <a:avLst/>
          </a:prstGeom>
          <a:noFill/>
        </p:spPr>
        <p:txBody>
          <a:bodyPr wrap="square" rtlCol="0">
            <a:spAutoFit/>
          </a:bodyPr>
          <a:lstStyle/>
          <a:p>
            <a:pPr algn="ctr"/>
            <a:r>
              <a:rPr lang="en-US" sz="1600" b="1" dirty="0" smtClean="0"/>
              <a:t>Workers</a:t>
            </a:r>
            <a:endParaRPr lang="en-US" sz="1600" b="1" dirty="0"/>
          </a:p>
        </p:txBody>
      </p:sp>
      <p:sp>
        <p:nvSpPr>
          <p:cNvPr id="8" name="TextBox 7"/>
          <p:cNvSpPr txBox="1"/>
          <p:nvPr/>
        </p:nvSpPr>
        <p:spPr>
          <a:xfrm>
            <a:off x="5715000" y="5867400"/>
            <a:ext cx="2209800" cy="338554"/>
          </a:xfrm>
          <a:prstGeom prst="rect">
            <a:avLst/>
          </a:prstGeom>
          <a:noFill/>
        </p:spPr>
        <p:txBody>
          <a:bodyPr wrap="square" rtlCol="0">
            <a:spAutoFit/>
          </a:bodyPr>
          <a:lstStyle/>
          <a:p>
            <a:pPr algn="ctr"/>
            <a:r>
              <a:rPr lang="en-US" sz="1600" b="1" dirty="0" smtClean="0"/>
              <a:t>Retirees</a:t>
            </a:r>
            <a:endParaRPr lang="en-US" sz="1600" b="1" dirty="0"/>
          </a:p>
        </p:txBody>
      </p:sp>
      <p:cxnSp>
        <p:nvCxnSpPr>
          <p:cNvPr id="10" name="Straight Connector 9"/>
          <p:cNvCxnSpPr/>
          <p:nvPr/>
        </p:nvCxnSpPr>
        <p:spPr>
          <a:xfrm>
            <a:off x="6858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EBAD9AF0-FD35-4E4E-B775-C1DCF7755A5B}" type="slidenum">
              <a:rPr lang="en-US" smtClean="0"/>
              <a:t>10</a:t>
            </a:fld>
            <a:endParaRPr lang="en-US" dirty="0"/>
          </a:p>
        </p:txBody>
      </p:sp>
      <p:sp>
        <p:nvSpPr>
          <p:cNvPr id="12" name="TextBox 11"/>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79987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406349151"/>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The Presence of Debt Is Strongly Related to Retirement Confidence</a:t>
            </a:r>
            <a:endParaRPr lang="en-US" dirty="0"/>
          </a:p>
        </p:txBody>
      </p:sp>
      <p:sp>
        <p:nvSpPr>
          <p:cNvPr id="4" name="Text Box 6"/>
          <p:cNvSpPr txBox="1">
            <a:spLocks noChangeArrowheads="1"/>
          </p:cNvSpPr>
          <p:nvPr/>
        </p:nvSpPr>
        <p:spPr bwMode="auto">
          <a:xfrm>
            <a:off x="381000" y="6253163"/>
            <a:ext cx="8044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11</a:t>
            </a:fld>
            <a:endParaRPr lang="en-US" dirty="0"/>
          </a:p>
        </p:txBody>
      </p:sp>
      <p:sp>
        <p:nvSpPr>
          <p:cNvPr id="8" name="Content Placeholder 2"/>
          <p:cNvSpPr>
            <a:spLocks noGrp="1"/>
          </p:cNvSpPr>
          <p:nvPr>
            <p:ph idx="1"/>
          </p:nvPr>
        </p:nvSpPr>
        <p:spPr>
          <a:xfrm>
            <a:off x="304800" y="1295400"/>
            <a:ext cx="8534400" cy="685800"/>
          </a:xfrm>
        </p:spPr>
        <p:txBody>
          <a:bodyPr/>
          <a:lstStyle/>
          <a:p>
            <a:r>
              <a:rPr lang="en-US" dirty="0" smtClean="0"/>
              <a:t>Overall, how confident are you that you (and your spouse) will have enough money to live comfortably throughout your retirement years?</a:t>
            </a:r>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59192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839010653"/>
              </p:ext>
            </p:extLst>
          </p:nvPr>
        </p:nvGraphicFramePr>
        <p:xfrm>
          <a:off x="214686" y="2334399"/>
          <a:ext cx="8499944"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Half of Workers/Retirees Are Confident They Could Come Up With $2,000 for Unexpected Need</a:t>
            </a:r>
            <a:endParaRPr lang="en-US" dirty="0"/>
          </a:p>
        </p:txBody>
      </p:sp>
      <p:sp>
        <p:nvSpPr>
          <p:cNvPr id="4" name="Content Placeholder 2"/>
          <p:cNvSpPr>
            <a:spLocks noGrp="1"/>
          </p:cNvSpPr>
          <p:nvPr>
            <p:ph idx="1"/>
          </p:nvPr>
        </p:nvSpPr>
        <p:spPr>
          <a:xfrm>
            <a:off x="304800" y="1295400"/>
            <a:ext cx="8534400" cy="851452"/>
          </a:xfrm>
        </p:spPr>
        <p:txBody>
          <a:bodyPr>
            <a:normAutofit/>
          </a:bodyPr>
          <a:lstStyle/>
          <a:p>
            <a:pPr marL="0" indent="0">
              <a:buNone/>
            </a:pPr>
            <a:r>
              <a:rPr lang="en-US" sz="1600" dirty="0" smtClean="0"/>
              <a:t>How </a:t>
            </a:r>
            <a:r>
              <a:rPr lang="en-US" sz="1600" dirty="0"/>
              <a:t>confident are you that you could come up with $2,000 if an unexpected need arose within the next month?  Do you think you </a:t>
            </a:r>
            <a:r>
              <a:rPr lang="en-US" sz="1600" dirty="0" smtClean="0"/>
              <a:t>definitely </a:t>
            </a:r>
            <a:r>
              <a:rPr lang="en-US" sz="1600" dirty="0"/>
              <a:t>could, probably could, probably could not, or definitely could </a:t>
            </a:r>
            <a:r>
              <a:rPr lang="en-US" sz="1600" dirty="0" smtClean="0"/>
              <a:t>not </a:t>
            </a:r>
            <a:r>
              <a:rPr lang="en-US" sz="1600" dirty="0"/>
              <a:t>come up with the full $2,000?</a:t>
            </a:r>
            <a:r>
              <a:rPr lang="en-US" sz="1600" dirty="0" smtClean="0"/>
              <a:t> (2013 </a:t>
            </a:r>
            <a:r>
              <a:rPr lang="en-US" sz="1600" dirty="0"/>
              <a:t>Workers </a:t>
            </a:r>
            <a:r>
              <a:rPr lang="en-US" sz="1600" dirty="0" smtClean="0"/>
              <a:t>n=1003, Retirees n=251)</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12</a:t>
            </a:fld>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170699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303674229"/>
              </p:ext>
            </p:extLst>
          </p:nvPr>
        </p:nvGraphicFramePr>
        <p:xfrm>
          <a:off x="366932" y="1992702"/>
          <a:ext cx="8458200" cy="44128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Job Uncertainty Remains Most Pressing Issue in America for Workers and Retirees</a:t>
            </a:r>
            <a:endParaRPr lang="en-US" dirty="0"/>
          </a:p>
        </p:txBody>
      </p:sp>
      <p:sp>
        <p:nvSpPr>
          <p:cNvPr id="3" name="Content Placeholder 2"/>
          <p:cNvSpPr>
            <a:spLocks noGrp="1"/>
          </p:cNvSpPr>
          <p:nvPr>
            <p:ph idx="1"/>
          </p:nvPr>
        </p:nvSpPr>
        <p:spPr/>
        <p:txBody>
          <a:bodyPr/>
          <a:lstStyle/>
          <a:p>
            <a:r>
              <a:rPr lang="en-US" dirty="0" smtClean="0"/>
              <a:t>What do you think is the most pressing financial issue facing most Americans today? (Top mentions)</a:t>
            </a:r>
            <a:endParaRPr lang="en-US" dirty="0"/>
          </a:p>
        </p:txBody>
      </p:sp>
      <p:sp>
        <p:nvSpPr>
          <p:cNvPr id="5" name="Text Box 13"/>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1900126"/>
              </p:ext>
            </p:extLst>
          </p:nvPr>
        </p:nvGraphicFramePr>
        <p:xfrm>
          <a:off x="6400799" y="3784600"/>
          <a:ext cx="2387601" cy="1041399"/>
        </p:xfrm>
        <a:graphic>
          <a:graphicData uri="http://schemas.openxmlformats.org/drawingml/2006/table">
            <a:tbl>
              <a:tblPr firstRow="1" bandRow="1">
                <a:tableStyleId>{5C22544A-7EE6-4342-B048-85BDC9FD1C3A}</a:tableStyleId>
              </a:tblPr>
              <a:tblGrid>
                <a:gridCol w="795867"/>
                <a:gridCol w="795867"/>
                <a:gridCol w="795867"/>
              </a:tblGrid>
              <a:tr h="347133">
                <a:tc>
                  <a:txBody>
                    <a:bodyPr/>
                    <a:lstStyle/>
                    <a:p>
                      <a:endParaRPr lang="en-US" sz="1400" dirty="0"/>
                    </a:p>
                  </a:txBody>
                  <a:tcPr/>
                </a:tc>
                <a:tc>
                  <a:txBody>
                    <a:bodyPr/>
                    <a:lstStyle/>
                    <a:p>
                      <a:pPr algn="ctr"/>
                      <a:r>
                        <a:rPr lang="en-US" sz="1400" dirty="0" smtClean="0"/>
                        <a:t>2012</a:t>
                      </a:r>
                      <a:endParaRPr lang="en-US" sz="1400" dirty="0"/>
                    </a:p>
                  </a:txBody>
                  <a:tcPr/>
                </a:tc>
                <a:tc>
                  <a:txBody>
                    <a:bodyPr/>
                    <a:lstStyle/>
                    <a:p>
                      <a:pPr algn="ctr"/>
                      <a:r>
                        <a:rPr lang="en-US" sz="1400" dirty="0" smtClean="0"/>
                        <a:t>2013</a:t>
                      </a:r>
                      <a:endParaRPr lang="en-US" sz="1400" dirty="0"/>
                    </a:p>
                  </a:txBody>
                  <a:tcPr/>
                </a:tc>
              </a:tr>
              <a:tr h="347133">
                <a:tc>
                  <a:txBody>
                    <a:bodyPr/>
                    <a:lstStyle/>
                    <a:p>
                      <a:r>
                        <a:rPr lang="en-US" sz="1400" dirty="0" smtClean="0"/>
                        <a:t>Workers</a:t>
                      </a:r>
                      <a:endParaRPr lang="en-US" sz="1400" dirty="0"/>
                    </a:p>
                  </a:txBody>
                  <a:tcPr/>
                </a:tc>
                <a:tc>
                  <a:txBody>
                    <a:bodyPr/>
                    <a:lstStyle/>
                    <a:p>
                      <a:pPr algn="ctr"/>
                      <a:r>
                        <a:rPr lang="en-US" sz="1400" dirty="0" smtClean="0"/>
                        <a:t>42%</a:t>
                      </a:r>
                      <a:endParaRPr lang="en-US" sz="1400" dirty="0"/>
                    </a:p>
                  </a:txBody>
                  <a:tcPr/>
                </a:tc>
                <a:tc>
                  <a:txBody>
                    <a:bodyPr/>
                    <a:lstStyle/>
                    <a:p>
                      <a:pPr algn="ctr"/>
                      <a:r>
                        <a:rPr lang="en-US" sz="1400" dirty="0" smtClean="0"/>
                        <a:t>30%</a:t>
                      </a:r>
                      <a:endParaRPr lang="en-US" sz="1400" dirty="0"/>
                    </a:p>
                  </a:txBody>
                  <a:tcPr/>
                </a:tc>
              </a:tr>
              <a:tr h="347133">
                <a:tc>
                  <a:txBody>
                    <a:bodyPr/>
                    <a:lstStyle/>
                    <a:p>
                      <a:r>
                        <a:rPr lang="en-US" sz="1400" dirty="0" smtClean="0"/>
                        <a:t>Retirees</a:t>
                      </a:r>
                      <a:endParaRPr lang="en-US" sz="1400" dirty="0"/>
                    </a:p>
                  </a:txBody>
                  <a:tcPr/>
                </a:tc>
                <a:tc>
                  <a:txBody>
                    <a:bodyPr/>
                    <a:lstStyle/>
                    <a:p>
                      <a:pPr algn="ctr"/>
                      <a:r>
                        <a:rPr lang="en-US" sz="1400" dirty="0" smtClean="0"/>
                        <a:t>41%</a:t>
                      </a:r>
                      <a:endParaRPr lang="en-US" sz="1400" dirty="0"/>
                    </a:p>
                  </a:txBody>
                  <a:tcPr/>
                </a:tc>
                <a:tc>
                  <a:txBody>
                    <a:bodyPr/>
                    <a:lstStyle/>
                    <a:p>
                      <a:pPr algn="ctr"/>
                      <a:r>
                        <a:rPr lang="en-US" sz="1400" dirty="0" smtClean="0"/>
                        <a:t>27%</a:t>
                      </a:r>
                      <a:endParaRPr lang="en-US" sz="1400" dirty="0"/>
                    </a:p>
                  </a:txBody>
                  <a:tcPr/>
                </a:tc>
              </a:tr>
            </a:tbl>
          </a:graphicData>
        </a:graphic>
      </p:graphicFrame>
      <p:sp>
        <p:nvSpPr>
          <p:cNvPr id="8" name="TextBox 7"/>
          <p:cNvSpPr txBox="1"/>
          <p:nvPr/>
        </p:nvSpPr>
        <p:spPr>
          <a:xfrm>
            <a:off x="6751035" y="3403600"/>
            <a:ext cx="1687129" cy="369332"/>
          </a:xfrm>
          <a:prstGeom prst="rect">
            <a:avLst/>
          </a:prstGeom>
          <a:noFill/>
        </p:spPr>
        <p:txBody>
          <a:bodyPr wrap="none" rtlCol="0">
            <a:spAutoFit/>
          </a:bodyPr>
          <a:lstStyle/>
          <a:p>
            <a:pPr algn="ctr"/>
            <a:r>
              <a:rPr lang="en-US" b="1" dirty="0" smtClean="0"/>
              <a:t>Job Uncertainty</a:t>
            </a:r>
            <a:endParaRPr lang="en-US" b="1" dirty="0"/>
          </a:p>
        </p:txBody>
      </p:sp>
      <p:sp>
        <p:nvSpPr>
          <p:cNvPr id="9" name="TextBox 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78319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45897551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763001" cy="944562"/>
          </a:xfrm>
        </p:spPr>
        <p:txBody>
          <a:bodyPr>
            <a:normAutofit fontScale="90000"/>
          </a:bodyPr>
          <a:lstStyle/>
          <a:p>
            <a:r>
              <a:rPr lang="en-US" dirty="0" smtClean="0"/>
              <a:t>The Percentage of Workers Not at All Confident About Having Enough for Basic Expenses Continues to Increase</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(2013 Workers n=1003)</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14</a:t>
            </a:fld>
            <a:endParaRPr lang="en-US" dirty="0"/>
          </a:p>
        </p:txBody>
      </p:sp>
      <p:sp>
        <p:nvSpPr>
          <p:cNvPr id="9" name="TextBox 1"/>
          <p:cNvSpPr txBox="1"/>
          <p:nvPr/>
        </p:nvSpPr>
        <p:spPr>
          <a:xfrm>
            <a:off x="8138486" y="25022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10" name="TextBox 1"/>
          <p:cNvSpPr txBox="1"/>
          <p:nvPr/>
        </p:nvSpPr>
        <p:spPr>
          <a:xfrm>
            <a:off x="8138485" y="29449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11" name="TextBox 1"/>
          <p:cNvSpPr txBox="1"/>
          <p:nvPr/>
        </p:nvSpPr>
        <p:spPr>
          <a:xfrm>
            <a:off x="8138486" y="38019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45%</a:t>
            </a:r>
            <a:endParaRPr lang="en-US" sz="1400" dirty="0">
              <a:solidFill>
                <a:schemeClr val="bg1"/>
              </a:solidFill>
            </a:endParaRPr>
          </a:p>
        </p:txBody>
      </p:sp>
      <p:sp>
        <p:nvSpPr>
          <p:cNvPr id="12" name="TextBox 1"/>
          <p:cNvSpPr txBox="1"/>
          <p:nvPr/>
        </p:nvSpPr>
        <p:spPr>
          <a:xfrm>
            <a:off x="8138486" y="46723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25%</a:t>
            </a:r>
            <a:endParaRPr lang="en-US" sz="1400" dirty="0">
              <a:solidFill>
                <a:schemeClr val="bg1"/>
              </a:solidFill>
            </a:endParaRPr>
          </a:p>
        </p:txBody>
      </p:sp>
      <p:sp>
        <p:nvSpPr>
          <p:cNvPr id="19" name="TextBox 18"/>
          <p:cNvSpPr txBox="1"/>
          <p:nvPr/>
        </p:nvSpPr>
        <p:spPr>
          <a:xfrm>
            <a:off x="5943600" y="2403820"/>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0" name="TextBox 19"/>
          <p:cNvSpPr txBox="1"/>
          <p:nvPr/>
        </p:nvSpPr>
        <p:spPr>
          <a:xfrm>
            <a:off x="5943600" y="2645120"/>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2" name="TextBox 21"/>
          <p:cNvSpPr txBox="1"/>
          <p:nvPr/>
        </p:nvSpPr>
        <p:spPr>
          <a:xfrm>
            <a:off x="5943600" y="3279817"/>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3" name="TextBox 22"/>
          <p:cNvSpPr txBox="1"/>
          <p:nvPr/>
        </p:nvSpPr>
        <p:spPr>
          <a:xfrm>
            <a:off x="5943600" y="4365709"/>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5092582" y="2445038"/>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18" name="TextBox 17"/>
          <p:cNvSpPr txBox="1"/>
          <p:nvPr/>
        </p:nvSpPr>
        <p:spPr>
          <a:xfrm>
            <a:off x="5092582" y="2724916"/>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1" name="TextBox 20"/>
          <p:cNvSpPr txBox="1"/>
          <p:nvPr/>
        </p:nvSpPr>
        <p:spPr>
          <a:xfrm>
            <a:off x="5092582" y="3336853"/>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5092582" y="4439041"/>
            <a:ext cx="514350" cy="307777"/>
          </a:xfrm>
          <a:prstGeom prst="rect">
            <a:avLst/>
          </a:prstGeom>
          <a:noFill/>
        </p:spPr>
        <p:txBody>
          <a:bodyPr wrap="square" rtlCol="0">
            <a:spAutoFit/>
          </a:bodyPr>
          <a:lstStyle/>
          <a:p>
            <a:pPr algn="r"/>
            <a:r>
              <a:rPr lang="en-US" sz="1400" dirty="0" smtClean="0">
                <a:solidFill>
                  <a:schemeClr val="bg1"/>
                </a:solidFill>
              </a:rPr>
              <a:t>35%  </a:t>
            </a:r>
            <a:endParaRPr lang="en-US" sz="1400" dirty="0">
              <a:solidFill>
                <a:schemeClr val="bg1"/>
              </a:solidFill>
            </a:endParaRPr>
          </a:p>
        </p:txBody>
      </p:sp>
      <p:sp>
        <p:nvSpPr>
          <p:cNvPr id="25" name="TextBox 24"/>
          <p:cNvSpPr txBox="1"/>
          <p:nvPr/>
        </p:nvSpPr>
        <p:spPr>
          <a:xfrm>
            <a:off x="1150912" y="2338180"/>
            <a:ext cx="514350" cy="307777"/>
          </a:xfrm>
          <a:prstGeom prst="rect">
            <a:avLst/>
          </a:prstGeom>
          <a:noFill/>
        </p:spPr>
        <p:txBody>
          <a:bodyPr wrap="square" rtlCol="0">
            <a:spAutoFit/>
          </a:bodyPr>
          <a:lstStyle/>
          <a:p>
            <a:pPr algn="r"/>
            <a:r>
              <a:rPr lang="en-US" sz="1400" dirty="0"/>
              <a:t>3</a:t>
            </a:r>
            <a:r>
              <a:rPr lang="en-US" sz="1400" dirty="0" smtClean="0"/>
              <a:t>%  </a:t>
            </a:r>
            <a:endParaRPr lang="en-US" sz="1400" dirty="0"/>
          </a:p>
        </p:txBody>
      </p:sp>
      <p:sp>
        <p:nvSpPr>
          <p:cNvPr id="26" name="TextBox 25"/>
          <p:cNvSpPr txBox="1"/>
          <p:nvPr/>
        </p:nvSpPr>
        <p:spPr>
          <a:xfrm>
            <a:off x="1150912" y="2536350"/>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7" name="TextBox 26"/>
          <p:cNvSpPr txBox="1"/>
          <p:nvPr/>
        </p:nvSpPr>
        <p:spPr>
          <a:xfrm>
            <a:off x="1150912" y="3351237"/>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28" name="TextBox 27"/>
          <p:cNvSpPr txBox="1"/>
          <p:nvPr/>
        </p:nvSpPr>
        <p:spPr>
          <a:xfrm>
            <a:off x="1150912" y="4398551"/>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64837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73889203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Worker Confidence About Paying for Retirement Medical Expenses Continues to Decline</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(2013 Workers n=1003)</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15</a:t>
            </a:fld>
            <a:endParaRPr lang="en-US" dirty="0"/>
          </a:p>
        </p:txBody>
      </p:sp>
      <p:sp>
        <p:nvSpPr>
          <p:cNvPr id="9" name="TextBox 1"/>
          <p:cNvSpPr txBox="1"/>
          <p:nvPr/>
        </p:nvSpPr>
        <p:spPr>
          <a:xfrm>
            <a:off x="8138486" y="26419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29%</a:t>
            </a:r>
            <a:endParaRPr lang="en-US" sz="1400" dirty="0"/>
          </a:p>
        </p:txBody>
      </p:sp>
      <p:sp>
        <p:nvSpPr>
          <p:cNvPr id="10" name="TextBox 1"/>
          <p:cNvSpPr txBox="1"/>
          <p:nvPr/>
        </p:nvSpPr>
        <p:spPr>
          <a:xfrm>
            <a:off x="8138485" y="33259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23%</a:t>
            </a:r>
            <a:endParaRPr lang="en-US" sz="1400" dirty="0"/>
          </a:p>
        </p:txBody>
      </p:sp>
      <p:sp>
        <p:nvSpPr>
          <p:cNvPr id="11" name="TextBox 1"/>
          <p:cNvSpPr txBox="1"/>
          <p:nvPr/>
        </p:nvSpPr>
        <p:spPr>
          <a:xfrm>
            <a:off x="8138486" y="40686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34%</a:t>
            </a:r>
            <a:endParaRPr lang="en-US" sz="1400" dirty="0">
              <a:solidFill>
                <a:schemeClr val="bg1"/>
              </a:solidFill>
            </a:endParaRPr>
          </a:p>
        </p:txBody>
      </p:sp>
      <p:sp>
        <p:nvSpPr>
          <p:cNvPr id="12" name="TextBox 1"/>
          <p:cNvSpPr txBox="1"/>
          <p:nvPr/>
        </p:nvSpPr>
        <p:spPr>
          <a:xfrm>
            <a:off x="8138487" y="47116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19" name="TextBox 18"/>
          <p:cNvSpPr txBox="1"/>
          <p:nvPr/>
        </p:nvSpPr>
        <p:spPr>
          <a:xfrm>
            <a:off x="5943600" y="25308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5943600" y="296262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2" name="TextBox 21"/>
          <p:cNvSpPr txBox="1"/>
          <p:nvPr/>
        </p:nvSpPr>
        <p:spPr>
          <a:xfrm>
            <a:off x="5943600" y="3813217"/>
            <a:ext cx="514350" cy="307777"/>
          </a:xfrm>
          <a:prstGeom prst="rect">
            <a:avLst/>
          </a:prstGeom>
          <a:noFill/>
        </p:spPr>
        <p:txBody>
          <a:bodyPr wrap="square" rtlCol="0">
            <a:spAutoFit/>
          </a:bodyPr>
          <a:lstStyle/>
          <a:p>
            <a:pPr algn="r"/>
            <a:r>
              <a:rPr lang="en-US" sz="1400" dirty="0" smtClean="0">
                <a:solidFill>
                  <a:schemeClr val="bg1"/>
                </a:solidFill>
              </a:rPr>
              <a:t>46%  </a:t>
            </a:r>
            <a:endParaRPr lang="en-US" sz="1400" dirty="0">
              <a:solidFill>
                <a:schemeClr val="bg1"/>
              </a:solidFill>
            </a:endParaRPr>
          </a:p>
        </p:txBody>
      </p:sp>
      <p:sp>
        <p:nvSpPr>
          <p:cNvPr id="23" name="TextBox 22"/>
          <p:cNvSpPr txBox="1"/>
          <p:nvPr/>
        </p:nvSpPr>
        <p:spPr>
          <a:xfrm>
            <a:off x="5943600" y="4594309"/>
            <a:ext cx="514350" cy="307777"/>
          </a:xfrm>
          <a:prstGeom prst="rect">
            <a:avLst/>
          </a:prstGeom>
          <a:noFill/>
        </p:spPr>
        <p:txBody>
          <a:bodyPr wrap="square" rtlCol="0">
            <a:spAutoFit/>
          </a:bodyPr>
          <a:lstStyle/>
          <a:p>
            <a:pPr algn="r"/>
            <a:r>
              <a:rPr lang="en-US" sz="1400" dirty="0" smtClean="0">
                <a:solidFill>
                  <a:schemeClr val="bg1"/>
                </a:solidFill>
              </a:rPr>
              <a:t>20%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3149482" y="2457738"/>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18" name="TextBox 17"/>
          <p:cNvSpPr txBox="1"/>
          <p:nvPr/>
        </p:nvSpPr>
        <p:spPr>
          <a:xfrm>
            <a:off x="3149482" y="2915416"/>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1" name="TextBox 20"/>
          <p:cNvSpPr txBox="1"/>
          <p:nvPr/>
        </p:nvSpPr>
        <p:spPr>
          <a:xfrm>
            <a:off x="3149482" y="3806753"/>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3149482" y="4553341"/>
            <a:ext cx="514350" cy="307777"/>
          </a:xfrm>
          <a:prstGeom prst="rect">
            <a:avLst/>
          </a:prstGeom>
          <a:noFill/>
        </p:spPr>
        <p:txBody>
          <a:bodyPr wrap="square" rtlCol="0">
            <a:spAutoFit/>
          </a:bodyPr>
          <a:lstStyle/>
          <a:p>
            <a:pPr algn="r"/>
            <a:r>
              <a:rPr lang="en-US" sz="1400" dirty="0" smtClean="0">
                <a:solidFill>
                  <a:schemeClr val="bg1"/>
                </a:solidFill>
              </a:rPr>
              <a:t>24%  </a:t>
            </a:r>
            <a:endParaRPr lang="en-US" sz="1400" dirty="0">
              <a:solidFill>
                <a:schemeClr val="bg1"/>
              </a:solidFill>
            </a:endParaRPr>
          </a:p>
        </p:txBody>
      </p:sp>
      <p:sp>
        <p:nvSpPr>
          <p:cNvPr id="25" name="TextBox 24"/>
          <p:cNvSpPr txBox="1"/>
          <p:nvPr/>
        </p:nvSpPr>
        <p:spPr>
          <a:xfrm>
            <a:off x="769912" y="259218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6" name="TextBox 25"/>
          <p:cNvSpPr txBox="1"/>
          <p:nvPr/>
        </p:nvSpPr>
        <p:spPr>
          <a:xfrm>
            <a:off x="769912" y="317135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27" name="TextBox 26"/>
          <p:cNvSpPr txBox="1"/>
          <p:nvPr/>
        </p:nvSpPr>
        <p:spPr>
          <a:xfrm>
            <a:off x="769912" y="393543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8" name="TextBox 27"/>
          <p:cNvSpPr txBox="1"/>
          <p:nvPr/>
        </p:nvSpPr>
        <p:spPr>
          <a:xfrm>
            <a:off x="769912" y="4652551"/>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5409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419969300"/>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The Percentage of Workers Not at All Confident About Paying for Long-term Care Reaches New High</a:t>
            </a:r>
            <a:endParaRPr lang="en-US" dirty="0"/>
          </a:p>
        </p:txBody>
      </p:sp>
      <p:sp>
        <p:nvSpPr>
          <p:cNvPr id="3" name="Content Placeholder 2"/>
          <p:cNvSpPr>
            <a:spLocks noGrp="1"/>
          </p:cNvSpPr>
          <p:nvPr>
            <p:ph idx="1"/>
          </p:nvPr>
        </p:nvSpPr>
        <p:spPr>
          <a:xfrm>
            <a:off x="304800" y="1295400"/>
            <a:ext cx="8610600" cy="685800"/>
          </a:xfrm>
        </p:spPr>
        <p:txBody>
          <a:bodyPr>
            <a:normAutofit fontScale="92500" lnSpcReduction="20000"/>
          </a:bodyPr>
          <a:lstStyle/>
          <a:p>
            <a:r>
              <a:rPr lang="en-US" dirty="0" smtClean="0"/>
              <a:t>Overall, how confident are you that you will have enough money to pay for long-term care, such as nursing home or home health care, should you need it during your retirement? </a:t>
            </a:r>
            <a:br>
              <a:rPr lang="en-US" dirty="0" smtClean="0"/>
            </a:br>
            <a:r>
              <a:rPr lang="en-US" dirty="0" smtClean="0"/>
              <a:t>(2013 Workers n=1003)</a:t>
            </a:r>
            <a:endParaRPr lang="en-US" dirty="0"/>
          </a:p>
        </p:txBody>
      </p:sp>
      <p:sp>
        <p:nvSpPr>
          <p:cNvPr id="5" name="Text Box 6"/>
          <p:cNvSpPr txBox="1">
            <a:spLocks noChangeArrowheads="1"/>
          </p:cNvSpPr>
          <p:nvPr/>
        </p:nvSpPr>
        <p:spPr bwMode="auto">
          <a:xfrm>
            <a:off x="381000" y="6253163"/>
            <a:ext cx="8659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2000-2013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16</a:t>
            </a:fld>
            <a:endParaRPr lang="en-US" dirty="0"/>
          </a:p>
        </p:txBody>
      </p:sp>
      <p:sp>
        <p:nvSpPr>
          <p:cNvPr id="9" name="TextBox 1"/>
          <p:cNvSpPr txBox="1"/>
          <p:nvPr/>
        </p:nvSpPr>
        <p:spPr>
          <a:xfrm>
            <a:off x="8138486" y="28070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39%</a:t>
            </a:r>
            <a:endParaRPr lang="en-US" sz="1400" dirty="0"/>
          </a:p>
        </p:txBody>
      </p:sp>
      <p:sp>
        <p:nvSpPr>
          <p:cNvPr id="10" name="TextBox 1"/>
          <p:cNvSpPr txBox="1"/>
          <p:nvPr/>
        </p:nvSpPr>
        <p:spPr>
          <a:xfrm>
            <a:off x="8138485" y="35545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23%</a:t>
            </a:r>
            <a:endParaRPr lang="en-US" sz="1400" dirty="0"/>
          </a:p>
        </p:txBody>
      </p:sp>
      <p:sp>
        <p:nvSpPr>
          <p:cNvPr id="11" name="TextBox 1"/>
          <p:cNvSpPr txBox="1"/>
          <p:nvPr/>
        </p:nvSpPr>
        <p:spPr>
          <a:xfrm>
            <a:off x="8138486" y="42210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12" name="TextBox 1"/>
          <p:cNvSpPr txBox="1"/>
          <p:nvPr/>
        </p:nvSpPr>
        <p:spPr>
          <a:xfrm>
            <a:off x="8138487" y="47624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11%</a:t>
            </a:r>
            <a:endParaRPr lang="en-US" sz="1400" dirty="0">
              <a:solidFill>
                <a:schemeClr val="bg1"/>
              </a:solidFill>
            </a:endParaRPr>
          </a:p>
        </p:txBody>
      </p:sp>
      <p:sp>
        <p:nvSpPr>
          <p:cNvPr id="19" name="TextBox 18"/>
          <p:cNvSpPr txBox="1"/>
          <p:nvPr/>
        </p:nvSpPr>
        <p:spPr>
          <a:xfrm>
            <a:off x="4635500" y="256892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0" name="TextBox 19"/>
          <p:cNvSpPr txBox="1"/>
          <p:nvPr/>
        </p:nvSpPr>
        <p:spPr>
          <a:xfrm>
            <a:off x="4635500" y="3165820"/>
            <a:ext cx="514350" cy="307777"/>
          </a:xfrm>
          <a:prstGeom prst="rect">
            <a:avLst/>
          </a:prstGeom>
          <a:noFill/>
        </p:spPr>
        <p:txBody>
          <a:bodyPr wrap="square" rtlCol="0">
            <a:spAutoFit/>
          </a:bodyPr>
          <a:lstStyle/>
          <a:p>
            <a:pPr algn="r"/>
            <a:r>
              <a:rPr lang="en-US" sz="1400" dirty="0" smtClean="0"/>
              <a:t>23%  </a:t>
            </a:r>
            <a:endParaRPr lang="en-US" sz="1400" dirty="0"/>
          </a:p>
        </p:txBody>
      </p:sp>
      <p:sp>
        <p:nvSpPr>
          <p:cNvPr id="22" name="TextBox 21"/>
          <p:cNvSpPr txBox="1"/>
          <p:nvPr/>
        </p:nvSpPr>
        <p:spPr>
          <a:xfrm>
            <a:off x="4635500" y="394021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3" name="TextBox 22"/>
          <p:cNvSpPr txBox="1"/>
          <p:nvPr/>
        </p:nvSpPr>
        <p:spPr>
          <a:xfrm>
            <a:off x="4635500" y="4632409"/>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6984882" y="2699038"/>
            <a:ext cx="514350" cy="307777"/>
          </a:xfrm>
          <a:prstGeom prst="rect">
            <a:avLst/>
          </a:prstGeom>
          <a:noFill/>
        </p:spPr>
        <p:txBody>
          <a:bodyPr wrap="square" rtlCol="0">
            <a:spAutoFit/>
          </a:bodyPr>
          <a:lstStyle/>
          <a:p>
            <a:pPr algn="r"/>
            <a:r>
              <a:rPr lang="en-US" sz="1400" dirty="0" smtClean="0"/>
              <a:t>33%  </a:t>
            </a:r>
            <a:endParaRPr lang="en-US" sz="1400" dirty="0"/>
          </a:p>
        </p:txBody>
      </p:sp>
      <p:sp>
        <p:nvSpPr>
          <p:cNvPr id="18" name="TextBox 17"/>
          <p:cNvSpPr txBox="1"/>
          <p:nvPr/>
        </p:nvSpPr>
        <p:spPr>
          <a:xfrm>
            <a:off x="6984882" y="3448816"/>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1" name="TextBox 20"/>
          <p:cNvSpPr txBox="1"/>
          <p:nvPr/>
        </p:nvSpPr>
        <p:spPr>
          <a:xfrm>
            <a:off x="6984882" y="4213153"/>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
        <p:nvSpPr>
          <p:cNvPr id="24" name="TextBox 23"/>
          <p:cNvSpPr txBox="1"/>
          <p:nvPr/>
        </p:nvSpPr>
        <p:spPr>
          <a:xfrm>
            <a:off x="6984882" y="4756541"/>
            <a:ext cx="514350" cy="307777"/>
          </a:xfrm>
          <a:prstGeom prst="rect">
            <a:avLst/>
          </a:prstGeom>
          <a:noFill/>
        </p:spPr>
        <p:txBody>
          <a:bodyPr wrap="square" rtlCol="0">
            <a:spAutoFit/>
          </a:bodyPr>
          <a:lstStyle/>
          <a:p>
            <a:pPr algn="r"/>
            <a:r>
              <a:rPr lang="en-US" sz="1400" dirty="0" smtClean="0">
                <a:solidFill>
                  <a:schemeClr val="bg1"/>
                </a:solidFill>
              </a:rPr>
              <a:t>9%  </a:t>
            </a:r>
            <a:endParaRPr lang="en-US" sz="1400" dirty="0">
              <a:solidFill>
                <a:schemeClr val="bg1"/>
              </a:solidFill>
            </a:endParaRPr>
          </a:p>
        </p:txBody>
      </p:sp>
      <p:sp>
        <p:nvSpPr>
          <p:cNvPr id="25" name="TextBox 24"/>
          <p:cNvSpPr txBox="1"/>
          <p:nvPr/>
        </p:nvSpPr>
        <p:spPr>
          <a:xfrm>
            <a:off x="1036612" y="2642980"/>
            <a:ext cx="514350" cy="307777"/>
          </a:xfrm>
          <a:prstGeom prst="rect">
            <a:avLst/>
          </a:prstGeom>
          <a:noFill/>
        </p:spPr>
        <p:txBody>
          <a:bodyPr wrap="square" rtlCol="0">
            <a:spAutoFit/>
          </a:bodyPr>
          <a:lstStyle/>
          <a:p>
            <a:pPr algn="r"/>
            <a:r>
              <a:rPr lang="en-US" sz="1400" dirty="0" smtClean="0"/>
              <a:t>28%  </a:t>
            </a:r>
            <a:endParaRPr lang="en-US" sz="1400" dirty="0"/>
          </a:p>
        </p:txBody>
      </p:sp>
      <p:sp>
        <p:nvSpPr>
          <p:cNvPr id="26" name="TextBox 25"/>
          <p:cNvSpPr txBox="1"/>
          <p:nvPr/>
        </p:nvSpPr>
        <p:spPr>
          <a:xfrm>
            <a:off x="1036612" y="3311050"/>
            <a:ext cx="514350" cy="307777"/>
          </a:xfrm>
          <a:prstGeom prst="rect">
            <a:avLst/>
          </a:prstGeom>
          <a:noFill/>
        </p:spPr>
        <p:txBody>
          <a:bodyPr wrap="square" rtlCol="0">
            <a:spAutoFit/>
          </a:bodyPr>
          <a:lstStyle/>
          <a:p>
            <a:pPr algn="r"/>
            <a:r>
              <a:rPr lang="en-US" sz="1400" dirty="0" smtClean="0"/>
              <a:t>26%  </a:t>
            </a:r>
            <a:endParaRPr lang="en-US" sz="1400" dirty="0"/>
          </a:p>
        </p:txBody>
      </p:sp>
      <p:sp>
        <p:nvSpPr>
          <p:cNvPr id="27" name="TextBox 26"/>
          <p:cNvSpPr txBox="1"/>
          <p:nvPr/>
        </p:nvSpPr>
        <p:spPr>
          <a:xfrm>
            <a:off x="1036612" y="4049737"/>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8" name="TextBox 27"/>
          <p:cNvSpPr txBox="1"/>
          <p:nvPr/>
        </p:nvSpPr>
        <p:spPr>
          <a:xfrm>
            <a:off x="1036612" y="467795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93023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7462799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Worker Confidence About Doing a Good Job Preparing for Retirement Continues Slow Decline</a:t>
            </a:r>
            <a:endParaRPr lang="en-US" dirty="0"/>
          </a:p>
        </p:txBody>
      </p:sp>
      <p:sp>
        <p:nvSpPr>
          <p:cNvPr id="3" name="Content Placeholder 2"/>
          <p:cNvSpPr>
            <a:spLocks noGrp="1"/>
          </p:cNvSpPr>
          <p:nvPr>
            <p:ph idx="1"/>
          </p:nvPr>
        </p:nvSpPr>
        <p:spPr/>
        <p:txBody>
          <a:bodyPr/>
          <a:lstStyle/>
          <a:p>
            <a:r>
              <a:rPr lang="en-US" dirty="0" smtClean="0"/>
              <a:t>Overall, how confident are you that you are doing a good job of preparing financially for your retirement? (2013 Workers n=1003)</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17</a:t>
            </a:fld>
            <a:endParaRPr lang="en-US" dirty="0"/>
          </a:p>
        </p:txBody>
      </p:sp>
      <p:sp>
        <p:nvSpPr>
          <p:cNvPr id="9" name="TextBox 1"/>
          <p:cNvSpPr txBox="1"/>
          <p:nvPr/>
        </p:nvSpPr>
        <p:spPr>
          <a:xfrm>
            <a:off x="8138486" y="251807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21%</a:t>
            </a:r>
            <a:endParaRPr lang="en-US" sz="1400" dirty="0"/>
          </a:p>
        </p:txBody>
      </p:sp>
      <p:sp>
        <p:nvSpPr>
          <p:cNvPr id="10" name="TextBox 1"/>
          <p:cNvSpPr txBox="1"/>
          <p:nvPr/>
        </p:nvSpPr>
        <p:spPr>
          <a:xfrm>
            <a:off x="8138485" y="3008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1" name="TextBox 1"/>
          <p:cNvSpPr txBox="1"/>
          <p:nvPr/>
        </p:nvSpPr>
        <p:spPr>
          <a:xfrm>
            <a:off x="8138486" y="38019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47%</a:t>
            </a:r>
            <a:endParaRPr lang="en-US" sz="1400" dirty="0">
              <a:solidFill>
                <a:schemeClr val="bg1"/>
              </a:solidFill>
            </a:endParaRPr>
          </a:p>
        </p:txBody>
      </p:sp>
      <p:sp>
        <p:nvSpPr>
          <p:cNvPr id="12" name="TextBox 1"/>
          <p:cNvSpPr txBox="1"/>
          <p:nvPr/>
        </p:nvSpPr>
        <p:spPr>
          <a:xfrm>
            <a:off x="8138487" y="46608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17%</a:t>
            </a:r>
            <a:endParaRPr lang="en-US" sz="1400" dirty="0">
              <a:solidFill>
                <a:schemeClr val="bg1"/>
              </a:solidFill>
            </a:endParaRPr>
          </a:p>
        </p:txBody>
      </p:sp>
      <p:sp>
        <p:nvSpPr>
          <p:cNvPr id="19" name="TextBox 18"/>
          <p:cNvSpPr txBox="1"/>
          <p:nvPr/>
        </p:nvSpPr>
        <p:spPr>
          <a:xfrm>
            <a:off x="5943600" y="2441920"/>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20" name="TextBox 19"/>
          <p:cNvSpPr txBox="1"/>
          <p:nvPr/>
        </p:nvSpPr>
        <p:spPr>
          <a:xfrm>
            <a:off x="5943600" y="284832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2" name="TextBox 21"/>
          <p:cNvSpPr txBox="1"/>
          <p:nvPr/>
        </p:nvSpPr>
        <p:spPr>
          <a:xfrm>
            <a:off x="5943600" y="3559217"/>
            <a:ext cx="514350" cy="307777"/>
          </a:xfrm>
          <a:prstGeom prst="rect">
            <a:avLst/>
          </a:prstGeom>
          <a:noFill/>
        </p:spPr>
        <p:txBody>
          <a:bodyPr wrap="square" rtlCol="0">
            <a:spAutoFit/>
          </a:bodyPr>
          <a:lstStyle/>
          <a:p>
            <a:pPr algn="r"/>
            <a:r>
              <a:rPr lang="en-US" sz="1400" dirty="0" smtClean="0">
                <a:solidFill>
                  <a:schemeClr val="bg1"/>
                </a:solidFill>
              </a:rPr>
              <a:t>45%  </a:t>
            </a:r>
            <a:endParaRPr lang="en-US" sz="1400" dirty="0">
              <a:solidFill>
                <a:schemeClr val="bg1"/>
              </a:solidFill>
            </a:endParaRPr>
          </a:p>
        </p:txBody>
      </p:sp>
      <p:sp>
        <p:nvSpPr>
          <p:cNvPr id="23" name="TextBox 22"/>
          <p:cNvSpPr txBox="1"/>
          <p:nvPr/>
        </p:nvSpPr>
        <p:spPr>
          <a:xfrm>
            <a:off x="5943600" y="4518109"/>
            <a:ext cx="514350" cy="307777"/>
          </a:xfrm>
          <a:prstGeom prst="rect">
            <a:avLst/>
          </a:prstGeom>
          <a:noFill/>
        </p:spPr>
        <p:txBody>
          <a:bodyPr wrap="square" rtlCol="0">
            <a:spAutoFit/>
          </a:bodyPr>
          <a:lstStyle/>
          <a:p>
            <a:pPr algn="r"/>
            <a:r>
              <a:rPr lang="en-US" sz="1400" dirty="0" smtClean="0">
                <a:solidFill>
                  <a:schemeClr val="bg1"/>
                </a:solidFill>
              </a:rPr>
              <a:t>26%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2717682"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717682" y="28011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2717682" y="3603553"/>
            <a:ext cx="514350" cy="307777"/>
          </a:xfrm>
          <a:prstGeom prst="rect">
            <a:avLst/>
          </a:prstGeom>
          <a:noFill/>
        </p:spPr>
        <p:txBody>
          <a:bodyPr wrap="square" rtlCol="0">
            <a:spAutoFit/>
          </a:bodyPr>
          <a:lstStyle/>
          <a:p>
            <a:pPr algn="r"/>
            <a:r>
              <a:rPr lang="en-US" sz="1400" dirty="0" smtClean="0">
                <a:solidFill>
                  <a:schemeClr val="bg1"/>
                </a:solidFill>
              </a:rPr>
              <a:t>50%  </a:t>
            </a:r>
            <a:endParaRPr lang="en-US" sz="1400" dirty="0">
              <a:solidFill>
                <a:schemeClr val="bg1"/>
              </a:solidFill>
            </a:endParaRPr>
          </a:p>
        </p:txBody>
      </p:sp>
      <p:sp>
        <p:nvSpPr>
          <p:cNvPr id="24" name="TextBox 23"/>
          <p:cNvSpPr txBox="1"/>
          <p:nvPr/>
        </p:nvSpPr>
        <p:spPr>
          <a:xfrm>
            <a:off x="2717682" y="4553341"/>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5" name="TextBox 24"/>
          <p:cNvSpPr txBox="1"/>
          <p:nvPr/>
        </p:nvSpPr>
        <p:spPr>
          <a:xfrm>
            <a:off x="769912" y="250328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6" name="TextBox 25"/>
          <p:cNvSpPr txBox="1"/>
          <p:nvPr/>
        </p:nvSpPr>
        <p:spPr>
          <a:xfrm>
            <a:off x="769912" y="2930050"/>
            <a:ext cx="514350" cy="307777"/>
          </a:xfrm>
          <a:prstGeom prst="rect">
            <a:avLst/>
          </a:prstGeom>
          <a:noFill/>
        </p:spPr>
        <p:txBody>
          <a:bodyPr wrap="square" rtlCol="0">
            <a:spAutoFit/>
          </a:bodyPr>
          <a:lstStyle/>
          <a:p>
            <a:pPr algn="r"/>
            <a:r>
              <a:rPr lang="en-US" sz="1400" dirty="0" smtClean="0"/>
              <a:t>20%  </a:t>
            </a:r>
            <a:endParaRPr lang="en-US" sz="1400" dirty="0"/>
          </a:p>
        </p:txBody>
      </p:sp>
      <p:sp>
        <p:nvSpPr>
          <p:cNvPr id="27" name="TextBox 26"/>
          <p:cNvSpPr txBox="1"/>
          <p:nvPr/>
        </p:nvSpPr>
        <p:spPr>
          <a:xfrm>
            <a:off x="769912" y="3656037"/>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8" name="TextBox 27"/>
          <p:cNvSpPr txBox="1"/>
          <p:nvPr/>
        </p:nvSpPr>
        <p:spPr>
          <a:xfrm>
            <a:off x="769912" y="4576351"/>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08148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25928825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655419" cy="944562"/>
          </a:xfrm>
        </p:spPr>
        <p:txBody>
          <a:bodyPr>
            <a:normAutofit fontScale="90000"/>
          </a:bodyPr>
          <a:lstStyle/>
          <a:p>
            <a:r>
              <a:rPr lang="en-US" dirty="0" smtClean="0"/>
              <a:t>More Workers Are Not At All Confident About Future Social Security Benefits</a:t>
            </a:r>
            <a:endParaRPr lang="en-US" dirty="0"/>
          </a:p>
        </p:txBody>
      </p:sp>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(2013 Workers n=1003)</a:t>
            </a:r>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18</a:t>
            </a:fld>
            <a:endParaRPr lang="en-US" dirty="0"/>
          </a:p>
        </p:txBody>
      </p:sp>
      <p:sp>
        <p:nvSpPr>
          <p:cNvPr id="9" name="TextBox 1"/>
          <p:cNvSpPr txBox="1"/>
          <p:nvPr/>
        </p:nvSpPr>
        <p:spPr>
          <a:xfrm>
            <a:off x="8138486" y="281241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41%</a:t>
            </a:r>
            <a:endParaRPr lang="en-US" sz="1400" dirty="0"/>
          </a:p>
        </p:txBody>
      </p:sp>
      <p:sp>
        <p:nvSpPr>
          <p:cNvPr id="10" name="TextBox 1"/>
          <p:cNvSpPr txBox="1"/>
          <p:nvPr/>
        </p:nvSpPr>
        <p:spPr>
          <a:xfrm>
            <a:off x="8138485" y="37160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11" name="TextBox 1"/>
          <p:cNvSpPr txBox="1"/>
          <p:nvPr/>
        </p:nvSpPr>
        <p:spPr>
          <a:xfrm>
            <a:off x="8138486" y="44276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24%</a:t>
            </a:r>
            <a:endParaRPr lang="en-US" sz="1400" dirty="0">
              <a:solidFill>
                <a:schemeClr val="bg1"/>
              </a:solidFill>
            </a:endParaRPr>
          </a:p>
        </p:txBody>
      </p:sp>
      <p:sp>
        <p:nvSpPr>
          <p:cNvPr id="12" name="TextBox 1"/>
          <p:cNvSpPr txBox="1"/>
          <p:nvPr/>
        </p:nvSpPr>
        <p:spPr>
          <a:xfrm>
            <a:off x="8138486"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20" name="TextBox 1"/>
          <p:cNvSpPr txBox="1"/>
          <p:nvPr/>
        </p:nvSpPr>
        <p:spPr>
          <a:xfrm>
            <a:off x="6766886" y="2802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39%</a:t>
            </a:r>
            <a:endParaRPr lang="en-US" sz="1400" dirty="0"/>
          </a:p>
        </p:txBody>
      </p:sp>
      <p:sp>
        <p:nvSpPr>
          <p:cNvPr id="21" name="TextBox 1"/>
          <p:cNvSpPr txBox="1"/>
          <p:nvPr/>
        </p:nvSpPr>
        <p:spPr>
          <a:xfrm>
            <a:off x="6766885" y="3706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22" name="TextBox 1"/>
          <p:cNvSpPr txBox="1"/>
          <p:nvPr/>
        </p:nvSpPr>
        <p:spPr>
          <a:xfrm>
            <a:off x="6766886"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23" name="TextBox 1"/>
          <p:cNvSpPr txBox="1"/>
          <p:nvPr/>
        </p:nvSpPr>
        <p:spPr>
          <a:xfrm>
            <a:off x="6766886"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16" name="TextBox 1"/>
          <p:cNvSpPr txBox="1"/>
          <p:nvPr/>
        </p:nvSpPr>
        <p:spPr>
          <a:xfrm>
            <a:off x="2382010" y="290353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44%</a:t>
            </a:r>
            <a:endParaRPr lang="en-US" sz="1400" dirty="0"/>
          </a:p>
        </p:txBody>
      </p:sp>
      <p:sp>
        <p:nvSpPr>
          <p:cNvPr id="17" name="TextBox 1"/>
          <p:cNvSpPr txBox="1"/>
          <p:nvPr/>
        </p:nvSpPr>
        <p:spPr>
          <a:xfrm>
            <a:off x="2382009" y="38847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8" name="TextBox 1"/>
          <p:cNvSpPr txBox="1"/>
          <p:nvPr/>
        </p:nvSpPr>
        <p:spPr>
          <a:xfrm>
            <a:off x="2382010" y="450832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bg1"/>
                </a:solidFill>
              </a:rPr>
              <a:t>1</a:t>
            </a:r>
            <a:r>
              <a:rPr lang="en-US" sz="1400" dirty="0" smtClean="0">
                <a:solidFill>
                  <a:schemeClr val="bg1"/>
                </a:solidFill>
              </a:rPr>
              <a:t>6%</a:t>
            </a:r>
            <a:endParaRPr lang="en-US" sz="1400" dirty="0">
              <a:solidFill>
                <a:schemeClr val="bg1"/>
              </a:solidFill>
            </a:endParaRPr>
          </a:p>
        </p:txBody>
      </p:sp>
      <p:sp>
        <p:nvSpPr>
          <p:cNvPr id="19" name="TextBox 1"/>
          <p:cNvSpPr txBox="1"/>
          <p:nvPr/>
        </p:nvSpPr>
        <p:spPr>
          <a:xfrm>
            <a:off x="2382010" y="479196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24" name="TextBox 23"/>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49765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343512678"/>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Workers Are Also Less Confident About Future Medicare Benefits</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(2013 Workers n=1003)</a:t>
            </a:r>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19</a:t>
            </a:fld>
            <a:endParaRPr lang="en-US" dirty="0"/>
          </a:p>
        </p:txBody>
      </p:sp>
      <p:sp>
        <p:nvSpPr>
          <p:cNvPr id="9" name="TextBox 1"/>
          <p:cNvSpPr txBox="1"/>
          <p:nvPr/>
        </p:nvSpPr>
        <p:spPr>
          <a:xfrm>
            <a:off x="8138486" y="270764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37%</a:t>
            </a:r>
            <a:endParaRPr lang="en-US" sz="1400" dirty="0"/>
          </a:p>
        </p:txBody>
      </p:sp>
      <p:sp>
        <p:nvSpPr>
          <p:cNvPr id="10" name="TextBox 1"/>
          <p:cNvSpPr txBox="1"/>
          <p:nvPr/>
        </p:nvSpPr>
        <p:spPr>
          <a:xfrm>
            <a:off x="8138485" y="3639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3</a:t>
            </a:r>
            <a:r>
              <a:rPr lang="en-US" sz="1400" dirty="0" smtClean="0"/>
              <a:t>2%</a:t>
            </a:r>
            <a:endParaRPr lang="en-US" sz="1400" dirty="0"/>
          </a:p>
        </p:txBody>
      </p:sp>
      <p:sp>
        <p:nvSpPr>
          <p:cNvPr id="11" name="TextBox 1"/>
          <p:cNvSpPr txBox="1"/>
          <p:nvPr/>
        </p:nvSpPr>
        <p:spPr>
          <a:xfrm>
            <a:off x="8138486"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bg1"/>
                </a:solidFill>
              </a:rPr>
              <a:t>2</a:t>
            </a:r>
            <a:r>
              <a:rPr lang="en-US" sz="1400" dirty="0" smtClean="0">
                <a:solidFill>
                  <a:schemeClr val="bg1"/>
                </a:solidFill>
              </a:rPr>
              <a:t>4%</a:t>
            </a:r>
            <a:endParaRPr lang="en-US" sz="1400" dirty="0">
              <a:solidFill>
                <a:schemeClr val="bg1"/>
              </a:solidFill>
            </a:endParaRPr>
          </a:p>
        </p:txBody>
      </p:sp>
      <p:sp>
        <p:nvSpPr>
          <p:cNvPr id="12" name="TextBox 1"/>
          <p:cNvSpPr txBox="1"/>
          <p:nvPr/>
        </p:nvSpPr>
        <p:spPr>
          <a:xfrm>
            <a:off x="8138486" y="478530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4" name="TextBox 1"/>
          <p:cNvSpPr txBox="1"/>
          <p:nvPr/>
        </p:nvSpPr>
        <p:spPr>
          <a:xfrm>
            <a:off x="6738206" y="26530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5" name="TextBox 1"/>
          <p:cNvSpPr txBox="1"/>
          <p:nvPr/>
        </p:nvSpPr>
        <p:spPr>
          <a:xfrm>
            <a:off x="6738205" y="348166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35%</a:t>
            </a:r>
            <a:endParaRPr lang="en-US" sz="1400" dirty="0"/>
          </a:p>
        </p:txBody>
      </p:sp>
      <p:sp>
        <p:nvSpPr>
          <p:cNvPr id="16" name="TextBox 1"/>
          <p:cNvSpPr txBox="1"/>
          <p:nvPr/>
        </p:nvSpPr>
        <p:spPr>
          <a:xfrm>
            <a:off x="6738206" y="436168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33%</a:t>
            </a:r>
            <a:endParaRPr lang="en-US" sz="1400" dirty="0">
              <a:solidFill>
                <a:schemeClr val="bg1"/>
              </a:solidFill>
            </a:endParaRPr>
          </a:p>
        </p:txBody>
      </p:sp>
      <p:sp>
        <p:nvSpPr>
          <p:cNvPr id="17" name="TextBox 1"/>
          <p:cNvSpPr txBox="1"/>
          <p:nvPr/>
        </p:nvSpPr>
        <p:spPr>
          <a:xfrm>
            <a:off x="6738206" y="47996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18" name="TextBox 1"/>
          <p:cNvSpPr txBox="1"/>
          <p:nvPr/>
        </p:nvSpPr>
        <p:spPr>
          <a:xfrm>
            <a:off x="3975018" y="264152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9" name="TextBox 1"/>
          <p:cNvSpPr txBox="1"/>
          <p:nvPr/>
        </p:nvSpPr>
        <p:spPr>
          <a:xfrm>
            <a:off x="3975017" y="35391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40%</a:t>
            </a:r>
            <a:endParaRPr lang="en-US" sz="1400" dirty="0"/>
          </a:p>
        </p:txBody>
      </p:sp>
      <p:sp>
        <p:nvSpPr>
          <p:cNvPr id="20" name="TextBox 1"/>
          <p:cNvSpPr txBox="1"/>
          <p:nvPr/>
        </p:nvSpPr>
        <p:spPr>
          <a:xfrm>
            <a:off x="3975018" y="44019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1" name="TextBox 1"/>
          <p:cNvSpPr txBox="1"/>
          <p:nvPr/>
        </p:nvSpPr>
        <p:spPr>
          <a:xfrm>
            <a:off x="3975018"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22" name="TextBox 1"/>
          <p:cNvSpPr txBox="1"/>
          <p:nvPr/>
        </p:nvSpPr>
        <p:spPr>
          <a:xfrm>
            <a:off x="1237708" y="28284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3" name="TextBox 1"/>
          <p:cNvSpPr txBox="1"/>
          <p:nvPr/>
        </p:nvSpPr>
        <p:spPr>
          <a:xfrm>
            <a:off x="1237707" y="38468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4" name="TextBox 1"/>
          <p:cNvSpPr txBox="1"/>
          <p:nvPr/>
        </p:nvSpPr>
        <p:spPr>
          <a:xfrm>
            <a:off x="1237708" y="45888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
        <p:nvSpPr>
          <p:cNvPr id="25" name="TextBox 24"/>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04691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b="1" dirty="0" smtClean="0"/>
              <a:t>2013 RCS Methodology</a:t>
            </a:r>
            <a:endParaRPr lang="en-US" b="1"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1200"/>
              </a:spcBef>
            </a:pPr>
            <a:r>
              <a:rPr lang="en-US" dirty="0" smtClean="0"/>
              <a:t>23</a:t>
            </a:r>
            <a:r>
              <a:rPr lang="en-US" baseline="30000" dirty="0" smtClean="0"/>
              <a:t>rd</a:t>
            </a:r>
            <a:r>
              <a:rPr lang="en-US" dirty="0" smtClean="0"/>
              <a:t> annual measure of worker and retiree confidence about retirement</a:t>
            </a:r>
          </a:p>
          <a:p>
            <a:pPr>
              <a:lnSpc>
                <a:spcPct val="120000"/>
              </a:lnSpc>
              <a:spcBef>
                <a:spcPts val="1200"/>
              </a:spcBef>
            </a:pPr>
            <a:r>
              <a:rPr lang="en-US" dirty="0" smtClean="0"/>
              <a:t>1,254 20-minute phone interviews conducted in </a:t>
            </a:r>
            <a:br>
              <a:rPr lang="en-US" dirty="0" smtClean="0"/>
            </a:br>
            <a:r>
              <a:rPr lang="en-US" dirty="0" smtClean="0"/>
              <a:t>January 2013 using random-digit dialing with </a:t>
            </a:r>
            <a:br>
              <a:rPr lang="en-US" dirty="0" smtClean="0"/>
            </a:br>
            <a:r>
              <a:rPr lang="en-US" dirty="0" smtClean="0"/>
              <a:t>cell phone supplement</a:t>
            </a:r>
          </a:p>
          <a:p>
            <a:pPr>
              <a:lnSpc>
                <a:spcPct val="120000"/>
              </a:lnSpc>
              <a:spcBef>
                <a:spcPts val="1200"/>
              </a:spcBef>
            </a:pPr>
            <a:r>
              <a:rPr lang="en-US" dirty="0" smtClean="0"/>
              <a:t>Interviewed Americans ages 25 and over</a:t>
            </a:r>
          </a:p>
          <a:p>
            <a:pPr>
              <a:lnSpc>
                <a:spcPct val="120000"/>
              </a:lnSpc>
              <a:spcBef>
                <a:spcPts val="1200"/>
              </a:spcBef>
            </a:pPr>
            <a:r>
              <a:rPr lang="en-US" dirty="0" smtClean="0"/>
              <a:t>Two questionnaire versions</a:t>
            </a:r>
            <a:br>
              <a:rPr lang="en-US" dirty="0" smtClean="0"/>
            </a:br>
            <a:r>
              <a:rPr lang="en-US" dirty="0" smtClean="0"/>
              <a:t>	-  1,003 interviews with workers (not retired) </a:t>
            </a:r>
            <a:br>
              <a:rPr lang="en-US" dirty="0" smtClean="0"/>
            </a:br>
            <a:r>
              <a:rPr lang="en-US" dirty="0" smtClean="0"/>
              <a:t>	-  251 interviews with retirees</a:t>
            </a:r>
          </a:p>
        </p:txBody>
      </p:sp>
      <p:sp>
        <p:nvSpPr>
          <p:cNvPr id="4" name="Slide Number Placeholder 3"/>
          <p:cNvSpPr>
            <a:spLocks noGrp="1"/>
          </p:cNvSpPr>
          <p:nvPr>
            <p:ph type="sldNum" sz="quarter" idx="12"/>
          </p:nvPr>
        </p:nvSpPr>
        <p:spPr/>
        <p:txBody>
          <a:bodyPr/>
          <a:lstStyle/>
          <a:p>
            <a:fld id="{EBAD9AF0-FD35-4E4E-B775-C1DCF7755A5B}" type="slidenum">
              <a:rPr lang="en-US" smtClean="0"/>
              <a:t>2</a:t>
            </a:fld>
            <a:endParaRPr lang="en-US" dirty="0"/>
          </a:p>
        </p:txBody>
      </p:sp>
      <p:sp>
        <p:nvSpPr>
          <p:cNvPr id="5" name="TextBox 4"/>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54021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Preparations for retirement</a:t>
            </a:r>
            <a:endParaRPr lang="en-US" dirty="0"/>
          </a:p>
        </p:txBody>
      </p:sp>
      <p:sp>
        <p:nvSpPr>
          <p:cNvPr id="3" name="TextBox 2"/>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292420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775700" cy="944562"/>
          </a:xfrm>
        </p:spPr>
        <p:txBody>
          <a:bodyPr>
            <a:noAutofit/>
          </a:bodyPr>
          <a:lstStyle/>
          <a:p>
            <a:r>
              <a:rPr lang="en-US" sz="2900" dirty="0" smtClean="0"/>
              <a:t>Percentage </a:t>
            </a:r>
            <a:r>
              <a:rPr lang="en-US" sz="2900" dirty="0"/>
              <a:t>of </a:t>
            </a:r>
            <a:r>
              <a:rPr lang="en-US" sz="2900" dirty="0" smtClean="0"/>
              <a:t>Workers Calculating Retirement Needs Up Slightly in 2013, Remains Steady Over Past Decade</a:t>
            </a:r>
            <a:endParaRPr lang="en-US" sz="2900" dirty="0"/>
          </a:p>
        </p:txBody>
      </p:sp>
      <p:sp>
        <p:nvSpPr>
          <p:cNvPr id="3" name="Content Placeholder 2"/>
          <p:cNvSpPr>
            <a:spLocks noGrp="1"/>
          </p:cNvSpPr>
          <p:nvPr>
            <p:ph idx="1"/>
          </p:nvPr>
        </p:nvSpPr>
        <p:spPr>
          <a:xfrm>
            <a:off x="304800" y="1295400"/>
            <a:ext cx="8686800" cy="685800"/>
          </a:xfrm>
        </p:spPr>
        <p:txBody>
          <a:bodyPr>
            <a:noAutofit/>
          </a:bodyPr>
          <a:lstStyle/>
          <a:p>
            <a:r>
              <a:rPr lang="en-US" dirty="0" smtClean="0"/>
              <a:t>Have </a:t>
            </a:r>
            <a:r>
              <a:rPr lang="en-US" dirty="0"/>
              <a:t>you (or your spouse) tried to figure out how much money you will need to have saved by the time you retire so that you can live comfortably in retirement?  (</a:t>
            </a:r>
            <a:r>
              <a:rPr lang="en-US" dirty="0" smtClean="0"/>
              <a:t>2013 </a:t>
            </a:r>
            <a:r>
              <a:rPr lang="en-US" dirty="0"/>
              <a:t>Workers </a:t>
            </a:r>
            <a:r>
              <a:rPr lang="en-US" dirty="0" smtClean="0"/>
              <a:t>n=1003, percent yes)</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575127541"/>
              </p:ext>
            </p:extLst>
          </p:nvPr>
        </p:nvGraphicFramePr>
        <p:xfrm>
          <a:off x="152400" y="1981200"/>
          <a:ext cx="86868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21</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26474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Half of All Workers Expect to Need Less Than $500,000 to Live Comfortably in Retirement</a:t>
            </a:r>
            <a:endParaRPr lang="en-US" dirty="0"/>
          </a:p>
        </p:txBody>
      </p:sp>
      <p:sp>
        <p:nvSpPr>
          <p:cNvPr id="3" name="Content Placeholder 2"/>
          <p:cNvSpPr>
            <a:spLocks noGrp="1"/>
          </p:cNvSpPr>
          <p:nvPr>
            <p:ph idx="1"/>
          </p:nvPr>
        </p:nvSpPr>
        <p:spPr/>
        <p:txBody>
          <a:bodyPr>
            <a:noAutofit/>
          </a:bodyPr>
          <a:lstStyle/>
          <a:p>
            <a:r>
              <a:rPr lang="en-US" dirty="0" smtClean="0"/>
              <a:t>How </a:t>
            </a:r>
            <a:r>
              <a:rPr lang="en-US" dirty="0"/>
              <a:t>much do you think you (and your spouse) will need to accumulate in total by the time you retire so that you can live comfortably in retirement</a:t>
            </a:r>
            <a:r>
              <a:rPr lang="en-US" dirty="0" smtClean="0"/>
              <a:t>? (2013 Workers n=1003)</a:t>
            </a:r>
            <a:endParaRPr lang="en-US" dirty="0"/>
          </a:p>
        </p:txBody>
      </p:sp>
      <p:sp>
        <p:nvSpPr>
          <p:cNvPr id="4" name="Text Box 6"/>
          <p:cNvSpPr txBox="1">
            <a:spLocks noChangeArrowheads="1"/>
          </p:cNvSpPr>
          <p:nvPr/>
        </p:nvSpPr>
        <p:spPr bwMode="auto">
          <a:xfrm>
            <a:off x="380999" y="6253162"/>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2005-2013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252954198"/>
              </p:ext>
            </p:extLst>
          </p:nvPr>
        </p:nvGraphicFramePr>
        <p:xfrm>
          <a:off x="366932" y="2128837"/>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22</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159350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804913"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3" name="Rectangle 22"/>
          <p:cNvSpPr/>
          <p:nvPr/>
        </p:nvSpPr>
        <p:spPr>
          <a:xfrm>
            <a:off x="6432359"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4" name="Rectangle 23"/>
          <p:cNvSpPr/>
          <p:nvPr/>
        </p:nvSpPr>
        <p:spPr>
          <a:xfrm>
            <a:off x="7484731"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12" name="Chart 11"/>
          <p:cNvGraphicFramePr/>
          <p:nvPr>
            <p:extLst>
              <p:ext uri="{D42A27DB-BD31-4B8C-83A1-F6EECF244321}">
                <p14:modId xmlns:p14="http://schemas.microsoft.com/office/powerpoint/2010/main" val="2774750739"/>
              </p:ext>
            </p:extLst>
          </p:nvPr>
        </p:nvGraphicFramePr>
        <p:xfrm>
          <a:off x="3500997" y="4541558"/>
          <a:ext cx="5065033" cy="7303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Many Workers Guess to Determine Savings Needed for Comfortable Retirement</a:t>
            </a:r>
            <a:endParaRPr lang="en-US" dirty="0"/>
          </a:p>
        </p:txBody>
      </p:sp>
      <p:sp>
        <p:nvSpPr>
          <p:cNvPr id="3" name="Content Placeholder 2"/>
          <p:cNvSpPr>
            <a:spLocks noGrp="1"/>
          </p:cNvSpPr>
          <p:nvPr>
            <p:ph idx="1"/>
          </p:nvPr>
        </p:nvSpPr>
        <p:spPr/>
        <p:txBody>
          <a:bodyPr/>
          <a:lstStyle/>
          <a:p>
            <a:r>
              <a:rPr lang="en-US" dirty="0" smtClean="0"/>
              <a:t>How </a:t>
            </a:r>
            <a:r>
              <a:rPr lang="en-US" dirty="0"/>
              <a:t>did you (or your spouse) determine this amount?  Did you…?  (2013 Workers giving an amount needed for retirement n=898)  (Top mentions, multiple responses accepted)</a:t>
            </a:r>
          </a:p>
        </p:txBody>
      </p:sp>
      <p:sp>
        <p:nvSpPr>
          <p:cNvPr id="4" name="Text Box 6"/>
          <p:cNvSpPr txBox="1">
            <a:spLocks noChangeArrowheads="1"/>
          </p:cNvSpPr>
          <p:nvPr/>
        </p:nvSpPr>
        <p:spPr bwMode="auto">
          <a:xfrm>
            <a:off x="381000" y="6253163"/>
            <a:ext cx="84243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2005-2013 Retirement </a:t>
            </a:r>
            <a:r>
              <a:rPr lang="en-US" sz="1200" dirty="0">
                <a:solidFill>
                  <a:srgbClr val="025200"/>
                </a:solidFill>
                <a:latin typeface="+mj-lt"/>
              </a:rPr>
              <a:t>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23</a:t>
            </a:fld>
            <a:endParaRPr lang="en-US" dirty="0"/>
          </a:p>
        </p:txBody>
      </p:sp>
      <p:graphicFrame>
        <p:nvGraphicFramePr>
          <p:cNvPr id="10" name="Chart 9"/>
          <p:cNvGraphicFramePr/>
          <p:nvPr>
            <p:extLst>
              <p:ext uri="{D42A27DB-BD31-4B8C-83A1-F6EECF244321}">
                <p14:modId xmlns:p14="http://schemas.microsoft.com/office/powerpoint/2010/main" val="1115169057"/>
              </p:ext>
            </p:extLst>
          </p:nvPr>
        </p:nvGraphicFramePr>
        <p:xfrm>
          <a:off x="3500997" y="5305244"/>
          <a:ext cx="5065033" cy="947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627884425"/>
              </p:ext>
            </p:extLst>
          </p:nvPr>
        </p:nvGraphicFramePr>
        <p:xfrm>
          <a:off x="3500997" y="3777874"/>
          <a:ext cx="5065033" cy="730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2282872980"/>
              </p:ext>
            </p:extLst>
          </p:nvPr>
        </p:nvGraphicFramePr>
        <p:xfrm>
          <a:off x="3500997" y="3014190"/>
          <a:ext cx="5065033" cy="7303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554250498"/>
              </p:ext>
            </p:extLst>
          </p:nvPr>
        </p:nvGraphicFramePr>
        <p:xfrm>
          <a:off x="3500997" y="2032956"/>
          <a:ext cx="5065033" cy="947919"/>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2816660" y="2489519"/>
            <a:ext cx="747320" cy="369332"/>
          </a:xfrm>
          <a:prstGeom prst="rect">
            <a:avLst/>
          </a:prstGeom>
          <a:noFill/>
        </p:spPr>
        <p:txBody>
          <a:bodyPr wrap="none" rtlCol="0">
            <a:spAutoFit/>
          </a:bodyPr>
          <a:lstStyle/>
          <a:p>
            <a:r>
              <a:rPr lang="en-US" b="1" dirty="0" smtClean="0"/>
              <a:t>Guess</a:t>
            </a:r>
            <a:endParaRPr lang="en-US" b="1" dirty="0"/>
          </a:p>
        </p:txBody>
      </p:sp>
      <p:sp>
        <p:nvSpPr>
          <p:cNvPr id="19" name="TextBox 18"/>
          <p:cNvSpPr txBox="1"/>
          <p:nvPr/>
        </p:nvSpPr>
        <p:spPr>
          <a:xfrm>
            <a:off x="1200833" y="3987642"/>
            <a:ext cx="2363147" cy="369332"/>
          </a:xfrm>
          <a:prstGeom prst="rect">
            <a:avLst/>
          </a:prstGeom>
          <a:noFill/>
        </p:spPr>
        <p:txBody>
          <a:bodyPr wrap="none" rtlCol="0">
            <a:spAutoFit/>
          </a:bodyPr>
          <a:lstStyle/>
          <a:p>
            <a:r>
              <a:rPr lang="en-US" b="1" dirty="0" smtClean="0"/>
              <a:t>Ask a financial advisor </a:t>
            </a:r>
            <a:endParaRPr lang="en-US" b="1" dirty="0"/>
          </a:p>
        </p:txBody>
      </p:sp>
      <p:sp>
        <p:nvSpPr>
          <p:cNvPr id="20" name="TextBox 19"/>
          <p:cNvSpPr txBox="1"/>
          <p:nvPr/>
        </p:nvSpPr>
        <p:spPr>
          <a:xfrm>
            <a:off x="1265787" y="3228517"/>
            <a:ext cx="2298193" cy="369332"/>
          </a:xfrm>
          <a:prstGeom prst="rect">
            <a:avLst/>
          </a:prstGeom>
          <a:noFill/>
        </p:spPr>
        <p:txBody>
          <a:bodyPr wrap="none" rtlCol="0">
            <a:spAutoFit/>
          </a:bodyPr>
          <a:lstStyle/>
          <a:p>
            <a:r>
              <a:rPr lang="en-US" b="1" dirty="0" smtClean="0"/>
              <a:t>Do your own estimate</a:t>
            </a:r>
            <a:endParaRPr lang="en-US" b="1" dirty="0"/>
          </a:p>
        </p:txBody>
      </p:sp>
      <p:sp>
        <p:nvSpPr>
          <p:cNvPr id="21" name="TextBox 20"/>
          <p:cNvSpPr txBox="1"/>
          <p:nvPr/>
        </p:nvSpPr>
        <p:spPr>
          <a:xfrm>
            <a:off x="845388" y="5359262"/>
            <a:ext cx="2718591" cy="646331"/>
          </a:xfrm>
          <a:prstGeom prst="rect">
            <a:avLst/>
          </a:prstGeom>
          <a:noFill/>
        </p:spPr>
        <p:txBody>
          <a:bodyPr wrap="square" rtlCol="0">
            <a:spAutoFit/>
          </a:bodyPr>
          <a:lstStyle/>
          <a:p>
            <a:pPr algn="r"/>
            <a:r>
              <a:rPr lang="en-US" b="1" dirty="0" smtClean="0"/>
              <a:t>Read or hear that is how much needed</a:t>
            </a:r>
            <a:endParaRPr lang="en-US" b="1" dirty="0"/>
          </a:p>
        </p:txBody>
      </p:sp>
      <p:sp>
        <p:nvSpPr>
          <p:cNvPr id="22" name="TextBox 21"/>
          <p:cNvSpPr txBox="1"/>
          <p:nvPr/>
        </p:nvSpPr>
        <p:spPr>
          <a:xfrm>
            <a:off x="1092726" y="4746767"/>
            <a:ext cx="2471254" cy="369332"/>
          </a:xfrm>
          <a:prstGeom prst="rect">
            <a:avLst/>
          </a:prstGeom>
          <a:noFill/>
        </p:spPr>
        <p:txBody>
          <a:bodyPr wrap="none" rtlCol="0">
            <a:spAutoFit/>
          </a:bodyPr>
          <a:lstStyle/>
          <a:p>
            <a:r>
              <a:rPr lang="en-US" b="1" dirty="0" smtClean="0"/>
              <a:t>Use an online calculator</a:t>
            </a:r>
            <a:endParaRPr lang="en-US" b="1" dirty="0"/>
          </a:p>
        </p:txBody>
      </p:sp>
      <p:sp>
        <p:nvSpPr>
          <p:cNvPr id="25" name="TextBox 24"/>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992050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Roughly 80% of Workers Are Confident That Specified Amount Will Provide a Comfortable Lifestyle</a:t>
            </a:r>
            <a:endParaRPr lang="en-US" sz="2800" dirty="0"/>
          </a:p>
        </p:txBody>
      </p:sp>
      <p:sp>
        <p:nvSpPr>
          <p:cNvPr id="3" name="Content Placeholder 2"/>
          <p:cNvSpPr>
            <a:spLocks noGrp="1"/>
          </p:cNvSpPr>
          <p:nvPr>
            <p:ph idx="1"/>
          </p:nvPr>
        </p:nvSpPr>
        <p:spPr/>
        <p:txBody>
          <a:bodyPr>
            <a:normAutofit/>
          </a:bodyPr>
          <a:lstStyle/>
          <a:p>
            <a:r>
              <a:rPr lang="en-US" dirty="0" smtClean="0"/>
              <a:t>How </a:t>
            </a:r>
            <a:r>
              <a:rPr lang="en-US" dirty="0"/>
              <a:t>confident are you that the amount you mentioned will provide you with a comfortable lifestyle in retirement? </a:t>
            </a:r>
            <a:r>
              <a:rPr lang="en-US" dirty="0" smtClean="0"/>
              <a:t>(2013 Workers giving an amount needed for retirement n=898)</a:t>
            </a:r>
            <a:endParaRPr lang="en-US" dirty="0"/>
          </a:p>
        </p:txBody>
      </p:sp>
      <p:sp>
        <p:nvSpPr>
          <p:cNvPr id="4" name="Text Box 6"/>
          <p:cNvSpPr txBox="1">
            <a:spLocks noChangeArrowheads="1"/>
          </p:cNvSpPr>
          <p:nvPr/>
        </p:nvSpPr>
        <p:spPr bwMode="auto">
          <a:xfrm>
            <a:off x="381000" y="6253163"/>
            <a:ext cx="8025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24</a:t>
            </a:fld>
            <a:endParaRPr lang="en-US" dirty="0"/>
          </a:p>
        </p:txBody>
      </p:sp>
      <p:graphicFrame>
        <p:nvGraphicFramePr>
          <p:cNvPr id="7" name="Chart 6"/>
          <p:cNvGraphicFramePr/>
          <p:nvPr>
            <p:extLst>
              <p:ext uri="{D42A27DB-BD31-4B8C-83A1-F6EECF244321}">
                <p14:modId xmlns:p14="http://schemas.microsoft.com/office/powerpoint/2010/main" val="2430859326"/>
              </p:ext>
            </p:extLst>
          </p:nvPr>
        </p:nvGraphicFramePr>
        <p:xfrm>
          <a:off x="136709" y="2057400"/>
          <a:ext cx="8839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845446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a:t>The Percentage of Workers Having Saved for Retirement Holds Steady at About </a:t>
            </a:r>
            <a:r>
              <a:rPr lang="en-US" dirty="0" smtClean="0"/>
              <a:t>Two-thirds</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have you (and/or your spouse) personally saved any money for retirement?  These savings could include money you personally put into a retirement plan at work</a:t>
            </a:r>
            <a:r>
              <a:rPr lang="en-US" dirty="0" smtClean="0"/>
              <a:t>. </a:t>
            </a:r>
            <a:r>
              <a:rPr lang="en-US" dirty="0"/>
              <a:t>(</a:t>
            </a:r>
            <a:r>
              <a:rPr lang="en-US" dirty="0" smtClean="0"/>
              <a:t>2013 </a:t>
            </a:r>
            <a:r>
              <a:rPr lang="en-US" dirty="0"/>
              <a:t>Workers </a:t>
            </a:r>
            <a:r>
              <a:rPr lang="en-US" dirty="0" smtClean="0"/>
              <a:t>n=1003, percent yes)</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1994-2013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041704494"/>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25</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77662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But There Has Been a Severe Decline in Retirement Saving Among </a:t>
            </a:r>
            <a:r>
              <a:rPr lang="en-US" dirty="0"/>
              <a:t>L</a:t>
            </a:r>
            <a:r>
              <a:rPr lang="en-US" dirty="0" smtClean="0"/>
              <a:t>ower-income Workers</a:t>
            </a:r>
            <a:endParaRPr lang="en-US" dirty="0"/>
          </a:p>
        </p:txBody>
      </p:sp>
      <p:sp>
        <p:nvSpPr>
          <p:cNvPr id="4" name="Text Box 6"/>
          <p:cNvSpPr txBox="1">
            <a:spLocks noChangeArrowheads="1"/>
          </p:cNvSpPr>
          <p:nvPr/>
        </p:nvSpPr>
        <p:spPr bwMode="auto">
          <a:xfrm>
            <a:off x="381000" y="6253163"/>
            <a:ext cx="84243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2009-2013 Retirement </a:t>
            </a:r>
            <a:r>
              <a:rPr lang="en-US" sz="1200" dirty="0">
                <a:solidFill>
                  <a:srgbClr val="025200"/>
                </a:solidFill>
                <a:latin typeface="+mj-lt"/>
              </a:rPr>
              <a:t>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696544147"/>
              </p:ext>
            </p:extLst>
          </p:nvPr>
        </p:nvGraphicFramePr>
        <p:xfrm>
          <a:off x="381000" y="20574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26</a:t>
            </a:fld>
            <a:endParaRPr lang="en-US" dirty="0"/>
          </a:p>
        </p:txBody>
      </p:sp>
      <p:sp>
        <p:nvSpPr>
          <p:cNvPr id="8" name="Content Placeholder 2"/>
          <p:cNvSpPr>
            <a:spLocks noGrp="1"/>
          </p:cNvSpPr>
          <p:nvPr>
            <p:ph idx="1"/>
          </p:nvPr>
        </p:nvSpPr>
        <p:spPr>
          <a:xfrm>
            <a:off x="304800" y="1295400"/>
            <a:ext cx="8534400" cy="685800"/>
          </a:xfrm>
        </p:spPr>
        <p:txBody>
          <a:bodyPr>
            <a:noAutofit/>
          </a:bodyPr>
          <a:lstStyle/>
          <a:p>
            <a:r>
              <a:rPr lang="en-US" dirty="0"/>
              <a:t>Not including Social Security taxes or employer-provided money, have you (and/or your spouse) personally saved any money for retirement?  These savings could include money you personally put into a retirement plan at work.</a:t>
            </a:r>
          </a:p>
        </p:txBody>
      </p:sp>
      <p:sp>
        <p:nvSpPr>
          <p:cNvPr id="7" name="TextBox 6"/>
          <p:cNvSpPr txBox="1"/>
          <p:nvPr/>
        </p:nvSpPr>
        <p:spPr>
          <a:xfrm>
            <a:off x="899886" y="5390979"/>
            <a:ext cx="1747466" cy="830997"/>
          </a:xfrm>
          <a:prstGeom prst="rect">
            <a:avLst/>
          </a:prstGeom>
          <a:noFill/>
        </p:spPr>
        <p:txBody>
          <a:bodyPr wrap="none" rtlCol="0">
            <a:spAutoFit/>
          </a:bodyPr>
          <a:lstStyle/>
          <a:p>
            <a:pPr algn="ctr"/>
            <a:r>
              <a:rPr lang="en-US" sz="1600" dirty="0" smtClean="0"/>
              <a:t>Workers with</a:t>
            </a:r>
            <a:br>
              <a:rPr lang="en-US" sz="1600" dirty="0" smtClean="0"/>
            </a:br>
            <a:r>
              <a:rPr lang="en-US" sz="1600" dirty="0" smtClean="0"/>
              <a:t>Household Income</a:t>
            </a:r>
            <a:br>
              <a:rPr lang="en-US" sz="1600" dirty="0" smtClean="0"/>
            </a:br>
            <a:r>
              <a:rPr lang="en-US" sz="1600" dirty="0" smtClean="0"/>
              <a:t>&lt;$35,000</a:t>
            </a:r>
          </a:p>
        </p:txBody>
      </p:sp>
      <p:sp>
        <p:nvSpPr>
          <p:cNvPr id="9" name="TextBox 8"/>
          <p:cNvSpPr txBox="1"/>
          <p:nvPr/>
        </p:nvSpPr>
        <p:spPr>
          <a:xfrm>
            <a:off x="3664860" y="5390979"/>
            <a:ext cx="1747466" cy="830997"/>
          </a:xfrm>
          <a:prstGeom prst="rect">
            <a:avLst/>
          </a:prstGeom>
          <a:noFill/>
        </p:spPr>
        <p:txBody>
          <a:bodyPr wrap="none" rtlCol="0">
            <a:spAutoFit/>
          </a:bodyPr>
          <a:lstStyle/>
          <a:p>
            <a:pPr algn="ctr"/>
            <a:r>
              <a:rPr lang="en-US" sz="1600" dirty="0" smtClean="0"/>
              <a:t>Workers with</a:t>
            </a:r>
            <a:br>
              <a:rPr lang="en-US" sz="1600" dirty="0" smtClean="0"/>
            </a:br>
            <a:r>
              <a:rPr lang="en-US" sz="1600" dirty="0" smtClean="0"/>
              <a:t>Household Income</a:t>
            </a:r>
            <a:br>
              <a:rPr lang="en-US" sz="1600" dirty="0" smtClean="0"/>
            </a:br>
            <a:r>
              <a:rPr lang="en-US" sz="1600" dirty="0" smtClean="0"/>
              <a:t>$35,000-$74,999</a:t>
            </a:r>
          </a:p>
        </p:txBody>
      </p:sp>
      <p:sp>
        <p:nvSpPr>
          <p:cNvPr id="10" name="TextBox 9"/>
          <p:cNvSpPr txBox="1"/>
          <p:nvPr/>
        </p:nvSpPr>
        <p:spPr>
          <a:xfrm>
            <a:off x="6445563" y="5390979"/>
            <a:ext cx="1747466" cy="830997"/>
          </a:xfrm>
          <a:prstGeom prst="rect">
            <a:avLst/>
          </a:prstGeom>
          <a:noFill/>
        </p:spPr>
        <p:txBody>
          <a:bodyPr wrap="none" rtlCol="0">
            <a:spAutoFit/>
          </a:bodyPr>
          <a:lstStyle/>
          <a:p>
            <a:pPr algn="ctr"/>
            <a:r>
              <a:rPr lang="en-US" sz="1600" dirty="0" smtClean="0"/>
              <a:t>Workers with</a:t>
            </a:r>
            <a:br>
              <a:rPr lang="en-US" sz="1600" dirty="0" smtClean="0"/>
            </a:br>
            <a:r>
              <a:rPr lang="en-US" sz="1600" dirty="0" smtClean="0"/>
              <a:t>Household Income</a:t>
            </a:r>
            <a:br>
              <a:rPr lang="en-US" sz="1600" dirty="0" smtClean="0"/>
            </a:br>
            <a:r>
              <a:rPr lang="en-US" sz="1600" dirty="0" smtClean="0"/>
              <a:t>$75,000+</a:t>
            </a:r>
          </a:p>
        </p:txBody>
      </p:sp>
      <p:sp>
        <p:nvSpPr>
          <p:cNvPr id="11" name="TextBox 1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165318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199" y="274638"/>
            <a:ext cx="8655419" cy="944562"/>
          </a:xfrm>
        </p:spPr>
        <p:txBody>
          <a:bodyPr>
            <a:normAutofit fontScale="90000"/>
          </a:bodyPr>
          <a:lstStyle/>
          <a:p>
            <a:r>
              <a:rPr lang="en-US" dirty="0" smtClean="0"/>
              <a:t>The Percentage of Workers </a:t>
            </a:r>
            <a:r>
              <a:rPr lang="en-US" i="1" dirty="0" smtClean="0"/>
              <a:t>Currently</a:t>
            </a:r>
            <a:r>
              <a:rPr lang="en-US" dirty="0" smtClean="0"/>
              <a:t> Saving for Retirement Continues Slow Decline</a:t>
            </a:r>
            <a:endParaRPr lang="en-US" dirty="0"/>
          </a:p>
        </p:txBody>
      </p:sp>
      <p:sp>
        <p:nvSpPr>
          <p:cNvPr id="3" name="Content Placeholder 2"/>
          <p:cNvSpPr>
            <a:spLocks noGrp="1"/>
          </p:cNvSpPr>
          <p:nvPr>
            <p:ph idx="1"/>
          </p:nvPr>
        </p:nvSpPr>
        <p:spPr/>
        <p:txBody>
          <a:bodyPr/>
          <a:lstStyle/>
          <a:p>
            <a:r>
              <a:rPr lang="en-US" dirty="0" smtClean="0"/>
              <a:t>Are </a:t>
            </a:r>
            <a:r>
              <a:rPr lang="en-US" dirty="0"/>
              <a:t>you (and/or your spouse) currently saving for retirement?  </a:t>
            </a:r>
            <a:r>
              <a:rPr lang="en-US" dirty="0" smtClean="0"/>
              <a:t>(2013 Workers n=1003,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505732587"/>
              </p:ext>
            </p:extLst>
          </p:nvPr>
        </p:nvGraphicFramePr>
        <p:xfrm>
          <a:off x="224286" y="1981200"/>
          <a:ext cx="8614913"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27</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003198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412192" cy="944562"/>
          </a:xfrm>
        </p:spPr>
        <p:txBody>
          <a:bodyPr>
            <a:normAutofit fontScale="90000"/>
          </a:bodyPr>
          <a:lstStyle/>
          <a:p>
            <a:r>
              <a:rPr lang="en-US" dirty="0"/>
              <a:t>Total </a:t>
            </a:r>
            <a:r>
              <a:rPr lang="en-US" dirty="0" smtClean="0"/>
              <a:t>Worker Savings </a:t>
            </a:r>
            <a:r>
              <a:rPr lang="en-US" dirty="0"/>
              <a:t>are </a:t>
            </a:r>
            <a:r>
              <a:rPr lang="en-US" dirty="0" smtClean="0"/>
              <a:t>Unchanged in the Last Few Years</a:t>
            </a:r>
            <a:endParaRPr lang="en-US" dirty="0"/>
          </a:p>
        </p:txBody>
      </p:sp>
      <p:sp>
        <p:nvSpPr>
          <p:cNvPr id="3" name="Content Placeholder 2"/>
          <p:cNvSpPr>
            <a:spLocks noGrp="1"/>
          </p:cNvSpPr>
          <p:nvPr>
            <p:ph idx="1"/>
          </p:nvPr>
        </p:nvSpPr>
        <p:spPr/>
        <p:txBody>
          <a:bodyPr>
            <a:noAutofit/>
          </a:bodyPr>
          <a:lstStyle/>
          <a:p>
            <a:r>
              <a:rPr lang="en-US" dirty="0" smtClean="0"/>
              <a:t>In </a:t>
            </a:r>
            <a:r>
              <a:rPr lang="en-US" dirty="0"/>
              <a:t>total, about how much money would you say you (and your spouse) currently have in savings and investments, not including the value of your primary residence? (</a:t>
            </a:r>
            <a:r>
              <a:rPr lang="en-US" dirty="0" smtClean="0"/>
              <a:t>2013 </a:t>
            </a:r>
            <a:r>
              <a:rPr lang="en-US" dirty="0"/>
              <a:t>W</a:t>
            </a:r>
            <a:r>
              <a:rPr lang="en-US" dirty="0" smtClean="0"/>
              <a:t>orkers n=1003)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91825408"/>
              </p:ext>
            </p:extLst>
          </p:nvPr>
        </p:nvGraphicFramePr>
        <p:xfrm>
          <a:off x="609600" y="2133600"/>
          <a:ext cx="7924800" cy="4114800"/>
        </p:xfrm>
        <a:graphic>
          <a:graphicData uri="http://schemas.openxmlformats.org/drawingml/2006/table">
            <a:tbl>
              <a:tblPr firstRow="1" bandRow="1">
                <a:tableStyleId>{5940675A-B579-460E-94D1-54222C63F5DA}</a:tableStyleId>
              </a:tblPr>
              <a:tblGrid>
                <a:gridCol w="2133600"/>
                <a:gridCol w="838200"/>
                <a:gridCol w="838200"/>
                <a:gridCol w="838200"/>
                <a:gridCol w="838200"/>
                <a:gridCol w="838200"/>
                <a:gridCol w="838200"/>
                <a:gridCol w="762000"/>
              </a:tblGrid>
              <a:tr h="514350">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2003</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2008</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2009</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2010</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2011</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2012</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2013</a:t>
                      </a:r>
                      <a:endParaRPr lang="en-US"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Less than $1,000</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a:r>
                        <a:rPr lang="en-US" dirty="0" smtClean="0"/>
                        <a:t>55%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rowSpan="2">
                  <a:txBody>
                    <a:bodyPr/>
                    <a:lstStyle/>
                    <a:p>
                      <a:pPr algn="ctr"/>
                      <a:r>
                        <a:rPr lang="en-US" dirty="0" smtClean="0"/>
                        <a:t>36%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20%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29%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30%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$1,000 -</a:t>
                      </a:r>
                      <a:r>
                        <a:rPr lang="en-US" b="1" baseline="0" dirty="0" smtClean="0"/>
                        <a:t> $9,999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vMerge="1">
                  <a:txBody>
                    <a:bodyPr/>
                    <a:lstStyle/>
                    <a:p>
                      <a:pPr algn="ctr"/>
                      <a:endParaRPr lang="en-US" dirty="0"/>
                    </a:p>
                  </a:txBody>
                  <a:tcPr anchor="ctr"/>
                </a:tc>
                <a:tc>
                  <a:txBody>
                    <a:bodyPr/>
                    <a:lstStyle/>
                    <a:p>
                      <a:pPr algn="ctr"/>
                      <a:r>
                        <a:rPr lang="en-US" dirty="0" smtClean="0"/>
                        <a:t>19</a:t>
                      </a:r>
                      <a:endParaRPr lang="en-US"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18</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$10,000 - $24,999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$25,000 - $49,999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$50,000 - $99,999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  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  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$100,000 - $249,999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  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$250,000 or more</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  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2">
                        <a:lumMod val="60000"/>
                        <a:lumOff val="40000"/>
                      </a:schemeClr>
                    </a:solidFill>
                  </a:tcPr>
                </a:tc>
              </a:tr>
            </a:tbl>
          </a:graphicData>
        </a:graphic>
      </p:graphicFrame>
      <p:sp>
        <p:nvSpPr>
          <p:cNvPr id="5" name="Right Brace 4"/>
          <p:cNvSpPr/>
          <p:nvPr/>
        </p:nvSpPr>
        <p:spPr>
          <a:xfrm>
            <a:off x="2743200" y="2752320"/>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3581400" y="2709502"/>
            <a:ext cx="152400" cy="8977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28</a:t>
            </a:fld>
            <a:endParaRPr lang="en-US" dirty="0"/>
          </a:p>
        </p:txBody>
      </p:sp>
      <p:sp>
        <p:nvSpPr>
          <p:cNvPr id="10" name="TextBox 9"/>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677120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Workers and Retirees Are at Least Somewhat Confident That They Are Investing Wisely</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a:t>How confident are you that you (and your spouse) are investing your retirement savings wisely</a:t>
            </a:r>
            <a:r>
              <a:rPr lang="en-US" sz="1600" dirty="0" smtClean="0"/>
              <a:t>?</a:t>
            </a:r>
            <a:r>
              <a:rPr lang="en-US" sz="1600" dirty="0" smtClean="0">
                <a:solidFill>
                  <a:srgbClr val="FF0000"/>
                </a:solidFill>
              </a:rPr>
              <a:t> </a:t>
            </a:r>
            <a:r>
              <a:rPr lang="en-US" sz="1600" dirty="0" smtClean="0"/>
              <a:t>(2013 </a:t>
            </a:r>
            <a:r>
              <a:rPr lang="en-US" sz="1600" dirty="0"/>
              <a:t>Workers </a:t>
            </a:r>
            <a:r>
              <a:rPr lang="en-US" sz="1600" dirty="0" smtClean="0"/>
              <a:t>n=732, Retirees n=187)</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29</a:t>
            </a:fld>
            <a:endParaRPr lang="en-US" dirty="0"/>
          </a:p>
        </p:txBody>
      </p:sp>
      <p:graphicFrame>
        <p:nvGraphicFramePr>
          <p:cNvPr id="7" name="Chart 6"/>
          <p:cNvGraphicFramePr/>
          <p:nvPr>
            <p:extLst>
              <p:ext uri="{D42A27DB-BD31-4B8C-83A1-F6EECF244321}">
                <p14:modId xmlns:p14="http://schemas.microsoft.com/office/powerpoint/2010/main" val="2988781207"/>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12369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2013 RCS Methodology (continued)</a:t>
            </a:r>
            <a:endParaRPr lang="en-US" dirty="0"/>
          </a:p>
        </p:txBody>
      </p:sp>
      <p:sp>
        <p:nvSpPr>
          <p:cNvPr id="3" name="Content Placeholder 2"/>
          <p:cNvSpPr>
            <a:spLocks noGrp="1"/>
          </p:cNvSpPr>
          <p:nvPr>
            <p:ph idx="1"/>
          </p:nvPr>
        </p:nvSpPr>
        <p:spPr/>
        <p:txBody>
          <a:bodyPr>
            <a:normAutofit fontScale="92500"/>
          </a:bodyPr>
          <a:lstStyle/>
          <a:p>
            <a:pPr>
              <a:spcBef>
                <a:spcPct val="50000"/>
              </a:spcBef>
            </a:pPr>
            <a:r>
              <a:rPr lang="en-US" dirty="0" smtClean="0"/>
              <a:t>Data weighted by age, sex, and education</a:t>
            </a:r>
          </a:p>
          <a:p>
            <a:pPr>
              <a:spcBef>
                <a:spcPct val="50000"/>
              </a:spcBef>
            </a:pPr>
            <a:r>
              <a:rPr lang="en-US" dirty="0" smtClean="0"/>
              <a:t>Margins of error</a:t>
            </a:r>
            <a:br>
              <a:rPr lang="en-US" dirty="0" smtClean="0"/>
            </a:br>
            <a:r>
              <a:rPr lang="en-US" dirty="0" smtClean="0"/>
              <a:t>	-  ± 4 percentage points for all workers</a:t>
            </a:r>
            <a:br>
              <a:rPr lang="en-US" dirty="0" smtClean="0"/>
            </a:br>
            <a:r>
              <a:rPr lang="en-US" dirty="0" smtClean="0"/>
              <a:t>	-  ± 7 percentage points for all retirees</a:t>
            </a:r>
          </a:p>
          <a:p>
            <a:pPr>
              <a:spcBef>
                <a:spcPct val="50000"/>
              </a:spcBef>
            </a:pPr>
            <a:r>
              <a:rPr lang="en-US" dirty="0" smtClean="0"/>
              <a:t>Unweighted sample sizes noted on charts to provide information for margin of error estimates</a:t>
            </a:r>
          </a:p>
          <a:p>
            <a:pPr>
              <a:spcBef>
                <a:spcPct val="50000"/>
              </a:spcBef>
            </a:pPr>
            <a:r>
              <a:rPr lang="en-US" dirty="0" smtClean="0"/>
              <a:t>Data may not total to 100 due to rounding and/or missing categories</a:t>
            </a:r>
            <a:endParaRPr lang="en-US" sz="4000" dirty="0" smtClean="0"/>
          </a:p>
        </p:txBody>
      </p:sp>
      <p:sp>
        <p:nvSpPr>
          <p:cNvPr id="4" name="Slide Number Placeholder 3"/>
          <p:cNvSpPr>
            <a:spLocks noGrp="1"/>
          </p:cNvSpPr>
          <p:nvPr>
            <p:ph type="sldNum" sz="quarter" idx="12"/>
          </p:nvPr>
        </p:nvSpPr>
        <p:spPr/>
        <p:txBody>
          <a:bodyPr/>
          <a:lstStyle/>
          <a:p>
            <a:fld id="{EBAD9AF0-FD35-4E4E-B775-C1DCF7755A5B}" type="slidenum">
              <a:rPr lang="en-US" smtClean="0"/>
              <a:t>3</a:t>
            </a:fld>
            <a:endParaRPr lang="en-US" dirty="0"/>
          </a:p>
        </p:txBody>
      </p:sp>
      <p:sp>
        <p:nvSpPr>
          <p:cNvPr id="5" name="TextBox 4"/>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27677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29125"/>
            <a:ext cx="7772400" cy="1362075"/>
          </a:xfrm>
        </p:spPr>
        <p:txBody>
          <a:bodyPr/>
          <a:lstStyle/>
          <a:p>
            <a:r>
              <a:rPr lang="en-US" dirty="0" smtClean="0"/>
              <a:t>Employer-sponsored Plans</a:t>
            </a:r>
            <a:endParaRPr lang="en-US" dirty="0"/>
          </a:p>
        </p:txBody>
      </p:sp>
    </p:spTree>
    <p:extLst>
      <p:ext uri="{BB962C8B-B14F-4D97-AF65-F5344CB8AC3E}">
        <p14:creationId xmlns:p14="http://schemas.microsoft.com/office/powerpoint/2010/main" val="3959567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Nearly Three-quarters of Employed Workers Have Access to Employer-sponsored Retirement Plans</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Does your current employer offer you a retirement or savings plan that allows you to make contributions from your salary to an individual account set up in your name, such as a 401(k), tax-deferred annuity or 403(b), or thrift savings plan</a:t>
            </a:r>
            <a:r>
              <a:rPr lang="en-US" sz="1600" dirty="0" smtClean="0"/>
              <a:t>?  </a:t>
            </a:r>
            <a:r>
              <a:rPr lang="en-US" sz="1600" dirty="0"/>
              <a:t>(</a:t>
            </a:r>
            <a:r>
              <a:rPr lang="en-US" sz="1600" dirty="0" smtClean="0"/>
              <a:t>2013 </a:t>
            </a:r>
            <a:r>
              <a:rPr lang="en-US" sz="1600" dirty="0"/>
              <a:t>Workers </a:t>
            </a:r>
            <a:r>
              <a:rPr lang="en-US" sz="1600" dirty="0" smtClean="0"/>
              <a:t>employed full- or part-time n=630)</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69980386"/>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31</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725142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199" y="274638"/>
            <a:ext cx="8677276" cy="944562"/>
          </a:xfrm>
        </p:spPr>
        <p:txBody>
          <a:bodyPr>
            <a:noAutofit/>
          </a:bodyPr>
          <a:lstStyle/>
          <a:p>
            <a:r>
              <a:rPr lang="en-US" sz="2800" dirty="0" smtClean="0"/>
              <a:t>When Available, 8 in 10 Workers Contribute to Plan; Half of Those Not Contributing Have Money in Plan</a:t>
            </a:r>
            <a:endParaRPr lang="en-US" sz="2800" dirty="0"/>
          </a:p>
        </p:txBody>
      </p:sp>
      <p:sp>
        <p:nvSpPr>
          <p:cNvPr id="4" name="Content Placeholder 2"/>
          <p:cNvSpPr>
            <a:spLocks noGrp="1"/>
          </p:cNvSpPr>
          <p:nvPr>
            <p:ph idx="1"/>
          </p:nvPr>
        </p:nvSpPr>
        <p:spPr>
          <a:xfrm>
            <a:off x="304800" y="1295399"/>
            <a:ext cx="8534400" cy="933451"/>
          </a:xfrm>
        </p:spPr>
        <p:txBody>
          <a:bodyPr>
            <a:noAutofit/>
          </a:bodyPr>
          <a:lstStyle/>
          <a:p>
            <a:pPr marL="0" indent="0">
              <a:buNone/>
            </a:pPr>
            <a:r>
              <a:rPr lang="en-US" sz="1600" dirty="0" smtClean="0"/>
              <a:t>If employer provides retirement or savings plan: </a:t>
            </a:r>
            <a:r>
              <a:rPr lang="en-US" sz="1600" dirty="0"/>
              <a:t>Are you currently contributing money to the plan? </a:t>
            </a:r>
            <a:r>
              <a:rPr lang="en-US" sz="1600" dirty="0" smtClean="0"/>
              <a:t>(2013 </a:t>
            </a:r>
            <a:r>
              <a:rPr lang="en-US" sz="1600" dirty="0"/>
              <a:t>Workers </a:t>
            </a:r>
            <a:r>
              <a:rPr lang="en-US" sz="1600" dirty="0" smtClean="0"/>
              <a:t>offered an employer-sponsored retirement savings plan n=510)</a:t>
            </a:r>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353534403"/>
              </p:ext>
            </p:extLst>
          </p:nvPr>
        </p:nvGraphicFramePr>
        <p:xfrm>
          <a:off x="893706" y="2212368"/>
          <a:ext cx="6905028"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32</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955136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Roughly Half of Contributors Have 25% or More of Savings/Investments in Plan</a:t>
            </a:r>
            <a:endParaRPr lang="en-US" dirty="0"/>
          </a:p>
        </p:txBody>
      </p:sp>
      <p:sp>
        <p:nvSpPr>
          <p:cNvPr id="4" name="Content Placeholder 2"/>
          <p:cNvSpPr>
            <a:spLocks noGrp="1"/>
          </p:cNvSpPr>
          <p:nvPr>
            <p:ph idx="1"/>
          </p:nvPr>
        </p:nvSpPr>
        <p:spPr>
          <a:xfrm>
            <a:off x="304800" y="1295400"/>
            <a:ext cx="8534400" cy="685800"/>
          </a:xfrm>
        </p:spPr>
        <p:txBody>
          <a:bodyPr>
            <a:noAutofit/>
          </a:bodyPr>
          <a:lstStyle/>
          <a:p>
            <a:pPr marL="0" indent="0">
              <a:buNone/>
            </a:pPr>
            <a:r>
              <a:rPr lang="en-US" sz="1600" dirty="0"/>
              <a:t>Roughly what percentage of your total savings and investments, not including your primary residence, are invested in your current employer’s plan?</a:t>
            </a:r>
            <a:r>
              <a:rPr lang="en-US" sz="1600" dirty="0" smtClean="0"/>
              <a:t>  Is it closest to… ? (2013 </a:t>
            </a:r>
            <a:r>
              <a:rPr lang="en-US" sz="1600" dirty="0"/>
              <a:t>Workers </a:t>
            </a:r>
            <a:r>
              <a:rPr lang="en-US" sz="1600" dirty="0" smtClean="0"/>
              <a:t>who contribute or have money in plan n=465)</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33</a:t>
            </a:fld>
            <a:endParaRPr lang="en-US" dirty="0"/>
          </a:p>
        </p:txBody>
      </p:sp>
      <p:graphicFrame>
        <p:nvGraphicFramePr>
          <p:cNvPr id="11" name="Chart 10"/>
          <p:cNvGraphicFramePr/>
          <p:nvPr>
            <p:extLst>
              <p:ext uri="{D42A27DB-BD31-4B8C-83A1-F6EECF244321}">
                <p14:modId xmlns:p14="http://schemas.microsoft.com/office/powerpoint/2010/main" val="1617079408"/>
              </p:ext>
            </p:extLst>
          </p:nvPr>
        </p:nvGraphicFramePr>
        <p:xfrm>
          <a:off x="-1262105" y="2189163"/>
          <a:ext cx="9648825"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697372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of Living is the Predominant Reason Workers Don’t Contribute More to Plan</a:t>
            </a:r>
            <a:endParaRPr lang="en-US" dirty="0"/>
          </a:p>
        </p:txBody>
      </p:sp>
      <p:sp>
        <p:nvSpPr>
          <p:cNvPr id="3" name="Content Placeholder 2"/>
          <p:cNvSpPr>
            <a:spLocks noGrp="1"/>
          </p:cNvSpPr>
          <p:nvPr>
            <p:ph idx="1"/>
          </p:nvPr>
        </p:nvSpPr>
        <p:spPr/>
        <p:txBody>
          <a:bodyPr>
            <a:normAutofit/>
          </a:bodyPr>
          <a:lstStyle/>
          <a:p>
            <a:r>
              <a:rPr lang="en-US" dirty="0"/>
              <a:t>What is the main reason you are not currently contributing </a:t>
            </a:r>
            <a:r>
              <a:rPr lang="en-US" dirty="0" smtClean="0"/>
              <a:t> (more) </a:t>
            </a:r>
            <a:r>
              <a:rPr lang="en-US" dirty="0"/>
              <a:t>money to the plan</a:t>
            </a:r>
            <a:r>
              <a:rPr lang="en-US" dirty="0" smtClean="0"/>
              <a:t>? (2013 Workers offered employer-sponsored retirement savings plan n=510)</a:t>
            </a:r>
            <a:endParaRPr lang="en-US" dirty="0"/>
          </a:p>
        </p:txBody>
      </p:sp>
      <p:sp>
        <p:nvSpPr>
          <p:cNvPr id="4"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409451530"/>
              </p:ext>
            </p:extLst>
          </p:nvPr>
        </p:nvGraphicFramePr>
        <p:xfrm>
          <a:off x="-295275" y="2000250"/>
          <a:ext cx="990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34</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872302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686800" cy="944562"/>
          </a:xfrm>
        </p:spPr>
        <p:txBody>
          <a:bodyPr>
            <a:noAutofit/>
          </a:bodyPr>
          <a:lstStyle/>
          <a:p>
            <a:r>
              <a:rPr lang="en-US" sz="2900" dirty="0" smtClean="0"/>
              <a:t>Almost 2 in 10 Those Not Contributing Would Cancel if 3% Withheld, 3 in 10 Would Cancel if 6% Withheld</a:t>
            </a:r>
            <a:endParaRPr lang="en-US" sz="2900" dirty="0"/>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Suppose </a:t>
            </a:r>
            <a:r>
              <a:rPr lang="en-US" sz="1600" dirty="0"/>
              <a:t>your employer automatically enrolled </a:t>
            </a:r>
            <a:r>
              <a:rPr lang="en-US" sz="1600" u="sng" dirty="0"/>
              <a:t>you</a:t>
            </a:r>
            <a:r>
              <a:rPr lang="en-US" sz="1600" dirty="0"/>
              <a:t> into a retirement savings plan, withholding 3</a:t>
            </a:r>
            <a:r>
              <a:rPr lang="en-US" sz="1600" dirty="0" smtClean="0"/>
              <a:t>% (6%) </a:t>
            </a:r>
            <a:r>
              <a:rPr lang="en-US" sz="1600" dirty="0"/>
              <a:t>of your pay each pay period to contribute to your account.  Do you think you would be most likely </a:t>
            </a:r>
            <a:r>
              <a:rPr lang="en-US" sz="1600" dirty="0" smtClean="0"/>
              <a:t>to… ? (2013 </a:t>
            </a:r>
            <a:r>
              <a:rPr lang="en-US" sz="1600" dirty="0"/>
              <a:t>Workers </a:t>
            </a:r>
            <a:r>
              <a:rPr lang="en-US" sz="1600" dirty="0" smtClean="0"/>
              <a:t>not contributing to plan or not offered plan n=250)</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35</a:t>
            </a:fld>
            <a:endParaRPr lang="en-US" dirty="0"/>
          </a:p>
        </p:txBody>
      </p:sp>
      <p:graphicFrame>
        <p:nvGraphicFramePr>
          <p:cNvPr id="11" name="Chart 10"/>
          <p:cNvGraphicFramePr/>
          <p:nvPr>
            <p:extLst>
              <p:ext uri="{D42A27DB-BD31-4B8C-83A1-F6EECF244321}">
                <p14:modId xmlns:p14="http://schemas.microsoft.com/office/powerpoint/2010/main" val="1986017686"/>
              </p:ext>
            </p:extLst>
          </p:nvPr>
        </p:nvGraphicFramePr>
        <p:xfrm>
          <a:off x="0" y="2512367"/>
          <a:ext cx="4626330" cy="3689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381250757"/>
              </p:ext>
            </p:extLst>
          </p:nvPr>
        </p:nvGraphicFramePr>
        <p:xfrm>
          <a:off x="4517670" y="2512367"/>
          <a:ext cx="4626330" cy="36898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132137" y="2225456"/>
            <a:ext cx="2162259" cy="338554"/>
          </a:xfrm>
          <a:prstGeom prst="rect">
            <a:avLst/>
          </a:prstGeom>
          <a:noFill/>
        </p:spPr>
        <p:txBody>
          <a:bodyPr wrap="none" rtlCol="0">
            <a:spAutoFit/>
          </a:bodyPr>
          <a:lstStyle/>
          <a:p>
            <a:r>
              <a:rPr lang="en-US" sz="1600" b="1" dirty="0" smtClean="0"/>
              <a:t>Withholding  3% of pay</a:t>
            </a:r>
            <a:endParaRPr lang="en-US" sz="1600" b="1" dirty="0"/>
          </a:p>
        </p:txBody>
      </p:sp>
      <p:sp>
        <p:nvSpPr>
          <p:cNvPr id="14" name="TextBox 13"/>
          <p:cNvSpPr txBox="1"/>
          <p:nvPr/>
        </p:nvSpPr>
        <p:spPr>
          <a:xfrm>
            <a:off x="5623357" y="2225456"/>
            <a:ext cx="2162259" cy="338554"/>
          </a:xfrm>
          <a:prstGeom prst="rect">
            <a:avLst/>
          </a:prstGeom>
          <a:noFill/>
        </p:spPr>
        <p:txBody>
          <a:bodyPr wrap="none" rtlCol="0">
            <a:spAutoFit/>
          </a:bodyPr>
          <a:lstStyle/>
          <a:p>
            <a:r>
              <a:rPr lang="en-US" sz="1600" b="1" dirty="0" smtClean="0"/>
              <a:t>Withholding  6% of pay</a:t>
            </a:r>
            <a:endParaRPr lang="en-US" sz="1600" b="1" dirty="0"/>
          </a:p>
        </p:txBody>
      </p:sp>
      <p:sp>
        <p:nvSpPr>
          <p:cNvPr id="10" name="TextBox 9"/>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625430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Workers Handle Money in Previous Employers’ Plans in Various Ways</a:t>
            </a:r>
            <a:endParaRPr lang="en-US" dirty="0"/>
          </a:p>
        </p:txBody>
      </p:sp>
      <p:sp>
        <p:nvSpPr>
          <p:cNvPr id="4" name="Content Placeholder 2"/>
          <p:cNvSpPr>
            <a:spLocks noGrp="1"/>
          </p:cNvSpPr>
          <p:nvPr>
            <p:ph idx="1"/>
          </p:nvPr>
        </p:nvSpPr>
        <p:spPr>
          <a:xfrm>
            <a:off x="304800" y="1231900"/>
            <a:ext cx="8534400" cy="876300"/>
          </a:xfrm>
        </p:spPr>
        <p:txBody>
          <a:bodyPr>
            <a:normAutofit fontScale="77500" lnSpcReduction="20000"/>
          </a:bodyPr>
          <a:lstStyle/>
          <a:p>
            <a:pPr marL="0" indent="0">
              <a:lnSpc>
                <a:spcPct val="120000"/>
              </a:lnSpc>
              <a:buNone/>
            </a:pPr>
            <a:r>
              <a:rPr lang="en-US" sz="1600" dirty="0"/>
              <a:t>Did you participate in a retirement savings plan with any of your previous employers?</a:t>
            </a:r>
            <a:r>
              <a:rPr lang="en-US" sz="1600" b="1" dirty="0"/>
              <a:t> </a:t>
            </a:r>
            <a:r>
              <a:rPr lang="en-US" sz="1600" dirty="0" smtClean="0"/>
              <a:t>(2013 Workers not currently contributing to plan n=672) </a:t>
            </a:r>
          </a:p>
          <a:p>
            <a:pPr marL="0" indent="0">
              <a:lnSpc>
                <a:spcPct val="120000"/>
              </a:lnSpc>
              <a:buNone/>
            </a:pPr>
            <a:r>
              <a:rPr lang="en-US" sz="1600" dirty="0" smtClean="0"/>
              <a:t>If participated:  </a:t>
            </a:r>
            <a:r>
              <a:rPr lang="en-US" sz="1600" dirty="0"/>
              <a:t>The last time you left one of those employers, what did you do with some or all of the money in the plan? </a:t>
            </a:r>
            <a:r>
              <a:rPr lang="en-US" sz="1600" dirty="0" smtClean="0"/>
              <a:t>(2013 </a:t>
            </a:r>
            <a:r>
              <a:rPr lang="en-US" sz="1600" dirty="0"/>
              <a:t>Workers </a:t>
            </a:r>
            <a:r>
              <a:rPr lang="en-US" sz="1600" dirty="0" smtClean="0"/>
              <a:t>who participated previously n=367)</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547005950"/>
              </p:ext>
            </p:extLst>
          </p:nvPr>
        </p:nvGraphicFramePr>
        <p:xfrm>
          <a:off x="-409563" y="2125385"/>
          <a:ext cx="4755783" cy="37385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3697447" y="3642241"/>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sp>
        <p:nvSpPr>
          <p:cNvPr id="3" name="Slide Number Placeholder 2"/>
          <p:cNvSpPr>
            <a:spLocks noGrp="1"/>
          </p:cNvSpPr>
          <p:nvPr>
            <p:ph type="sldNum" sz="quarter" idx="12"/>
          </p:nvPr>
        </p:nvSpPr>
        <p:spPr/>
        <p:txBody>
          <a:bodyPr/>
          <a:lstStyle/>
          <a:p>
            <a:fld id="{EBAD9AF0-FD35-4E4E-B775-C1DCF7755A5B}" type="slidenum">
              <a:rPr lang="en-US" smtClean="0"/>
              <a:t>36</a:t>
            </a:fld>
            <a:endParaRPr lang="en-US" dirty="0"/>
          </a:p>
        </p:txBody>
      </p:sp>
      <p:graphicFrame>
        <p:nvGraphicFramePr>
          <p:cNvPr id="11" name="Chart 10"/>
          <p:cNvGraphicFramePr/>
          <p:nvPr>
            <p:extLst>
              <p:ext uri="{D42A27DB-BD31-4B8C-83A1-F6EECF244321}">
                <p14:modId xmlns:p14="http://schemas.microsoft.com/office/powerpoint/2010/main" val="2750551523"/>
              </p:ext>
            </p:extLst>
          </p:nvPr>
        </p:nvGraphicFramePr>
        <p:xfrm>
          <a:off x="4476581" y="2334399"/>
          <a:ext cx="4410075" cy="36898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899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When Rolling Over a Retirement Savings Plan into an IRA, Most Workers Look to Other Companies</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If rolled over retirement savings plan into IRA: </a:t>
            </a:r>
            <a:r>
              <a:rPr lang="en-US" sz="1600" dirty="0"/>
              <a:t>Was the IRA </a:t>
            </a:r>
            <a:r>
              <a:rPr lang="en-US" sz="1600" dirty="0" smtClean="0"/>
              <a:t>with… ? (2013 </a:t>
            </a:r>
            <a:r>
              <a:rPr lang="en-US" sz="1600" dirty="0"/>
              <a:t>Workers </a:t>
            </a:r>
            <a:r>
              <a:rPr lang="en-US" sz="1600" dirty="0" smtClean="0"/>
              <a:t>who rolled over plan into IRA n=155)</a:t>
            </a:r>
            <a:endParaRPr lang="en-US" sz="1600" dirty="0"/>
          </a:p>
        </p:txBody>
      </p:sp>
      <p:sp>
        <p:nvSpPr>
          <p:cNvPr id="5" name="Text Box 6"/>
          <p:cNvSpPr txBox="1">
            <a:spLocks noChangeArrowheads="1"/>
          </p:cNvSpPr>
          <p:nvPr/>
        </p:nvSpPr>
        <p:spPr bwMode="auto">
          <a:xfrm>
            <a:off x="381000" y="6253163"/>
            <a:ext cx="8032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37</a:t>
            </a:fld>
            <a:endParaRPr lang="en-US" dirty="0"/>
          </a:p>
        </p:txBody>
      </p:sp>
      <p:graphicFrame>
        <p:nvGraphicFramePr>
          <p:cNvPr id="11" name="Chart 10"/>
          <p:cNvGraphicFramePr/>
          <p:nvPr>
            <p:extLst>
              <p:ext uri="{D42A27DB-BD31-4B8C-83A1-F6EECF244321}">
                <p14:modId xmlns:p14="http://schemas.microsoft.com/office/powerpoint/2010/main" val="2399949149"/>
              </p:ext>
            </p:extLst>
          </p:nvPr>
        </p:nvGraphicFramePr>
        <p:xfrm>
          <a:off x="381000" y="2189163"/>
          <a:ext cx="8029575"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958702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Changes</a:t>
            </a:r>
            <a:endParaRPr lang="en-US" dirty="0"/>
          </a:p>
        </p:txBody>
      </p:sp>
    </p:spTree>
    <p:extLst>
      <p:ext uri="{BB962C8B-B14F-4D97-AF65-F5344CB8AC3E}">
        <p14:creationId xmlns:p14="http://schemas.microsoft.com/office/powerpoint/2010/main" val="1646458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199" y="274638"/>
            <a:ext cx="8620125" cy="944562"/>
          </a:xfrm>
        </p:spPr>
        <p:txBody>
          <a:bodyPr>
            <a:noAutofit/>
          </a:bodyPr>
          <a:lstStyle/>
          <a:p>
            <a:pPr algn="ctr"/>
            <a:r>
              <a:rPr lang="en-US" sz="2900" dirty="0" smtClean="0"/>
              <a:t>If Contributions Were Taxed, </a:t>
            </a:r>
            <a:br>
              <a:rPr lang="en-US" sz="2900" dirty="0" smtClean="0"/>
            </a:br>
            <a:r>
              <a:rPr lang="en-US" sz="2900" dirty="0" smtClean="0"/>
              <a:t>Many Would Change Savings</a:t>
            </a:r>
            <a:endParaRPr lang="en-US" sz="2900" dirty="0"/>
          </a:p>
        </p:txBody>
      </p:sp>
      <p:sp>
        <p:nvSpPr>
          <p:cNvPr id="4" name="Content Placeholder 2"/>
          <p:cNvSpPr>
            <a:spLocks noGrp="1"/>
          </p:cNvSpPr>
          <p:nvPr>
            <p:ph idx="1"/>
          </p:nvPr>
        </p:nvSpPr>
        <p:spPr>
          <a:xfrm>
            <a:off x="381000" y="1460500"/>
            <a:ext cx="8534400" cy="647700"/>
          </a:xfrm>
        </p:spPr>
        <p:txBody>
          <a:bodyPr>
            <a:noAutofit/>
          </a:bodyPr>
          <a:lstStyle/>
          <a:p>
            <a:pPr marL="0" indent="0">
              <a:buNone/>
            </a:pPr>
            <a:r>
              <a:rPr lang="en-US" sz="1500" dirty="0"/>
              <a:t>If you were no longer able to contribute to your employer-sponsored retirement savings plan on a pre-tax basis, how would this likely change your current contribution to that plan</a:t>
            </a:r>
            <a:r>
              <a:rPr lang="en-US" sz="1500" dirty="0" smtClean="0"/>
              <a:t>? (2013 </a:t>
            </a:r>
            <a:r>
              <a:rPr lang="en-US" sz="1500" dirty="0"/>
              <a:t>Workers </a:t>
            </a:r>
            <a:r>
              <a:rPr lang="en-US" sz="1500" dirty="0" smtClean="0"/>
              <a:t>n=422)</a:t>
            </a:r>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39</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2170308452"/>
              </p:ext>
            </p:extLst>
          </p:nvPr>
        </p:nvGraphicFramePr>
        <p:xfrm>
          <a:off x="263170" y="2324100"/>
          <a:ext cx="8343900" cy="3822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3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lnSpc>
                <a:spcPct val="110000"/>
              </a:lnSpc>
              <a:spcBef>
                <a:spcPct val="50000"/>
              </a:spcBef>
            </a:pPr>
            <a:r>
              <a:rPr lang="en-US" sz="2800" dirty="0" smtClean="0"/>
              <a:t>Retirement confidence continues to slowly decline</a:t>
            </a:r>
          </a:p>
          <a:p>
            <a:pPr>
              <a:lnSpc>
                <a:spcPct val="110000"/>
              </a:lnSpc>
              <a:spcBef>
                <a:spcPct val="50000"/>
              </a:spcBef>
            </a:pPr>
            <a:r>
              <a:rPr lang="en-US" sz="2800" dirty="0"/>
              <a:t>Low confidence may reflect many workers’ realization of </a:t>
            </a:r>
            <a:r>
              <a:rPr lang="en-US" sz="2800" dirty="0" smtClean="0"/>
              <a:t>what </a:t>
            </a:r>
            <a:r>
              <a:rPr lang="en-US" sz="2800" dirty="0"/>
              <a:t>is needed to prepare for a financially secure retirement</a:t>
            </a:r>
            <a:r>
              <a:rPr lang="en-US" sz="2800" dirty="0" smtClean="0"/>
              <a:t>.</a:t>
            </a:r>
          </a:p>
          <a:p>
            <a:pPr>
              <a:lnSpc>
                <a:spcPct val="110000"/>
              </a:lnSpc>
              <a:spcBef>
                <a:spcPct val="50000"/>
              </a:spcBef>
            </a:pPr>
            <a:r>
              <a:rPr lang="en-US" sz="2800" dirty="0" smtClean="0"/>
              <a:t>Savings generally hold steady, but workers with income &lt;$35,000 are increasingly unlikely to save</a:t>
            </a:r>
          </a:p>
          <a:p>
            <a:pPr>
              <a:lnSpc>
                <a:spcPct val="110000"/>
              </a:lnSpc>
              <a:spcBef>
                <a:spcPct val="50000"/>
              </a:spcBef>
            </a:pPr>
            <a:r>
              <a:rPr lang="en-US" sz="2800" dirty="0" smtClean="0"/>
              <a:t>Cost of living is the primary reason given for not saving (more)</a:t>
            </a:r>
          </a:p>
        </p:txBody>
      </p:sp>
      <p:sp>
        <p:nvSpPr>
          <p:cNvPr id="4" name="Slide Number Placeholder 3"/>
          <p:cNvSpPr>
            <a:spLocks noGrp="1"/>
          </p:cNvSpPr>
          <p:nvPr>
            <p:ph type="sldNum" sz="quarter" idx="12"/>
          </p:nvPr>
        </p:nvSpPr>
        <p:spPr/>
        <p:txBody>
          <a:bodyPr/>
          <a:lstStyle/>
          <a:p>
            <a:fld id="{EBAD9AF0-FD35-4E4E-B775-C1DCF7755A5B}" type="slidenum">
              <a:rPr lang="en-US" smtClean="0"/>
              <a:t>4</a:t>
            </a:fld>
            <a:endParaRPr lang="en-US" dirty="0"/>
          </a:p>
        </p:txBody>
      </p:sp>
      <p:sp>
        <p:nvSpPr>
          <p:cNvPr id="5" name="TextBox 4"/>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857904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6 in 10 Workers Who Would Reduce Contribution Would Reduce it by 50% or More</a:t>
            </a:r>
            <a:endParaRPr lang="en-US" dirty="0"/>
          </a:p>
        </p:txBody>
      </p:sp>
      <p:sp>
        <p:nvSpPr>
          <p:cNvPr id="4" name="Content Placeholder 2"/>
          <p:cNvSpPr>
            <a:spLocks noGrp="1"/>
          </p:cNvSpPr>
          <p:nvPr>
            <p:ph idx="1"/>
          </p:nvPr>
        </p:nvSpPr>
        <p:spPr>
          <a:xfrm>
            <a:off x="304800" y="1295399"/>
            <a:ext cx="8534400" cy="819151"/>
          </a:xfrm>
        </p:spPr>
        <p:txBody>
          <a:bodyPr>
            <a:noAutofit/>
          </a:bodyPr>
          <a:lstStyle/>
          <a:p>
            <a:pPr marL="0" indent="0">
              <a:buNone/>
            </a:pPr>
            <a:r>
              <a:rPr lang="en-US" sz="1600" dirty="0" smtClean="0"/>
              <a:t>If would reduce/increase contribution: Do </a:t>
            </a:r>
            <a:r>
              <a:rPr lang="en-US" sz="1600" dirty="0"/>
              <a:t>you think you </a:t>
            </a:r>
            <a:r>
              <a:rPr lang="en-US" sz="1600" dirty="0" smtClean="0"/>
              <a:t>would… ? </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40</a:t>
            </a:fld>
            <a:endParaRPr lang="en-US" dirty="0"/>
          </a:p>
        </p:txBody>
      </p:sp>
      <p:graphicFrame>
        <p:nvGraphicFramePr>
          <p:cNvPr id="11" name="Chart 10"/>
          <p:cNvGraphicFramePr/>
          <p:nvPr>
            <p:extLst>
              <p:ext uri="{D42A27DB-BD31-4B8C-83A1-F6EECF244321}">
                <p14:modId xmlns:p14="http://schemas.microsoft.com/office/powerpoint/2010/main" val="2052449668"/>
              </p:ext>
            </p:extLst>
          </p:nvPr>
        </p:nvGraphicFramePr>
        <p:xfrm>
          <a:off x="0" y="2420124"/>
          <a:ext cx="4626330" cy="3689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4219083235"/>
              </p:ext>
            </p:extLst>
          </p:nvPr>
        </p:nvGraphicFramePr>
        <p:xfrm>
          <a:off x="4517670" y="2420124"/>
          <a:ext cx="4626330" cy="368986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009650" y="2143720"/>
            <a:ext cx="3201389" cy="369332"/>
          </a:xfrm>
          <a:prstGeom prst="rect">
            <a:avLst/>
          </a:prstGeom>
          <a:noFill/>
        </p:spPr>
        <p:txBody>
          <a:bodyPr wrap="none" rtlCol="0">
            <a:spAutoFit/>
          </a:bodyPr>
          <a:lstStyle/>
          <a:p>
            <a:r>
              <a:rPr lang="en-US" b="1" dirty="0" smtClean="0"/>
              <a:t>Would Reduce </a:t>
            </a:r>
            <a:r>
              <a:rPr lang="en-US" dirty="0" smtClean="0"/>
              <a:t>(Workers n=115)</a:t>
            </a:r>
            <a:endParaRPr lang="en-US" dirty="0"/>
          </a:p>
        </p:txBody>
      </p:sp>
      <p:sp>
        <p:nvSpPr>
          <p:cNvPr id="14" name="TextBox 13"/>
          <p:cNvSpPr txBox="1"/>
          <p:nvPr/>
        </p:nvSpPr>
        <p:spPr>
          <a:xfrm>
            <a:off x="5518176" y="2143720"/>
            <a:ext cx="3232680" cy="369332"/>
          </a:xfrm>
          <a:prstGeom prst="rect">
            <a:avLst/>
          </a:prstGeom>
          <a:noFill/>
        </p:spPr>
        <p:txBody>
          <a:bodyPr wrap="none" rtlCol="0">
            <a:spAutoFit/>
          </a:bodyPr>
          <a:lstStyle/>
          <a:p>
            <a:r>
              <a:rPr lang="en-US" b="1" dirty="0" smtClean="0"/>
              <a:t>Would </a:t>
            </a:r>
            <a:r>
              <a:rPr lang="en-US" b="1" dirty="0"/>
              <a:t>Increase </a:t>
            </a:r>
            <a:r>
              <a:rPr lang="en-US" dirty="0"/>
              <a:t>(Workers </a:t>
            </a:r>
            <a:r>
              <a:rPr lang="en-US" dirty="0" smtClean="0"/>
              <a:t> n=31)</a:t>
            </a:r>
            <a:endParaRPr lang="en-US" dirty="0"/>
          </a:p>
        </p:txBody>
      </p:sp>
      <p:sp>
        <p:nvSpPr>
          <p:cNvPr id="10" name="TextBox 9"/>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0672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More Than Half of Workers Have Noticed Information About Fees</a:t>
            </a:r>
            <a:endParaRPr lang="en-US" dirty="0"/>
          </a:p>
        </p:txBody>
      </p:sp>
      <p:sp>
        <p:nvSpPr>
          <p:cNvPr id="4" name="Content Placeholder 2"/>
          <p:cNvSpPr>
            <a:spLocks noGrp="1"/>
          </p:cNvSpPr>
          <p:nvPr>
            <p:ph idx="1"/>
          </p:nvPr>
        </p:nvSpPr>
        <p:spPr>
          <a:xfrm>
            <a:off x="304800" y="1295399"/>
            <a:ext cx="8534400" cy="1114425"/>
          </a:xfrm>
        </p:spPr>
        <p:txBody>
          <a:bodyPr>
            <a:normAutofit/>
          </a:bodyPr>
          <a:lstStyle/>
          <a:p>
            <a:pPr marL="0" indent="0">
              <a:buNone/>
            </a:pPr>
            <a:r>
              <a:rPr lang="en-US" sz="1600" dirty="0" smtClean="0"/>
              <a:t>Before </a:t>
            </a:r>
            <a:r>
              <a:rPr lang="en-US" sz="1600" dirty="0"/>
              <a:t>today, had you ever noticed information about fees on communications about your retirement plan</a:t>
            </a:r>
            <a:r>
              <a:rPr lang="en-US" sz="1600" dirty="0" smtClean="0"/>
              <a:t>? (2013 </a:t>
            </a:r>
            <a:r>
              <a:rPr lang="en-US" sz="1600" dirty="0"/>
              <a:t>Workers </a:t>
            </a:r>
            <a:r>
              <a:rPr lang="en-US" sz="1600" dirty="0" smtClean="0"/>
              <a:t>offered employer-sponsored retirement savings plan n=510)</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783703228"/>
              </p:ext>
            </p:extLst>
          </p:nvPr>
        </p:nvGraphicFramePr>
        <p:xfrm>
          <a:off x="1968328" y="2181225"/>
          <a:ext cx="4755783"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41</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31950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14% of Those Who Noticed Fees and 7% of Those Offered a Plan in General Made Changes Due to Fees</a:t>
            </a:r>
            <a:endParaRPr lang="en-US" dirty="0"/>
          </a:p>
        </p:txBody>
      </p:sp>
      <p:sp>
        <p:nvSpPr>
          <p:cNvPr id="4" name="Content Placeholder 2"/>
          <p:cNvSpPr>
            <a:spLocks noGrp="1"/>
          </p:cNvSpPr>
          <p:nvPr>
            <p:ph idx="1"/>
          </p:nvPr>
        </p:nvSpPr>
        <p:spPr>
          <a:xfrm>
            <a:off x="304800" y="1295400"/>
            <a:ext cx="8534400" cy="1028700"/>
          </a:xfrm>
        </p:spPr>
        <p:txBody>
          <a:bodyPr>
            <a:noAutofit/>
          </a:bodyPr>
          <a:lstStyle/>
          <a:p>
            <a:pPr marL="0" indent="0">
              <a:buNone/>
            </a:pPr>
            <a:r>
              <a:rPr lang="en-US" sz="1600" dirty="0" smtClean="0"/>
              <a:t>If noticed fee disclosure: </a:t>
            </a:r>
            <a:r>
              <a:rPr lang="en-US" sz="1600" dirty="0"/>
              <a:t>Did you make any changes to your investments as a result of the information about fees?</a:t>
            </a:r>
            <a:r>
              <a:rPr lang="en-US" sz="1600" dirty="0" smtClean="0"/>
              <a:t>  </a:t>
            </a:r>
            <a:r>
              <a:rPr lang="en-US" sz="1600" dirty="0"/>
              <a:t>(</a:t>
            </a:r>
            <a:r>
              <a:rPr lang="en-US" sz="1600" dirty="0" smtClean="0"/>
              <a:t>2013 </a:t>
            </a:r>
            <a:r>
              <a:rPr lang="en-US" sz="1600" dirty="0"/>
              <a:t>Workers </a:t>
            </a:r>
            <a:r>
              <a:rPr lang="en-US" sz="1600" dirty="0" smtClean="0"/>
              <a:t>noticing plan fee disclosures n=268) </a:t>
            </a:r>
          </a:p>
          <a:p>
            <a:pPr marL="0" indent="0">
              <a:buNone/>
            </a:pPr>
            <a:r>
              <a:rPr lang="en-US" sz="1600" dirty="0" smtClean="0"/>
              <a:t>If made changes:  </a:t>
            </a:r>
            <a:r>
              <a:rPr lang="en-US" sz="1600" dirty="0"/>
              <a:t>What changes did you make as a direct result of the information about fees</a:t>
            </a:r>
            <a:r>
              <a:rPr lang="en-US" sz="1600" dirty="0" smtClean="0"/>
              <a:t>? (2013 </a:t>
            </a:r>
            <a:r>
              <a:rPr lang="en-US" sz="1600" dirty="0"/>
              <a:t>Workers </a:t>
            </a:r>
            <a:r>
              <a:rPr lang="en-US" sz="1600" dirty="0" smtClean="0"/>
              <a:t>n=39)</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396743738"/>
              </p:ext>
            </p:extLst>
          </p:nvPr>
        </p:nvGraphicFramePr>
        <p:xfrm>
          <a:off x="-409563" y="2173093"/>
          <a:ext cx="4755783" cy="37385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3538771" y="3642241"/>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sp>
        <p:nvSpPr>
          <p:cNvPr id="3" name="Slide Number Placeholder 2"/>
          <p:cNvSpPr>
            <a:spLocks noGrp="1"/>
          </p:cNvSpPr>
          <p:nvPr>
            <p:ph type="sldNum" sz="quarter" idx="12"/>
          </p:nvPr>
        </p:nvSpPr>
        <p:spPr/>
        <p:txBody>
          <a:bodyPr/>
          <a:lstStyle/>
          <a:p>
            <a:fld id="{EBAD9AF0-FD35-4E4E-B775-C1DCF7755A5B}" type="slidenum">
              <a:rPr lang="en-US" smtClean="0"/>
              <a:t>42</a:t>
            </a:fld>
            <a:endParaRPr lang="en-US" dirty="0"/>
          </a:p>
        </p:txBody>
      </p:sp>
      <p:graphicFrame>
        <p:nvGraphicFramePr>
          <p:cNvPr id="11" name="Chart 10"/>
          <p:cNvGraphicFramePr/>
          <p:nvPr>
            <p:extLst>
              <p:ext uri="{D42A27DB-BD31-4B8C-83A1-F6EECF244321}">
                <p14:modId xmlns:p14="http://schemas.microsoft.com/office/powerpoint/2010/main" val="1884876961"/>
              </p:ext>
            </p:extLst>
          </p:nvPr>
        </p:nvGraphicFramePr>
        <p:xfrm>
          <a:off x="4476582" y="2334399"/>
          <a:ext cx="4341416" cy="368986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20655" y="2493034"/>
            <a:ext cx="2792944" cy="369332"/>
          </a:xfrm>
          <a:prstGeom prst="rect">
            <a:avLst/>
          </a:prstGeom>
          <a:noFill/>
        </p:spPr>
        <p:txBody>
          <a:bodyPr wrap="none" rtlCol="0">
            <a:spAutoFit/>
          </a:bodyPr>
          <a:lstStyle/>
          <a:p>
            <a:r>
              <a:rPr lang="en-US" dirty="0" smtClean="0"/>
              <a:t>(7% of those offered a plan)</a:t>
            </a:r>
            <a:endParaRPr lang="en-US" dirty="0"/>
          </a:p>
        </p:txBody>
      </p:sp>
      <p:cxnSp>
        <p:nvCxnSpPr>
          <p:cNvPr id="13" name="Straight Arrow Connector 12"/>
          <p:cNvCxnSpPr/>
          <p:nvPr/>
        </p:nvCxnSpPr>
        <p:spPr>
          <a:xfrm flipH="1">
            <a:off x="2686050" y="2862366"/>
            <a:ext cx="131077" cy="28088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881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878761236"/>
              </p:ext>
            </p:extLst>
          </p:nvPr>
        </p:nvGraphicFramePr>
        <p:xfrm>
          <a:off x="-189720" y="2153438"/>
          <a:ext cx="4755783" cy="3738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33875118"/>
              </p:ext>
            </p:extLst>
          </p:nvPr>
        </p:nvGraphicFramePr>
        <p:xfrm>
          <a:off x="4346220" y="2153438"/>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p:txBody>
          <a:bodyPr>
            <a:normAutofit fontScale="90000"/>
          </a:bodyPr>
          <a:lstStyle/>
          <a:p>
            <a:r>
              <a:rPr lang="en-US" dirty="0" smtClean="0"/>
              <a:t>Few Plan Participants Are Offered Annuity Option, But Half Say They Would Use It</a:t>
            </a:r>
            <a:endParaRPr lang="en-US" dirty="0"/>
          </a:p>
        </p:txBody>
      </p:sp>
      <p:sp>
        <p:nvSpPr>
          <p:cNvPr id="4" name="Content Placeholder 2"/>
          <p:cNvSpPr>
            <a:spLocks noGrp="1"/>
          </p:cNvSpPr>
          <p:nvPr>
            <p:ph idx="1"/>
          </p:nvPr>
        </p:nvSpPr>
        <p:spPr>
          <a:xfrm>
            <a:off x="295275" y="1314449"/>
            <a:ext cx="8534400" cy="1611631"/>
          </a:xfrm>
        </p:spPr>
        <p:txBody>
          <a:bodyPr>
            <a:noAutofit/>
          </a:bodyPr>
          <a:lstStyle/>
          <a:p>
            <a:pPr marL="0" indent="0">
              <a:buNone/>
            </a:pPr>
            <a:r>
              <a:rPr lang="en-US" sz="1600" dirty="0"/>
              <a:t>To the best of your knowledge, does your employer’s retirement savings plan offer the option to allow participants to put their money into an insurance product that pays income each month for the rest of their life? </a:t>
            </a:r>
            <a:r>
              <a:rPr lang="en-US" sz="1600" dirty="0" smtClean="0"/>
              <a:t/>
            </a:r>
            <a:br>
              <a:rPr lang="en-US" sz="1600" dirty="0" smtClean="0"/>
            </a:br>
            <a:r>
              <a:rPr lang="en-US" sz="1600" dirty="0" smtClean="0"/>
              <a:t>Do </a:t>
            </a:r>
            <a:r>
              <a:rPr lang="en-US" sz="1600" dirty="0"/>
              <a:t>you think you will/would use this option when you retire? (2013 Workers with money in employer-sponsored retirement savings plan n=465)</a:t>
            </a:r>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43</a:t>
            </a:fld>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29119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Workers Have Mixed Reaction to Proposal Requiring Partial Annuitization of DC Plan Money</a:t>
            </a:r>
            <a:endParaRPr lang="en-US" sz="2900" dirty="0"/>
          </a:p>
        </p:txBody>
      </p:sp>
      <p:sp>
        <p:nvSpPr>
          <p:cNvPr id="3" name="Content Placeholder 2"/>
          <p:cNvSpPr>
            <a:spLocks noGrp="1"/>
          </p:cNvSpPr>
          <p:nvPr>
            <p:ph idx="1"/>
          </p:nvPr>
        </p:nvSpPr>
        <p:spPr>
          <a:xfrm>
            <a:off x="304800" y="1244599"/>
            <a:ext cx="8534400" cy="809625"/>
          </a:xfrm>
        </p:spPr>
        <p:txBody>
          <a:bodyPr>
            <a:noAutofit/>
          </a:bodyPr>
          <a:lstStyle/>
          <a:p>
            <a:r>
              <a:rPr lang="en-US" sz="1500" dirty="0"/>
              <a:t>Some policymakers think the law should be changed so that half of the balance in an employer-sponsored retirement savings account would automatically be converted at retirement to an insurance product that pays guaranteed income each month for the rest of the account owner’s life.  The other half could be paid out or reinvested at the account owner’s discretion.  Would </a:t>
            </a:r>
            <a:r>
              <a:rPr lang="en-US" sz="1500" dirty="0" smtClean="0"/>
              <a:t>you… </a:t>
            </a:r>
            <a:r>
              <a:rPr lang="en-US" sz="1500" dirty="0"/>
              <a:t>this proposal</a:t>
            </a:r>
            <a:r>
              <a:rPr lang="en-US" sz="1500" dirty="0" smtClean="0"/>
              <a:t>? </a:t>
            </a:r>
            <a:r>
              <a:rPr lang="en-US" sz="1500" dirty="0"/>
              <a:t>(2013 Workers </a:t>
            </a:r>
            <a:r>
              <a:rPr lang="en-US" sz="1500" dirty="0" smtClean="0"/>
              <a:t>with money in employer-sponsored retirement savings plan n=465)</a:t>
            </a:r>
            <a:endParaRPr lang="en-US" sz="1500" dirty="0"/>
          </a:p>
        </p:txBody>
      </p:sp>
      <p:sp>
        <p:nvSpPr>
          <p:cNvPr id="4" name="Text Box 6"/>
          <p:cNvSpPr txBox="1">
            <a:spLocks noChangeArrowheads="1"/>
          </p:cNvSpPr>
          <p:nvPr/>
        </p:nvSpPr>
        <p:spPr bwMode="auto">
          <a:xfrm>
            <a:off x="381000" y="6253163"/>
            <a:ext cx="8025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44</a:t>
            </a:fld>
            <a:endParaRPr lang="en-US" dirty="0"/>
          </a:p>
        </p:txBody>
      </p:sp>
      <p:graphicFrame>
        <p:nvGraphicFramePr>
          <p:cNvPr id="7" name="Chart 6"/>
          <p:cNvGraphicFramePr/>
          <p:nvPr>
            <p:extLst>
              <p:ext uri="{D42A27DB-BD31-4B8C-83A1-F6EECF244321}">
                <p14:modId xmlns:p14="http://schemas.microsoft.com/office/powerpoint/2010/main" val="615046398"/>
              </p:ext>
            </p:extLst>
          </p:nvPr>
        </p:nvGraphicFramePr>
        <p:xfrm>
          <a:off x="136709" y="2189163"/>
          <a:ext cx="8839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372760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29125"/>
            <a:ext cx="7772400" cy="1362075"/>
          </a:xfrm>
        </p:spPr>
        <p:txBody>
          <a:bodyPr/>
          <a:lstStyle/>
          <a:p>
            <a:r>
              <a:rPr lang="en-US" dirty="0" smtClean="0"/>
              <a:t>USE OF Financial advice</a:t>
            </a:r>
            <a:endParaRPr lang="en-US" dirty="0"/>
          </a:p>
        </p:txBody>
      </p:sp>
    </p:spTree>
    <p:extLst>
      <p:ext uri="{BB962C8B-B14F-4D97-AF65-F5344CB8AC3E}">
        <p14:creationId xmlns:p14="http://schemas.microsoft.com/office/powerpoint/2010/main" val="805702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Roughly 1 </a:t>
            </a:r>
            <a:r>
              <a:rPr lang="en-US" dirty="0"/>
              <a:t>in 4 </a:t>
            </a:r>
            <a:r>
              <a:rPr lang="en-US" dirty="0" smtClean="0"/>
              <a:t>Workers/Retirees Sought Investment Advice in 2013</a:t>
            </a:r>
            <a:endParaRPr lang="en-US" dirty="0"/>
          </a:p>
        </p:txBody>
      </p:sp>
      <p:sp>
        <p:nvSpPr>
          <p:cNvPr id="3" name="Content Placeholder 2"/>
          <p:cNvSpPr>
            <a:spLocks noGrp="1"/>
          </p:cNvSpPr>
          <p:nvPr>
            <p:ph idx="1"/>
          </p:nvPr>
        </p:nvSpPr>
        <p:spPr/>
        <p:txBody>
          <a:bodyPr>
            <a:noAutofit/>
          </a:bodyPr>
          <a:lstStyle/>
          <a:p>
            <a:r>
              <a:rPr lang="en-US" dirty="0" smtClean="0"/>
              <a:t>In </a:t>
            </a:r>
            <a:r>
              <a:rPr lang="en-US" dirty="0"/>
              <a:t>the past year, did you (and your spouse) obtain investment advice from a professional financial advisor who was paid through fees or commissions? </a:t>
            </a:r>
            <a:r>
              <a:rPr lang="en-US" dirty="0" smtClean="0"/>
              <a:t>(2013 Workers n=1003, 2013 Retirees n=251,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2010-2013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299161910"/>
              </p:ext>
            </p:extLst>
          </p:nvPr>
        </p:nvGraphicFramePr>
        <p:xfrm>
          <a:off x="838200" y="2235201"/>
          <a:ext cx="7467600" cy="373017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0"/>
          </p:nvPr>
        </p:nvSpPr>
        <p:spPr/>
        <p:txBody>
          <a:bodyPr/>
          <a:lstStyle/>
          <a:p>
            <a:fld id="{EBAD9AF0-FD35-4E4E-B775-C1DCF7755A5B}" type="slidenum">
              <a:rPr lang="en-US" smtClean="0"/>
              <a:t>46</a:t>
            </a:fld>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643613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Almost Half of Retirees Follow All of the Investment Advice; Only a Quarter of Workers Say the Same</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How </a:t>
            </a:r>
            <a:r>
              <a:rPr lang="en-US" sz="1600" dirty="0"/>
              <a:t>much of the investment advice did you follow</a:t>
            </a:r>
            <a:r>
              <a:rPr lang="en-US" sz="1600" dirty="0" smtClean="0"/>
              <a:t>? (2013 Workers/Retirees who obtained </a:t>
            </a:r>
            <a:r>
              <a:rPr lang="en-US" sz="1600" dirty="0"/>
              <a:t>investment advice </a:t>
            </a:r>
            <a:r>
              <a:rPr lang="en-US" sz="1600" dirty="0" smtClean="0"/>
              <a:t>n=276/n=80 </a:t>
            </a:r>
            <a:r>
              <a:rPr lang="en-US" sz="1600" dirty="0"/>
              <a:t>)</a:t>
            </a:r>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47</a:t>
            </a:fld>
            <a:endParaRPr lang="en-US" dirty="0"/>
          </a:p>
        </p:txBody>
      </p:sp>
      <p:graphicFrame>
        <p:nvGraphicFramePr>
          <p:cNvPr id="7" name="Chart 6"/>
          <p:cNvGraphicFramePr/>
          <p:nvPr>
            <p:extLst>
              <p:ext uri="{D42A27DB-BD31-4B8C-83A1-F6EECF244321}">
                <p14:modId xmlns:p14="http://schemas.microsoft.com/office/powerpoint/2010/main" val="2383411383"/>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675738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Lack of Trust Is Most Common Reason for Not Following All of an Advisor’s Investment Advice</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If did not follow all of advisor’s advice: Why </a:t>
            </a:r>
            <a:r>
              <a:rPr lang="en-US" sz="1600" dirty="0"/>
              <a:t>didn’t you follow </a:t>
            </a:r>
            <a:r>
              <a:rPr lang="en-US" sz="1600" dirty="0" smtClean="0"/>
              <a:t>(all </a:t>
            </a:r>
            <a:r>
              <a:rPr lang="en-US" sz="1600" dirty="0"/>
              <a:t>of) the advice</a:t>
            </a:r>
            <a:r>
              <a:rPr lang="en-US" sz="1600" dirty="0" smtClean="0"/>
              <a:t>? (Among those not following all of advice received 2013 </a:t>
            </a:r>
            <a:r>
              <a:rPr lang="en-US" sz="1600" dirty="0"/>
              <a:t>Workers </a:t>
            </a:r>
            <a:r>
              <a:rPr lang="en-US" sz="1600" dirty="0" smtClean="0"/>
              <a:t>n=199, Retirees n=49)</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48</a:t>
            </a:fld>
            <a:endParaRPr lang="en-US" dirty="0"/>
          </a:p>
        </p:txBody>
      </p:sp>
      <p:graphicFrame>
        <p:nvGraphicFramePr>
          <p:cNvPr id="7" name="Chart 6"/>
          <p:cNvGraphicFramePr/>
          <p:nvPr>
            <p:extLst>
              <p:ext uri="{D42A27DB-BD31-4B8C-83A1-F6EECF244321}">
                <p14:modId xmlns:p14="http://schemas.microsoft.com/office/powerpoint/2010/main" val="2528568191"/>
              </p:ext>
            </p:extLst>
          </p:nvPr>
        </p:nvGraphicFramePr>
        <p:xfrm>
          <a:off x="381000" y="2028825"/>
          <a:ext cx="8458200" cy="43628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2578106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944562"/>
          </a:xfrm>
        </p:spPr>
        <p:txBody>
          <a:bodyPr>
            <a:noAutofit/>
          </a:bodyPr>
          <a:lstStyle/>
          <a:p>
            <a:r>
              <a:rPr lang="en-US" sz="2900" dirty="0" smtClean="0"/>
              <a:t>Half of Workers Think it Very Important That an Advisor Specialize in Converting Assets to Retirement Income</a:t>
            </a:r>
            <a:endParaRPr lang="en-US" sz="2900" dirty="0"/>
          </a:p>
        </p:txBody>
      </p:sp>
      <p:sp>
        <p:nvSpPr>
          <p:cNvPr id="3" name="Content Placeholder 2"/>
          <p:cNvSpPr>
            <a:spLocks noGrp="1"/>
          </p:cNvSpPr>
          <p:nvPr>
            <p:ph idx="1"/>
          </p:nvPr>
        </p:nvSpPr>
        <p:spPr>
          <a:xfrm>
            <a:off x="304800" y="1295399"/>
            <a:ext cx="8534400" cy="809625"/>
          </a:xfrm>
        </p:spPr>
        <p:txBody>
          <a:bodyPr>
            <a:normAutofit fontScale="92500" lnSpcReduction="10000"/>
          </a:bodyPr>
          <a:lstStyle/>
          <a:p>
            <a:pPr>
              <a:lnSpc>
                <a:spcPct val="110000"/>
              </a:lnSpc>
            </a:pPr>
            <a:r>
              <a:rPr lang="en-US" dirty="0" smtClean="0"/>
              <a:t>If </a:t>
            </a:r>
            <a:r>
              <a:rPr lang="en-US" dirty="0"/>
              <a:t>you work with a financial advisor as you get close to retirement, how important do you think it will be for the advisor you chose to specialize in converting assets into retirement income? </a:t>
            </a:r>
            <a:r>
              <a:rPr lang="en-US" dirty="0" smtClean="0"/>
              <a:t> </a:t>
            </a:r>
            <a:r>
              <a:rPr lang="en-US" dirty="0"/>
              <a:t>(2013 Workers </a:t>
            </a:r>
            <a:r>
              <a:rPr lang="en-US" dirty="0" smtClean="0"/>
              <a:t>saved for retirement n=732)</a:t>
            </a:r>
            <a:endParaRPr lang="en-US" dirty="0"/>
          </a:p>
        </p:txBody>
      </p:sp>
      <p:sp>
        <p:nvSpPr>
          <p:cNvPr id="4" name="Text Box 6"/>
          <p:cNvSpPr txBox="1">
            <a:spLocks noChangeArrowheads="1"/>
          </p:cNvSpPr>
          <p:nvPr/>
        </p:nvSpPr>
        <p:spPr bwMode="auto">
          <a:xfrm>
            <a:off x="381000" y="6253163"/>
            <a:ext cx="8025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49</a:t>
            </a:fld>
            <a:endParaRPr lang="en-US" dirty="0"/>
          </a:p>
        </p:txBody>
      </p:sp>
      <p:graphicFrame>
        <p:nvGraphicFramePr>
          <p:cNvPr id="7" name="Chart 6"/>
          <p:cNvGraphicFramePr/>
          <p:nvPr>
            <p:extLst>
              <p:ext uri="{D42A27DB-BD31-4B8C-83A1-F6EECF244321}">
                <p14:modId xmlns:p14="http://schemas.microsoft.com/office/powerpoint/2010/main" val="1466673440"/>
              </p:ext>
            </p:extLst>
          </p:nvPr>
        </p:nvGraphicFramePr>
        <p:xfrm>
          <a:off x="552449" y="2189163"/>
          <a:ext cx="8077201" cy="39830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08833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confidence</a:t>
            </a:r>
            <a:endParaRPr lang="en-US" dirty="0"/>
          </a:p>
        </p:txBody>
      </p:sp>
    </p:spTree>
    <p:extLst>
      <p:ext uri="{BB962C8B-B14F-4D97-AF65-F5344CB8AC3E}">
        <p14:creationId xmlns:p14="http://schemas.microsoft.com/office/powerpoint/2010/main" val="4234934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Roughly One-fifth of Workers and Retirees Have 5 or More Accounts That Contain Retirement Money</a:t>
            </a:r>
            <a:endParaRPr lang="en-US" dirty="0"/>
          </a:p>
        </p:txBody>
      </p:sp>
      <p:sp>
        <p:nvSpPr>
          <p:cNvPr id="4" name="Content Placeholder 2"/>
          <p:cNvSpPr>
            <a:spLocks noGrp="1"/>
          </p:cNvSpPr>
          <p:nvPr>
            <p:ph idx="1"/>
          </p:nvPr>
        </p:nvSpPr>
        <p:spPr>
          <a:xfrm>
            <a:off x="304800" y="1295399"/>
            <a:ext cx="8534400" cy="819647"/>
          </a:xfrm>
        </p:spPr>
        <p:txBody>
          <a:bodyPr>
            <a:normAutofit/>
          </a:bodyPr>
          <a:lstStyle/>
          <a:p>
            <a:pPr marL="0" indent="0">
              <a:buNone/>
            </a:pPr>
            <a:r>
              <a:rPr lang="en-US" sz="1600" dirty="0" smtClean="0"/>
              <a:t>How </a:t>
            </a:r>
            <a:r>
              <a:rPr lang="en-US" sz="1600" dirty="0"/>
              <a:t>many savings and investments accounts with money set aside for retirement do you own?</a:t>
            </a:r>
            <a:r>
              <a:rPr lang="en-US" sz="1600" dirty="0" smtClean="0">
                <a:solidFill>
                  <a:srgbClr val="FF0000"/>
                </a:solidFill>
              </a:rPr>
              <a:t> </a:t>
            </a:r>
            <a:r>
              <a:rPr lang="en-US" sz="1600" dirty="0" smtClean="0"/>
              <a:t>(2013 </a:t>
            </a:r>
            <a:r>
              <a:rPr lang="en-US" sz="1600" dirty="0"/>
              <a:t>Workers </a:t>
            </a:r>
            <a:r>
              <a:rPr lang="en-US" sz="1600" dirty="0" smtClean="0"/>
              <a:t>saved for retirement n=732, Retirees saved for retirement n=187)</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50</a:t>
            </a:fld>
            <a:endParaRPr lang="en-US" dirty="0"/>
          </a:p>
        </p:txBody>
      </p:sp>
      <p:graphicFrame>
        <p:nvGraphicFramePr>
          <p:cNvPr id="7" name="Chart 6"/>
          <p:cNvGraphicFramePr/>
          <p:nvPr>
            <p:extLst>
              <p:ext uri="{D42A27DB-BD31-4B8C-83A1-F6EECF244321}">
                <p14:modId xmlns:p14="http://schemas.microsoft.com/office/powerpoint/2010/main" val="1908573493"/>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972349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882180203"/>
              </p:ext>
            </p:extLst>
          </p:nvPr>
        </p:nvGraphicFramePr>
        <p:xfrm>
          <a:off x="4354266" y="2662237"/>
          <a:ext cx="4462016"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Most Respondents With Multiple Retirement Accounts Make Decisions for Each Separately</a:t>
            </a:r>
            <a:endParaRPr lang="en-US" dirty="0"/>
          </a:p>
        </p:txBody>
      </p:sp>
      <p:sp>
        <p:nvSpPr>
          <p:cNvPr id="4" name="Content Placeholder 2"/>
          <p:cNvSpPr>
            <a:spLocks noGrp="1"/>
          </p:cNvSpPr>
          <p:nvPr>
            <p:ph idx="1"/>
          </p:nvPr>
        </p:nvSpPr>
        <p:spPr>
          <a:xfrm>
            <a:off x="569343" y="1597309"/>
            <a:ext cx="3459194" cy="938918"/>
          </a:xfrm>
        </p:spPr>
        <p:txBody>
          <a:bodyPr>
            <a:normAutofit/>
          </a:bodyPr>
          <a:lstStyle/>
          <a:p>
            <a:pPr marL="0" indent="0">
              <a:buNone/>
            </a:pPr>
            <a:r>
              <a:rPr lang="en-US" sz="1400" dirty="0" smtClean="0"/>
              <a:t>Which </a:t>
            </a:r>
            <a:r>
              <a:rPr lang="en-US" sz="1400" dirty="0"/>
              <a:t>one of the following </a:t>
            </a:r>
            <a:r>
              <a:rPr lang="en-US" sz="1600" dirty="0"/>
              <a:t>statements</a:t>
            </a:r>
            <a:r>
              <a:rPr lang="en-US" sz="1400" dirty="0"/>
              <a:t> comes closer to how you make investment decisions for these accounts</a:t>
            </a:r>
            <a:r>
              <a:rPr lang="en-US" sz="1400" dirty="0" smtClean="0"/>
              <a:t>?</a:t>
            </a:r>
            <a:endParaRPr lang="en-US" sz="14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51</a:t>
            </a:fld>
            <a:endParaRPr lang="en-US" dirty="0"/>
          </a:p>
        </p:txBody>
      </p:sp>
      <p:graphicFrame>
        <p:nvGraphicFramePr>
          <p:cNvPr id="7" name="Chart 6"/>
          <p:cNvGraphicFramePr/>
          <p:nvPr>
            <p:extLst>
              <p:ext uri="{D42A27DB-BD31-4B8C-83A1-F6EECF244321}">
                <p14:modId xmlns:p14="http://schemas.microsoft.com/office/powerpoint/2010/main" val="3493096109"/>
              </p:ext>
            </p:extLst>
          </p:nvPr>
        </p:nvGraphicFramePr>
        <p:xfrm>
          <a:off x="283436" y="2662237"/>
          <a:ext cx="4371892"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a:xfrm>
            <a:off x="4994693" y="1597309"/>
            <a:ext cx="3716229" cy="920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Do </a:t>
            </a:r>
            <a:r>
              <a:rPr lang="en-US" sz="1600" dirty="0"/>
              <a:t>you use a service or website that allows you to compile information about your different accounts in a single place to help you view and track your total financial situation</a:t>
            </a:r>
            <a:r>
              <a:rPr lang="en-US" sz="1600" dirty="0" smtClean="0"/>
              <a:t>? </a:t>
            </a:r>
            <a:endParaRPr lang="en-US" sz="1600" dirty="0"/>
          </a:p>
        </p:txBody>
      </p:sp>
      <p:sp>
        <p:nvSpPr>
          <p:cNvPr id="10" name="Content Placeholder 2"/>
          <p:cNvSpPr txBox="1">
            <a:spLocks/>
          </p:cNvSpPr>
          <p:nvPr/>
        </p:nvSpPr>
        <p:spPr>
          <a:xfrm>
            <a:off x="2446352" y="1249285"/>
            <a:ext cx="4251297" cy="4694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dirty="0" smtClean="0"/>
              <a:t>If have more than one retirement account:</a:t>
            </a:r>
            <a:endParaRPr lang="en-US" sz="1600" dirty="0"/>
          </a:p>
        </p:txBody>
      </p:sp>
      <p:sp>
        <p:nvSpPr>
          <p:cNvPr id="11" name="TextBox 1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177796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Over Half of Workers Think Recommendations About Making Savings Last Would Be Very Valuable</a:t>
            </a:r>
            <a:endParaRPr lang="en-US" sz="2900" dirty="0"/>
          </a:p>
        </p:txBody>
      </p:sp>
      <p:sp>
        <p:nvSpPr>
          <p:cNvPr id="3" name="Content Placeholder 2"/>
          <p:cNvSpPr>
            <a:spLocks noGrp="1"/>
          </p:cNvSpPr>
          <p:nvPr>
            <p:ph idx="1"/>
          </p:nvPr>
        </p:nvSpPr>
        <p:spPr>
          <a:xfrm>
            <a:off x="304800" y="1295400"/>
            <a:ext cx="8534400" cy="838200"/>
          </a:xfrm>
        </p:spPr>
        <p:txBody>
          <a:bodyPr>
            <a:normAutofit/>
          </a:bodyPr>
          <a:lstStyle/>
          <a:p>
            <a:r>
              <a:rPr lang="en-US" dirty="0" smtClean="0"/>
              <a:t>How </a:t>
            </a:r>
            <a:r>
              <a:rPr lang="en-US" dirty="0"/>
              <a:t>valuable do you think you would find recommendations as to how much you can withdraw from your plan each month to help your savings last throughout your </a:t>
            </a:r>
            <a:r>
              <a:rPr lang="en-US" dirty="0" smtClean="0"/>
              <a:t>retirement? (2013 Workers n=465)</a:t>
            </a:r>
            <a:endParaRPr lang="en-US" dirty="0"/>
          </a:p>
        </p:txBody>
      </p:sp>
      <p:sp>
        <p:nvSpPr>
          <p:cNvPr id="4" name="Text Box 6"/>
          <p:cNvSpPr txBox="1">
            <a:spLocks noChangeArrowheads="1"/>
          </p:cNvSpPr>
          <p:nvPr/>
        </p:nvSpPr>
        <p:spPr bwMode="auto">
          <a:xfrm>
            <a:off x="381000" y="6253163"/>
            <a:ext cx="8025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52</a:t>
            </a:fld>
            <a:endParaRPr lang="en-US" dirty="0"/>
          </a:p>
        </p:txBody>
      </p:sp>
      <p:graphicFrame>
        <p:nvGraphicFramePr>
          <p:cNvPr id="7" name="Chart 6"/>
          <p:cNvGraphicFramePr/>
          <p:nvPr>
            <p:extLst>
              <p:ext uri="{D42A27DB-BD31-4B8C-83A1-F6EECF244321}">
                <p14:modId xmlns:p14="http://schemas.microsoft.com/office/powerpoint/2010/main" val="2271643266"/>
              </p:ext>
            </p:extLst>
          </p:nvPr>
        </p:nvGraphicFramePr>
        <p:xfrm>
          <a:off x="136709" y="2057400"/>
          <a:ext cx="8839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5164461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406900"/>
            <a:ext cx="8801100" cy="1362075"/>
          </a:xfrm>
        </p:spPr>
        <p:txBody>
          <a:bodyPr/>
          <a:lstStyle/>
          <a:p>
            <a:r>
              <a:rPr lang="en-US" dirty="0" smtClean="0"/>
              <a:t>Appendix: Retirement confidence</a:t>
            </a:r>
            <a:endParaRPr lang="en-US" dirty="0"/>
          </a:p>
        </p:txBody>
      </p:sp>
    </p:spTree>
    <p:extLst>
      <p:ext uri="{BB962C8B-B14F-4D97-AF65-F5344CB8AC3E}">
        <p14:creationId xmlns:p14="http://schemas.microsoft.com/office/powerpoint/2010/main" val="252352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839200" cy="944562"/>
          </a:xfrm>
        </p:spPr>
        <p:txBody>
          <a:bodyPr>
            <a:normAutofit fontScale="90000"/>
          </a:bodyPr>
          <a:lstStyle/>
          <a:p>
            <a:r>
              <a:rPr lang="en-US" dirty="0" smtClean="0"/>
              <a:t>Roughly 3 in 4 Workers Express Confidence in Having Continued Employment </a:t>
            </a:r>
            <a:endParaRPr lang="en-US" dirty="0"/>
          </a:p>
        </p:txBody>
      </p:sp>
      <p:sp>
        <p:nvSpPr>
          <p:cNvPr id="3" name="Content Placeholder 2"/>
          <p:cNvSpPr>
            <a:spLocks noGrp="1"/>
          </p:cNvSpPr>
          <p:nvPr>
            <p:ph idx="1"/>
          </p:nvPr>
        </p:nvSpPr>
        <p:spPr/>
        <p:txBody>
          <a:bodyPr/>
          <a:lstStyle/>
          <a:p>
            <a:r>
              <a:rPr lang="en-US" dirty="0" smtClean="0"/>
              <a:t>How confident are you that…. (2013 Workers n=1003, Retirees n=251)</a:t>
            </a:r>
          </a:p>
        </p:txBody>
      </p:sp>
      <p:graphicFrame>
        <p:nvGraphicFramePr>
          <p:cNvPr id="4" name="Chart 3"/>
          <p:cNvGraphicFramePr/>
          <p:nvPr>
            <p:extLst>
              <p:ext uri="{D42A27DB-BD31-4B8C-83A1-F6EECF244321}">
                <p14:modId xmlns:p14="http://schemas.microsoft.com/office/powerpoint/2010/main" val="3160258974"/>
              </p:ext>
            </p:extLst>
          </p:nvPr>
        </p:nvGraphicFramePr>
        <p:xfrm>
          <a:off x="457199" y="1905000"/>
          <a:ext cx="85248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209550" y="2319337"/>
            <a:ext cx="335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smtClean="0">
                <a:latin typeface="+mj-lt"/>
              </a:rPr>
              <a:t>You will have paid employment for as long as you need it/You will find paid employment if you should need it</a:t>
            </a:r>
            <a:endParaRPr lang="en-US" sz="1600" b="1" dirty="0">
              <a:latin typeface="+mj-lt"/>
            </a:endParaRPr>
          </a:p>
        </p:txBody>
      </p:sp>
      <p:sp>
        <p:nvSpPr>
          <p:cNvPr id="7" name="Text Box 11"/>
          <p:cNvSpPr txBox="1">
            <a:spLocks noChangeArrowheads="1"/>
          </p:cNvSpPr>
          <p:nvPr/>
        </p:nvSpPr>
        <p:spPr bwMode="auto">
          <a:xfrm>
            <a:off x="209550" y="3547646"/>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smtClean="0">
                <a:latin typeface="+mj-lt"/>
              </a:rPr>
              <a:t>Your investments will grow in value</a:t>
            </a:r>
            <a:endParaRPr lang="en-US" sz="1600" b="1" dirty="0">
              <a:latin typeface="+mj-lt"/>
            </a:endParaRPr>
          </a:p>
        </p:txBody>
      </p:sp>
      <p:sp>
        <p:nvSpPr>
          <p:cNvPr id="8" name="Text Box 12"/>
          <p:cNvSpPr txBox="1">
            <a:spLocks noChangeArrowheads="1"/>
          </p:cNvSpPr>
          <p:nvPr/>
        </p:nvSpPr>
        <p:spPr bwMode="auto">
          <a:xfrm>
            <a:off x="361950" y="4419600"/>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smtClean="0">
                <a:latin typeface="+mj-lt"/>
              </a:rPr>
              <a:t>The economy will grow for the next</a:t>
            </a:r>
            <a:br>
              <a:rPr lang="en-US" sz="1600" b="1" dirty="0" smtClean="0">
                <a:latin typeface="+mj-lt"/>
              </a:rPr>
            </a:br>
            <a:r>
              <a:rPr lang="en-US" sz="1600" b="1" dirty="0" smtClean="0">
                <a:latin typeface="+mj-lt"/>
              </a:rPr>
              <a:t> 10 years</a:t>
            </a:r>
            <a:endParaRPr lang="en-US" sz="1600" b="1" dirty="0">
              <a:latin typeface="+mj-lt"/>
            </a:endParaRPr>
          </a:p>
        </p:txBody>
      </p:sp>
      <p:sp>
        <p:nvSpPr>
          <p:cNvPr id="9" name="Text Box 13"/>
          <p:cNvSpPr txBox="1">
            <a:spLocks noChangeArrowheads="1"/>
          </p:cNvSpPr>
          <p:nvPr/>
        </p:nvSpPr>
        <p:spPr bwMode="auto">
          <a:xfrm>
            <a:off x="349250" y="5410200"/>
            <a:ext cx="3213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smtClean="0">
                <a:latin typeface="+mj-lt"/>
              </a:rPr>
              <a:t>Inflation will remain moderate for the next 10 years</a:t>
            </a:r>
            <a:endParaRPr lang="en-US" sz="1600" b="1" dirty="0">
              <a:latin typeface="+mj-lt"/>
            </a:endParaRPr>
          </a:p>
        </p:txBody>
      </p:sp>
      <p:sp>
        <p:nvSpPr>
          <p:cNvPr id="10" name="Text Box 6"/>
          <p:cNvSpPr txBox="1">
            <a:spLocks noChangeArrowheads="1"/>
          </p:cNvSpPr>
          <p:nvPr/>
        </p:nvSpPr>
        <p:spPr bwMode="auto">
          <a:xfrm>
            <a:off x="381000" y="6253163"/>
            <a:ext cx="7989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54</a:t>
            </a:fld>
            <a:endParaRPr lang="en-US" dirty="0"/>
          </a:p>
        </p:txBody>
      </p:sp>
      <p:sp>
        <p:nvSpPr>
          <p:cNvPr id="11" name="TextBox 1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2002594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These Concerns Are Strongly Related to Retirement Confidence</a:t>
            </a:r>
            <a:endParaRPr lang="en-US" dirty="0"/>
          </a:p>
        </p:txBody>
      </p:sp>
      <p:sp>
        <p:nvSpPr>
          <p:cNvPr id="4" name="Text Box 6"/>
          <p:cNvSpPr txBox="1">
            <a:spLocks noChangeArrowheads="1"/>
          </p:cNvSpPr>
          <p:nvPr/>
        </p:nvSpPr>
        <p:spPr bwMode="auto">
          <a:xfrm>
            <a:off x="381000" y="6253163"/>
            <a:ext cx="8044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470883410"/>
              </p:ext>
            </p:extLst>
          </p:nvPr>
        </p:nvGraphicFramePr>
        <p:xfrm>
          <a:off x="381000" y="20574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55</a:t>
            </a:fld>
            <a:endParaRPr lang="en-US" dirty="0"/>
          </a:p>
        </p:txBody>
      </p:sp>
      <p:sp>
        <p:nvSpPr>
          <p:cNvPr id="8" name="Content Placeholder 2"/>
          <p:cNvSpPr>
            <a:spLocks noGrp="1"/>
          </p:cNvSpPr>
          <p:nvPr>
            <p:ph idx="1"/>
          </p:nvPr>
        </p:nvSpPr>
        <p:spPr>
          <a:xfrm>
            <a:off x="304800" y="1295400"/>
            <a:ext cx="8534400" cy="685800"/>
          </a:xfrm>
        </p:spPr>
        <p:txBody>
          <a:bodyPr/>
          <a:lstStyle/>
          <a:p>
            <a:r>
              <a:rPr lang="en-US" dirty="0" smtClean="0"/>
              <a:t>Overall, how confident are you that you (and your spouse) will have enough money to live comfortably throughout your retirement years?</a:t>
            </a:r>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2386457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Most Workers/Retirees Report Debt Level Is Lower or About the Same as Five Years Ago</a:t>
            </a:r>
            <a:endParaRPr lang="en-US" dirty="0"/>
          </a:p>
        </p:txBody>
      </p:sp>
      <p:sp>
        <p:nvSpPr>
          <p:cNvPr id="4" name="Content Placeholder 2"/>
          <p:cNvSpPr>
            <a:spLocks noGrp="1"/>
          </p:cNvSpPr>
          <p:nvPr>
            <p:ph idx="1"/>
          </p:nvPr>
        </p:nvSpPr>
        <p:spPr>
          <a:xfrm>
            <a:off x="295275" y="1314449"/>
            <a:ext cx="8534400" cy="1009651"/>
          </a:xfrm>
        </p:spPr>
        <p:txBody>
          <a:bodyPr>
            <a:noAutofit/>
          </a:bodyPr>
          <a:lstStyle/>
          <a:p>
            <a:pPr marL="0" indent="0">
              <a:buNone/>
            </a:pPr>
            <a:r>
              <a:rPr lang="en-US" sz="1600" dirty="0" smtClean="0"/>
              <a:t>Compared </a:t>
            </a:r>
            <a:r>
              <a:rPr lang="en-US" sz="1600" dirty="0"/>
              <a:t>with five years ago, would you say your current level of debt is higher, lower, or about the same?</a:t>
            </a:r>
            <a:r>
              <a:rPr lang="en-US" sz="1600" dirty="0" smtClean="0"/>
              <a:t> (2013 </a:t>
            </a:r>
            <a:r>
              <a:rPr lang="en-US" sz="1600" dirty="0"/>
              <a:t>Workers </a:t>
            </a:r>
            <a:r>
              <a:rPr lang="en-US" sz="1600" dirty="0" smtClean="0"/>
              <a:t>n=1003, Retirees n=251)</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56</a:t>
            </a:fld>
            <a:endParaRPr lang="en-US" dirty="0"/>
          </a:p>
        </p:txBody>
      </p:sp>
      <p:graphicFrame>
        <p:nvGraphicFramePr>
          <p:cNvPr id="9" name="Chart 8"/>
          <p:cNvGraphicFramePr/>
          <p:nvPr>
            <p:extLst>
              <p:ext uri="{D42A27DB-BD31-4B8C-83A1-F6EECF244321}">
                <p14:modId xmlns:p14="http://schemas.microsoft.com/office/powerpoint/2010/main" val="1746401017"/>
              </p:ext>
            </p:extLst>
          </p:nvPr>
        </p:nvGraphicFramePr>
        <p:xfrm>
          <a:off x="381000" y="2211131"/>
          <a:ext cx="830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143000" y="5771988"/>
            <a:ext cx="2209800" cy="338554"/>
          </a:xfrm>
          <a:prstGeom prst="rect">
            <a:avLst/>
          </a:prstGeom>
          <a:noFill/>
        </p:spPr>
        <p:txBody>
          <a:bodyPr wrap="square" rtlCol="0">
            <a:spAutoFit/>
          </a:bodyPr>
          <a:lstStyle/>
          <a:p>
            <a:pPr algn="ctr"/>
            <a:r>
              <a:rPr lang="en-US" sz="1600" b="1" dirty="0" smtClean="0"/>
              <a:t>Workers</a:t>
            </a:r>
            <a:endParaRPr lang="en-US" sz="1600" b="1" dirty="0"/>
          </a:p>
        </p:txBody>
      </p:sp>
      <p:sp>
        <p:nvSpPr>
          <p:cNvPr id="12" name="TextBox 11"/>
          <p:cNvSpPr txBox="1"/>
          <p:nvPr/>
        </p:nvSpPr>
        <p:spPr>
          <a:xfrm>
            <a:off x="5715000" y="5771988"/>
            <a:ext cx="2209800" cy="338554"/>
          </a:xfrm>
          <a:prstGeom prst="rect">
            <a:avLst/>
          </a:prstGeom>
          <a:noFill/>
        </p:spPr>
        <p:txBody>
          <a:bodyPr wrap="square" rtlCol="0">
            <a:spAutoFit/>
          </a:bodyPr>
          <a:lstStyle/>
          <a:p>
            <a:pPr algn="ctr"/>
            <a:r>
              <a:rPr lang="en-US" sz="1600" b="1" dirty="0" smtClean="0"/>
              <a:t>Retirees</a:t>
            </a:r>
            <a:endParaRPr lang="en-US" sz="1600" b="1" dirty="0"/>
          </a:p>
        </p:txBody>
      </p:sp>
      <p:cxnSp>
        <p:nvCxnSpPr>
          <p:cNvPr id="13" name="Straight Connector 12"/>
          <p:cNvCxnSpPr/>
          <p:nvPr/>
        </p:nvCxnSpPr>
        <p:spPr>
          <a:xfrm>
            <a:off x="685800" y="5716331"/>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716331"/>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082748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21507700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655419" cy="944562"/>
          </a:xfrm>
        </p:spPr>
        <p:txBody>
          <a:bodyPr>
            <a:normAutofit fontScale="90000"/>
          </a:bodyPr>
          <a:lstStyle/>
          <a:p>
            <a:r>
              <a:rPr lang="en-US" dirty="0" smtClean="0"/>
              <a:t>Retiree Confidence About Retirement Remains Low</a:t>
            </a:r>
            <a:endParaRPr lang="en-US" dirty="0"/>
          </a:p>
        </p:txBody>
      </p:sp>
      <p:sp>
        <p:nvSpPr>
          <p:cNvPr id="3" name="Content Placeholder 2"/>
          <p:cNvSpPr>
            <a:spLocks noGrp="1"/>
          </p:cNvSpPr>
          <p:nvPr>
            <p:ph idx="1"/>
          </p:nvPr>
        </p:nvSpPr>
        <p:spPr/>
        <p:txBody>
          <a:bodyPr/>
          <a:lstStyle/>
          <a:p>
            <a:r>
              <a:rPr lang="en-US" dirty="0"/>
              <a:t>Overall, how confident are you that you (and your spouse) will have enough money to live comfortably throughout your retirement years? (2013 Retirees n=251)</a:t>
            </a:r>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57</a:t>
            </a:fld>
            <a:endParaRPr lang="en-US" dirty="0"/>
          </a:p>
        </p:txBody>
      </p:sp>
      <p:sp>
        <p:nvSpPr>
          <p:cNvPr id="9" name="TextBox 1"/>
          <p:cNvSpPr txBox="1"/>
          <p:nvPr/>
        </p:nvSpPr>
        <p:spPr>
          <a:xfrm>
            <a:off x="8138486" y="251714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0" name="TextBox 1"/>
          <p:cNvSpPr txBox="1"/>
          <p:nvPr/>
        </p:nvSpPr>
        <p:spPr>
          <a:xfrm>
            <a:off x="8138485" y="30206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22%</a:t>
            </a:r>
            <a:endParaRPr lang="en-US" sz="1400" dirty="0"/>
          </a:p>
        </p:txBody>
      </p:sp>
      <p:sp>
        <p:nvSpPr>
          <p:cNvPr id="11" name="TextBox 1"/>
          <p:cNvSpPr txBox="1"/>
          <p:nvPr/>
        </p:nvSpPr>
        <p:spPr>
          <a:xfrm>
            <a:off x="8138486" y="38180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44%</a:t>
            </a:r>
            <a:endParaRPr lang="en-US" sz="1400" dirty="0">
              <a:solidFill>
                <a:schemeClr val="bg1"/>
              </a:solidFill>
            </a:endParaRPr>
          </a:p>
        </p:txBody>
      </p:sp>
      <p:sp>
        <p:nvSpPr>
          <p:cNvPr id="12" name="TextBox 1"/>
          <p:cNvSpPr txBox="1"/>
          <p:nvPr/>
        </p:nvSpPr>
        <p:spPr>
          <a:xfrm>
            <a:off x="8138486" y="46519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18%</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20" name="TextBox 1"/>
          <p:cNvSpPr txBox="1"/>
          <p:nvPr/>
        </p:nvSpPr>
        <p:spPr>
          <a:xfrm>
            <a:off x="5966786" y="2421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1" name="TextBox 1"/>
          <p:cNvSpPr txBox="1"/>
          <p:nvPr/>
        </p:nvSpPr>
        <p:spPr>
          <a:xfrm>
            <a:off x="5966785" y="273492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22" name="TextBox 1"/>
          <p:cNvSpPr txBox="1"/>
          <p:nvPr/>
        </p:nvSpPr>
        <p:spPr>
          <a:xfrm>
            <a:off x="5966786" y="338940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3" name="TextBox 1"/>
          <p:cNvSpPr txBox="1"/>
          <p:nvPr/>
        </p:nvSpPr>
        <p:spPr>
          <a:xfrm>
            <a:off x="5966786" y="43852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41%</a:t>
            </a:r>
            <a:endParaRPr lang="en-US" sz="1400" dirty="0">
              <a:solidFill>
                <a:schemeClr val="bg1"/>
              </a:solidFill>
            </a:endParaRPr>
          </a:p>
        </p:txBody>
      </p:sp>
      <p:sp>
        <p:nvSpPr>
          <p:cNvPr id="24" name="TextBox 1"/>
          <p:cNvSpPr txBox="1"/>
          <p:nvPr/>
        </p:nvSpPr>
        <p:spPr>
          <a:xfrm>
            <a:off x="2385386" y="26504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2</a:t>
            </a:r>
            <a:r>
              <a:rPr lang="en-US" sz="1400" dirty="0" smtClean="0"/>
              <a:t>4%</a:t>
            </a:r>
            <a:endParaRPr lang="en-US" sz="1400" dirty="0"/>
          </a:p>
        </p:txBody>
      </p:sp>
      <p:sp>
        <p:nvSpPr>
          <p:cNvPr id="25" name="TextBox 1"/>
          <p:cNvSpPr txBox="1"/>
          <p:nvPr/>
        </p:nvSpPr>
        <p:spPr>
          <a:xfrm>
            <a:off x="2385385" y="3258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26" name="TextBox 1"/>
          <p:cNvSpPr txBox="1"/>
          <p:nvPr/>
        </p:nvSpPr>
        <p:spPr>
          <a:xfrm>
            <a:off x="2385386" y="39704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7" name="TextBox 1"/>
          <p:cNvSpPr txBox="1"/>
          <p:nvPr/>
        </p:nvSpPr>
        <p:spPr>
          <a:xfrm>
            <a:off x="2385386" y="46138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
        <p:nvSpPr>
          <p:cNvPr id="28" name="TextBox 2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78699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839200" cy="944562"/>
          </a:xfrm>
        </p:spPr>
        <p:txBody>
          <a:bodyPr>
            <a:normAutofit fontScale="90000"/>
          </a:bodyPr>
          <a:lstStyle/>
          <a:p>
            <a:r>
              <a:rPr lang="en-US" dirty="0" smtClean="0"/>
              <a:t>Retirees Are More Likely than Workers to Feel Confident about Financial Aspects of Retirement</a:t>
            </a:r>
            <a:endParaRPr lang="en-US" dirty="0"/>
          </a:p>
        </p:txBody>
      </p:sp>
      <p:sp>
        <p:nvSpPr>
          <p:cNvPr id="3" name="Content Placeholder 2"/>
          <p:cNvSpPr>
            <a:spLocks noGrp="1"/>
          </p:cNvSpPr>
          <p:nvPr>
            <p:ph idx="1"/>
          </p:nvPr>
        </p:nvSpPr>
        <p:spPr/>
        <p:txBody>
          <a:bodyPr/>
          <a:lstStyle/>
          <a:p>
            <a:r>
              <a:rPr lang="en-US" dirty="0" smtClean="0"/>
              <a:t>Next, I would like to know how confident you (and your spouse) are about certain aspects related to retirement. (2013 Workers n=1003)</a:t>
            </a:r>
          </a:p>
        </p:txBody>
      </p:sp>
      <p:sp>
        <p:nvSpPr>
          <p:cNvPr id="6" name="Text Box 10"/>
          <p:cNvSpPr txBox="1">
            <a:spLocks noChangeArrowheads="1"/>
          </p:cNvSpPr>
          <p:nvPr/>
        </p:nvSpPr>
        <p:spPr bwMode="auto">
          <a:xfrm>
            <a:off x="409575" y="2281237"/>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latin typeface="+mj-lt"/>
              </a:rPr>
              <a:t>You will have enough money to take care of your basic expenses during your retirement</a:t>
            </a:r>
          </a:p>
        </p:txBody>
      </p:sp>
      <p:sp>
        <p:nvSpPr>
          <p:cNvPr id="7" name="Text Box 11"/>
          <p:cNvSpPr txBox="1">
            <a:spLocks noChangeArrowheads="1"/>
          </p:cNvSpPr>
          <p:nvPr/>
        </p:nvSpPr>
        <p:spPr bwMode="auto">
          <a:xfrm>
            <a:off x="727075" y="3286125"/>
            <a:ext cx="280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latin typeface="+mj-lt"/>
              </a:rPr>
              <a:t>You are doing/did a good job of preparing financially for retirement</a:t>
            </a:r>
          </a:p>
        </p:txBody>
      </p:sp>
      <p:sp>
        <p:nvSpPr>
          <p:cNvPr id="8" name="Text Box 12"/>
          <p:cNvSpPr txBox="1">
            <a:spLocks noChangeArrowheads="1"/>
          </p:cNvSpPr>
          <p:nvPr/>
        </p:nvSpPr>
        <p:spPr bwMode="auto">
          <a:xfrm>
            <a:off x="561975" y="4295775"/>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latin typeface="+mj-lt"/>
              </a:rPr>
              <a:t>You will have enough money to take care of your medical expenses during your retirement</a:t>
            </a:r>
          </a:p>
        </p:txBody>
      </p:sp>
      <p:sp>
        <p:nvSpPr>
          <p:cNvPr id="9" name="Text Box 13"/>
          <p:cNvSpPr txBox="1">
            <a:spLocks noChangeArrowheads="1"/>
          </p:cNvSpPr>
          <p:nvPr/>
        </p:nvSpPr>
        <p:spPr bwMode="auto">
          <a:xfrm>
            <a:off x="320675" y="5314950"/>
            <a:ext cx="3213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a:latin typeface="+mj-lt"/>
              </a:rPr>
              <a:t>You will have enough money to </a:t>
            </a:r>
            <a:br>
              <a:rPr lang="en-US" sz="1600" b="1" dirty="0">
                <a:latin typeface="+mj-lt"/>
              </a:rPr>
            </a:br>
            <a:r>
              <a:rPr lang="en-US" sz="1600" b="1" dirty="0">
                <a:latin typeface="+mj-lt"/>
              </a:rPr>
              <a:t>pay for long-term care should you need it during your retirement</a:t>
            </a:r>
          </a:p>
        </p:txBody>
      </p:sp>
      <p:sp>
        <p:nvSpPr>
          <p:cNvPr id="10" name="Text Box 6"/>
          <p:cNvSpPr txBox="1">
            <a:spLocks noChangeArrowheads="1"/>
          </p:cNvSpPr>
          <p:nvPr/>
        </p:nvSpPr>
        <p:spPr bwMode="auto">
          <a:xfrm>
            <a:off x="381000" y="6253163"/>
            <a:ext cx="8381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2011-2013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58</a:t>
            </a:fld>
            <a:endParaRPr lang="en-US" dirty="0"/>
          </a:p>
        </p:txBody>
      </p:sp>
      <p:graphicFrame>
        <p:nvGraphicFramePr>
          <p:cNvPr id="11" name="Chart 10"/>
          <p:cNvGraphicFramePr/>
          <p:nvPr>
            <p:extLst>
              <p:ext uri="{D42A27DB-BD31-4B8C-83A1-F6EECF244321}">
                <p14:modId xmlns:p14="http://schemas.microsoft.com/office/powerpoint/2010/main" val="3135249847"/>
              </p:ext>
            </p:extLst>
          </p:nvPr>
        </p:nvGraphicFramePr>
        <p:xfrm>
          <a:off x="2752726" y="1840454"/>
          <a:ext cx="8372474" cy="453428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5098473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709762325"/>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Retiree Confidence About Paying for Basic Expenses Remains Well Below 2007 Levels</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(2013 Retirees n=251)</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59</a:t>
            </a:fld>
            <a:endParaRPr lang="en-US" dirty="0"/>
          </a:p>
        </p:txBody>
      </p:sp>
      <p:sp>
        <p:nvSpPr>
          <p:cNvPr id="9" name="TextBox 1"/>
          <p:cNvSpPr txBox="1"/>
          <p:nvPr/>
        </p:nvSpPr>
        <p:spPr>
          <a:xfrm>
            <a:off x="8138486" y="24514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12%</a:t>
            </a:r>
            <a:endParaRPr lang="en-US" sz="1400" dirty="0"/>
          </a:p>
        </p:txBody>
      </p:sp>
      <p:sp>
        <p:nvSpPr>
          <p:cNvPr id="10" name="TextBox 1"/>
          <p:cNvSpPr txBox="1"/>
          <p:nvPr/>
        </p:nvSpPr>
        <p:spPr>
          <a:xfrm>
            <a:off x="8138485" y="27290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1" name="TextBox 1"/>
          <p:cNvSpPr txBox="1"/>
          <p:nvPr/>
        </p:nvSpPr>
        <p:spPr>
          <a:xfrm>
            <a:off x="8138486" y="34463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48%</a:t>
            </a:r>
            <a:endParaRPr lang="en-US" sz="1400" dirty="0">
              <a:solidFill>
                <a:schemeClr val="bg1"/>
              </a:solidFill>
            </a:endParaRPr>
          </a:p>
        </p:txBody>
      </p:sp>
      <p:sp>
        <p:nvSpPr>
          <p:cNvPr id="12" name="TextBox 1"/>
          <p:cNvSpPr txBox="1"/>
          <p:nvPr/>
        </p:nvSpPr>
        <p:spPr>
          <a:xfrm>
            <a:off x="8138486" y="44945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19" name="TextBox 18"/>
          <p:cNvSpPr txBox="1"/>
          <p:nvPr/>
        </p:nvSpPr>
        <p:spPr>
          <a:xfrm>
            <a:off x="6299200" y="24673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6299200" y="2734020"/>
            <a:ext cx="514350" cy="307777"/>
          </a:xfrm>
          <a:prstGeom prst="rect">
            <a:avLst/>
          </a:prstGeom>
          <a:noFill/>
        </p:spPr>
        <p:txBody>
          <a:bodyPr wrap="square" rtlCol="0">
            <a:spAutoFit/>
          </a:bodyPr>
          <a:lstStyle/>
          <a:p>
            <a:pPr algn="r"/>
            <a:r>
              <a:rPr lang="en-US" sz="1400" dirty="0"/>
              <a:t>6</a:t>
            </a:r>
            <a:r>
              <a:rPr lang="en-US" sz="1400" dirty="0" smtClean="0"/>
              <a:t>%  </a:t>
            </a:r>
            <a:endParaRPr lang="en-US" sz="1400" dirty="0"/>
          </a:p>
        </p:txBody>
      </p:sp>
      <p:sp>
        <p:nvSpPr>
          <p:cNvPr id="22" name="TextBox 21"/>
          <p:cNvSpPr txBox="1"/>
          <p:nvPr/>
        </p:nvSpPr>
        <p:spPr>
          <a:xfrm>
            <a:off x="6299200" y="3279817"/>
            <a:ext cx="514350" cy="307777"/>
          </a:xfrm>
          <a:prstGeom prst="rect">
            <a:avLst/>
          </a:prstGeom>
          <a:noFill/>
        </p:spPr>
        <p:txBody>
          <a:bodyPr wrap="square" rtlCol="0">
            <a:spAutoFit/>
          </a:bodyPr>
          <a:lstStyle/>
          <a:p>
            <a:pPr algn="r"/>
            <a:r>
              <a:rPr lang="en-US" sz="1400" dirty="0">
                <a:solidFill>
                  <a:schemeClr val="bg1"/>
                </a:solidFill>
              </a:rPr>
              <a:t>4</a:t>
            </a:r>
            <a:r>
              <a:rPr lang="en-US" sz="1400" dirty="0" smtClean="0">
                <a:solidFill>
                  <a:schemeClr val="bg1"/>
                </a:solidFill>
              </a:rPr>
              <a:t>5%  </a:t>
            </a:r>
            <a:endParaRPr lang="en-US" sz="1400" dirty="0">
              <a:solidFill>
                <a:schemeClr val="bg1"/>
              </a:solidFill>
            </a:endParaRPr>
          </a:p>
        </p:txBody>
      </p:sp>
      <p:sp>
        <p:nvSpPr>
          <p:cNvPr id="23" name="TextBox 22"/>
          <p:cNvSpPr txBox="1"/>
          <p:nvPr/>
        </p:nvSpPr>
        <p:spPr>
          <a:xfrm>
            <a:off x="6299200"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3149482"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3149482" y="2661416"/>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1" name="TextBox 20"/>
          <p:cNvSpPr txBox="1"/>
          <p:nvPr/>
        </p:nvSpPr>
        <p:spPr>
          <a:xfrm>
            <a:off x="3149482" y="3222553"/>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4" name="TextBox 23"/>
          <p:cNvSpPr txBox="1"/>
          <p:nvPr/>
        </p:nvSpPr>
        <p:spPr>
          <a:xfrm>
            <a:off x="3149482" y="4261241"/>
            <a:ext cx="514350" cy="307777"/>
          </a:xfrm>
          <a:prstGeom prst="rect">
            <a:avLst/>
          </a:prstGeom>
          <a:noFill/>
        </p:spPr>
        <p:txBody>
          <a:bodyPr wrap="square" rtlCol="0">
            <a:spAutoFit/>
          </a:bodyPr>
          <a:lstStyle/>
          <a:p>
            <a:pPr algn="r"/>
            <a:r>
              <a:rPr lang="en-US" sz="1400" dirty="0" smtClean="0">
                <a:solidFill>
                  <a:schemeClr val="bg1"/>
                </a:solidFill>
              </a:rPr>
              <a:t>48%  </a:t>
            </a:r>
            <a:endParaRPr lang="en-US" sz="1400" dirty="0">
              <a:solidFill>
                <a:schemeClr val="bg1"/>
              </a:solidFill>
            </a:endParaRPr>
          </a:p>
        </p:txBody>
      </p:sp>
      <p:sp>
        <p:nvSpPr>
          <p:cNvPr id="25" name="TextBox 24"/>
          <p:cNvSpPr txBox="1"/>
          <p:nvPr/>
        </p:nvSpPr>
        <p:spPr>
          <a:xfrm>
            <a:off x="1557312" y="2401680"/>
            <a:ext cx="514350" cy="307777"/>
          </a:xfrm>
          <a:prstGeom prst="rect">
            <a:avLst/>
          </a:prstGeom>
          <a:noFill/>
        </p:spPr>
        <p:txBody>
          <a:bodyPr wrap="square" rtlCol="0">
            <a:spAutoFit/>
          </a:bodyPr>
          <a:lstStyle/>
          <a:p>
            <a:pPr algn="r"/>
            <a:r>
              <a:rPr lang="en-US" sz="1400" dirty="0"/>
              <a:t>2</a:t>
            </a:r>
            <a:r>
              <a:rPr lang="en-US" sz="1400" dirty="0" smtClean="0"/>
              <a:t>%  </a:t>
            </a:r>
            <a:endParaRPr lang="en-US" sz="1400" dirty="0"/>
          </a:p>
        </p:txBody>
      </p:sp>
      <p:sp>
        <p:nvSpPr>
          <p:cNvPr id="26" name="TextBox 25"/>
          <p:cNvSpPr txBox="1"/>
          <p:nvPr/>
        </p:nvSpPr>
        <p:spPr>
          <a:xfrm>
            <a:off x="1557312" y="263795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7" name="TextBox 26"/>
          <p:cNvSpPr txBox="1"/>
          <p:nvPr/>
        </p:nvSpPr>
        <p:spPr>
          <a:xfrm>
            <a:off x="1557312" y="3351237"/>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8" name="TextBox 27"/>
          <p:cNvSpPr txBox="1"/>
          <p:nvPr/>
        </p:nvSpPr>
        <p:spPr>
          <a:xfrm>
            <a:off x="1557312" y="4398551"/>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468979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769006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Worker Confidence About Having Enough Money for Retirement Resumes Slow, Downward Trend</a:t>
            </a:r>
            <a:endParaRPr lang="en-US" dirty="0"/>
          </a:p>
        </p:txBody>
      </p:sp>
      <p:sp>
        <p:nvSpPr>
          <p:cNvPr id="3" name="Content Placeholder 2"/>
          <p:cNvSpPr>
            <a:spLocks noGrp="1"/>
          </p:cNvSpPr>
          <p:nvPr>
            <p:ph idx="1"/>
          </p:nvPr>
        </p:nvSpPr>
        <p:spPr/>
        <p:txBody>
          <a:bodyPr/>
          <a:lstStyle/>
          <a:p>
            <a:r>
              <a:rPr lang="en-US" dirty="0" smtClean="0"/>
              <a:t>Overall, how confident are you that you (and your spouse) will have enough money to live comfortably throughout your retirement years? (2013 Workers n=1003)</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6</a:t>
            </a:fld>
            <a:endParaRPr lang="en-US" dirty="0"/>
          </a:p>
        </p:txBody>
      </p:sp>
      <p:sp>
        <p:nvSpPr>
          <p:cNvPr id="9" name="TextBox 1"/>
          <p:cNvSpPr txBox="1"/>
          <p:nvPr/>
        </p:nvSpPr>
        <p:spPr>
          <a:xfrm>
            <a:off x="8138486" y="26927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10" name="TextBox 1"/>
          <p:cNvSpPr txBox="1"/>
          <p:nvPr/>
        </p:nvSpPr>
        <p:spPr>
          <a:xfrm>
            <a:off x="8138485" y="33132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21%</a:t>
            </a:r>
            <a:endParaRPr lang="en-US" sz="1400" dirty="0"/>
          </a:p>
        </p:txBody>
      </p:sp>
      <p:sp>
        <p:nvSpPr>
          <p:cNvPr id="11" name="TextBox 1"/>
          <p:cNvSpPr txBox="1"/>
          <p:nvPr/>
        </p:nvSpPr>
        <p:spPr>
          <a:xfrm>
            <a:off x="8138486" y="40813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bg1"/>
                </a:solidFill>
              </a:rPr>
              <a:t>3</a:t>
            </a:r>
            <a:r>
              <a:rPr lang="en-US" sz="1400" dirty="0" smtClean="0">
                <a:solidFill>
                  <a:schemeClr val="bg1"/>
                </a:solidFill>
              </a:rPr>
              <a:t>8%</a:t>
            </a:r>
            <a:endParaRPr lang="en-US" sz="1400" dirty="0">
              <a:solidFill>
                <a:schemeClr val="bg1"/>
              </a:solidFill>
            </a:endParaRPr>
          </a:p>
        </p:txBody>
      </p:sp>
      <p:sp>
        <p:nvSpPr>
          <p:cNvPr id="12" name="TextBox 1"/>
          <p:cNvSpPr txBox="1"/>
          <p:nvPr/>
        </p:nvSpPr>
        <p:spPr>
          <a:xfrm>
            <a:off x="8138486" y="47104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13%</a:t>
            </a:r>
            <a:endParaRPr lang="en-US" sz="1400" dirty="0">
              <a:solidFill>
                <a:schemeClr val="bg1"/>
              </a:solidFill>
            </a:endParaRPr>
          </a:p>
        </p:txBody>
      </p:sp>
      <p:sp>
        <p:nvSpPr>
          <p:cNvPr id="19" name="TextBox 18"/>
          <p:cNvSpPr txBox="1"/>
          <p:nvPr/>
        </p:nvSpPr>
        <p:spPr>
          <a:xfrm>
            <a:off x="5943600" y="2441920"/>
            <a:ext cx="514350" cy="307777"/>
          </a:xfrm>
          <a:prstGeom prst="rect">
            <a:avLst/>
          </a:prstGeom>
          <a:noFill/>
        </p:spPr>
        <p:txBody>
          <a:bodyPr wrap="square" rtlCol="0">
            <a:spAutoFit/>
          </a:bodyPr>
          <a:lstStyle/>
          <a:p>
            <a:pPr algn="r"/>
            <a:r>
              <a:rPr lang="en-US" sz="1400" dirty="0"/>
              <a:t>1</a:t>
            </a:r>
            <a:r>
              <a:rPr lang="en-US" sz="1400" dirty="0" smtClean="0"/>
              <a:t>0%  </a:t>
            </a:r>
            <a:endParaRPr lang="en-US" sz="1400" dirty="0"/>
          </a:p>
        </p:txBody>
      </p:sp>
      <p:sp>
        <p:nvSpPr>
          <p:cNvPr id="20" name="TextBox 19"/>
          <p:cNvSpPr txBox="1"/>
          <p:nvPr/>
        </p:nvSpPr>
        <p:spPr>
          <a:xfrm>
            <a:off x="5934075" y="286102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2" name="TextBox 21"/>
          <p:cNvSpPr txBox="1"/>
          <p:nvPr/>
        </p:nvSpPr>
        <p:spPr>
          <a:xfrm>
            <a:off x="5934075" y="3711617"/>
            <a:ext cx="514350" cy="307777"/>
          </a:xfrm>
          <a:prstGeom prst="rect">
            <a:avLst/>
          </a:prstGeom>
          <a:noFill/>
        </p:spPr>
        <p:txBody>
          <a:bodyPr wrap="square" rtlCol="0">
            <a:spAutoFit/>
          </a:bodyPr>
          <a:lstStyle/>
          <a:p>
            <a:pPr algn="r"/>
            <a:r>
              <a:rPr lang="en-US" sz="1400" dirty="0" smtClean="0">
                <a:solidFill>
                  <a:schemeClr val="bg1"/>
                </a:solidFill>
              </a:rPr>
              <a:t>43%  </a:t>
            </a:r>
            <a:endParaRPr lang="en-US" sz="1400" dirty="0">
              <a:solidFill>
                <a:schemeClr val="bg1"/>
              </a:solidFill>
            </a:endParaRPr>
          </a:p>
        </p:txBody>
      </p:sp>
      <p:sp>
        <p:nvSpPr>
          <p:cNvPr id="23" name="TextBox 22"/>
          <p:cNvSpPr txBox="1"/>
          <p:nvPr/>
        </p:nvSpPr>
        <p:spPr>
          <a:xfrm>
            <a:off x="5934075" y="4594309"/>
            <a:ext cx="514350" cy="307777"/>
          </a:xfrm>
          <a:prstGeom prst="rect">
            <a:avLst/>
          </a:prstGeom>
          <a:noFill/>
        </p:spPr>
        <p:txBody>
          <a:bodyPr wrap="square" rtlCol="0">
            <a:spAutoFit/>
          </a:bodyPr>
          <a:lstStyle/>
          <a:p>
            <a:pPr algn="r"/>
            <a:r>
              <a:rPr lang="en-US" sz="1400" dirty="0" smtClean="0">
                <a:solidFill>
                  <a:schemeClr val="bg1"/>
                </a:solidFill>
              </a:rPr>
              <a:t>27%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3568582" y="2533938"/>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18" name="TextBox 17"/>
          <p:cNvSpPr txBox="1"/>
          <p:nvPr/>
        </p:nvSpPr>
        <p:spPr>
          <a:xfrm>
            <a:off x="3559057" y="2978916"/>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1" name="TextBox 20"/>
          <p:cNvSpPr txBox="1"/>
          <p:nvPr/>
        </p:nvSpPr>
        <p:spPr>
          <a:xfrm>
            <a:off x="3559057" y="3743253"/>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3559057" y="4591441"/>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25" name="TextBox 24"/>
          <p:cNvSpPr txBox="1"/>
          <p:nvPr/>
        </p:nvSpPr>
        <p:spPr>
          <a:xfrm>
            <a:off x="1176312" y="2401680"/>
            <a:ext cx="514350" cy="307777"/>
          </a:xfrm>
          <a:prstGeom prst="rect">
            <a:avLst/>
          </a:prstGeom>
          <a:noFill/>
        </p:spPr>
        <p:txBody>
          <a:bodyPr wrap="square" rtlCol="0">
            <a:spAutoFit/>
          </a:bodyPr>
          <a:lstStyle/>
          <a:p>
            <a:pPr algn="r"/>
            <a:r>
              <a:rPr lang="en-US" sz="1400" dirty="0"/>
              <a:t>8</a:t>
            </a:r>
            <a:r>
              <a:rPr lang="en-US" sz="1400" dirty="0" smtClean="0"/>
              <a:t>%  </a:t>
            </a:r>
            <a:endParaRPr lang="en-US" sz="1400" dirty="0"/>
          </a:p>
        </p:txBody>
      </p:sp>
      <p:sp>
        <p:nvSpPr>
          <p:cNvPr id="26" name="TextBox 25"/>
          <p:cNvSpPr txBox="1"/>
          <p:nvPr/>
        </p:nvSpPr>
        <p:spPr>
          <a:xfrm>
            <a:off x="1166787" y="277765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7" name="TextBox 26"/>
          <p:cNvSpPr txBox="1"/>
          <p:nvPr/>
        </p:nvSpPr>
        <p:spPr>
          <a:xfrm>
            <a:off x="1166787" y="3757637"/>
            <a:ext cx="514350" cy="307777"/>
          </a:xfrm>
          <a:prstGeom prst="rect">
            <a:avLst/>
          </a:prstGeom>
          <a:noFill/>
        </p:spPr>
        <p:txBody>
          <a:bodyPr wrap="square" rtlCol="0">
            <a:spAutoFit/>
          </a:bodyPr>
          <a:lstStyle/>
          <a:p>
            <a:pPr algn="r"/>
            <a:r>
              <a:rPr lang="en-US" sz="1400" dirty="0" smtClean="0">
                <a:solidFill>
                  <a:schemeClr val="bg1"/>
                </a:solidFill>
              </a:rPr>
              <a:t>51%  </a:t>
            </a:r>
            <a:endParaRPr lang="en-US" sz="1400" dirty="0">
              <a:solidFill>
                <a:schemeClr val="bg1"/>
              </a:solidFill>
            </a:endParaRPr>
          </a:p>
        </p:txBody>
      </p:sp>
      <p:sp>
        <p:nvSpPr>
          <p:cNvPr id="28" name="TextBox 27"/>
          <p:cNvSpPr txBox="1"/>
          <p:nvPr/>
        </p:nvSpPr>
        <p:spPr>
          <a:xfrm>
            <a:off x="1166787" y="4614451"/>
            <a:ext cx="514350" cy="307777"/>
          </a:xfrm>
          <a:prstGeom prst="rect">
            <a:avLst/>
          </a:prstGeom>
          <a:noFill/>
        </p:spPr>
        <p:txBody>
          <a:bodyPr wrap="square" rtlCol="0">
            <a:spAutoFit/>
          </a:bodyPr>
          <a:lstStyle/>
          <a:p>
            <a:pPr algn="r"/>
            <a:r>
              <a:rPr lang="en-US" sz="1400" dirty="0" smtClean="0">
                <a:solidFill>
                  <a:schemeClr val="bg1"/>
                </a:solidFill>
              </a:rPr>
              <a:t>21%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680359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272106731"/>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Retiree Confidence About Paying for Medical Expenses Also Remains Below 2007 Levels </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(2013 Retirees n=251)</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60</a:t>
            </a:fld>
            <a:endParaRPr lang="en-US" dirty="0"/>
          </a:p>
        </p:txBody>
      </p:sp>
      <p:sp>
        <p:nvSpPr>
          <p:cNvPr id="9" name="TextBox 1"/>
          <p:cNvSpPr txBox="1"/>
          <p:nvPr/>
        </p:nvSpPr>
        <p:spPr>
          <a:xfrm>
            <a:off x="8138486" y="25276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0" name="TextBox 1"/>
          <p:cNvSpPr txBox="1"/>
          <p:nvPr/>
        </p:nvSpPr>
        <p:spPr>
          <a:xfrm>
            <a:off x="8138485" y="2881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1" name="TextBox 1"/>
          <p:cNvSpPr txBox="1"/>
          <p:nvPr/>
        </p:nvSpPr>
        <p:spPr>
          <a:xfrm>
            <a:off x="8138486" y="36495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2" name="TextBox 1"/>
          <p:cNvSpPr txBox="1"/>
          <p:nvPr/>
        </p:nvSpPr>
        <p:spPr>
          <a:xfrm>
            <a:off x="8138486" y="45199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24%</a:t>
            </a:r>
            <a:endParaRPr lang="en-US" sz="1400" dirty="0">
              <a:solidFill>
                <a:schemeClr val="bg1"/>
              </a:solidFill>
            </a:endParaRPr>
          </a:p>
        </p:txBody>
      </p:sp>
      <p:sp>
        <p:nvSpPr>
          <p:cNvPr id="19" name="TextBox 18"/>
          <p:cNvSpPr txBox="1"/>
          <p:nvPr/>
        </p:nvSpPr>
        <p:spPr>
          <a:xfrm>
            <a:off x="5105400" y="2416520"/>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0" name="TextBox 19"/>
          <p:cNvSpPr txBox="1"/>
          <p:nvPr/>
        </p:nvSpPr>
        <p:spPr>
          <a:xfrm>
            <a:off x="5105400" y="2734020"/>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2" name="TextBox 21"/>
          <p:cNvSpPr txBox="1"/>
          <p:nvPr/>
        </p:nvSpPr>
        <p:spPr>
          <a:xfrm>
            <a:off x="5105400" y="3394117"/>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3" name="TextBox 22"/>
          <p:cNvSpPr txBox="1"/>
          <p:nvPr/>
        </p:nvSpPr>
        <p:spPr>
          <a:xfrm>
            <a:off x="5105400"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5537082" y="2419638"/>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18" name="TextBox 17"/>
          <p:cNvSpPr txBox="1"/>
          <p:nvPr/>
        </p:nvSpPr>
        <p:spPr>
          <a:xfrm>
            <a:off x="5537082" y="2763016"/>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1" name="TextBox 20"/>
          <p:cNvSpPr txBox="1"/>
          <p:nvPr/>
        </p:nvSpPr>
        <p:spPr>
          <a:xfrm>
            <a:off x="5537082" y="3311453"/>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
        <p:nvSpPr>
          <p:cNvPr id="24" name="TextBox 23"/>
          <p:cNvSpPr txBox="1"/>
          <p:nvPr/>
        </p:nvSpPr>
        <p:spPr>
          <a:xfrm>
            <a:off x="5537082" y="4223141"/>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5" name="TextBox 24"/>
          <p:cNvSpPr txBox="1"/>
          <p:nvPr/>
        </p:nvSpPr>
        <p:spPr>
          <a:xfrm>
            <a:off x="3132112" y="245248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6" name="TextBox 25"/>
          <p:cNvSpPr txBox="1"/>
          <p:nvPr/>
        </p:nvSpPr>
        <p:spPr>
          <a:xfrm>
            <a:off x="3132112" y="281575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7" name="TextBox 26"/>
          <p:cNvSpPr txBox="1"/>
          <p:nvPr/>
        </p:nvSpPr>
        <p:spPr>
          <a:xfrm>
            <a:off x="3132112" y="3414737"/>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28" name="TextBox 27"/>
          <p:cNvSpPr txBox="1"/>
          <p:nvPr/>
        </p:nvSpPr>
        <p:spPr>
          <a:xfrm>
            <a:off x="3132112" y="4398551"/>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2799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81000" y="6253163"/>
            <a:ext cx="8659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2000-2013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8" name="Chart 7"/>
          <p:cNvGraphicFramePr/>
          <p:nvPr>
            <p:extLst>
              <p:ext uri="{D42A27DB-BD31-4B8C-83A1-F6EECF244321}">
                <p14:modId xmlns:p14="http://schemas.microsoft.com/office/powerpoint/2010/main" val="139340419"/>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6 in 10 Retirees Are Not Confident About Ability to Pay for Long-term Care Expenses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Overall, how confident are you that you </a:t>
            </a:r>
            <a:r>
              <a:rPr lang="en-US" dirty="0"/>
              <a:t>will have enough money to pay for long-term care, such as nursing home or home health care, should you need it during your </a:t>
            </a:r>
            <a:r>
              <a:rPr lang="en-US" dirty="0" smtClean="0"/>
              <a:t>retirement? </a:t>
            </a:r>
            <a:br>
              <a:rPr lang="en-US" dirty="0" smtClean="0"/>
            </a:br>
            <a:r>
              <a:rPr lang="en-US" dirty="0" smtClean="0"/>
              <a:t>(2013 Retirees n=251)</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61</a:t>
            </a:fld>
            <a:endParaRPr lang="en-US" dirty="0"/>
          </a:p>
        </p:txBody>
      </p:sp>
      <p:sp>
        <p:nvSpPr>
          <p:cNvPr id="9" name="TextBox 1"/>
          <p:cNvSpPr txBox="1"/>
          <p:nvPr/>
        </p:nvSpPr>
        <p:spPr>
          <a:xfrm>
            <a:off x="8138486" y="27054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34%</a:t>
            </a:r>
            <a:endParaRPr lang="en-US" sz="1400" dirty="0"/>
          </a:p>
        </p:txBody>
      </p:sp>
      <p:sp>
        <p:nvSpPr>
          <p:cNvPr id="10" name="TextBox 1"/>
          <p:cNvSpPr txBox="1"/>
          <p:nvPr/>
        </p:nvSpPr>
        <p:spPr>
          <a:xfrm>
            <a:off x="8138485" y="34021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1" name="TextBox 1"/>
          <p:cNvSpPr txBox="1"/>
          <p:nvPr/>
        </p:nvSpPr>
        <p:spPr>
          <a:xfrm>
            <a:off x="8138486" y="40686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12" name="TextBox 1"/>
          <p:cNvSpPr txBox="1"/>
          <p:nvPr/>
        </p:nvSpPr>
        <p:spPr>
          <a:xfrm>
            <a:off x="8138486" y="46342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9" name="TextBox 18"/>
          <p:cNvSpPr txBox="1"/>
          <p:nvPr/>
        </p:nvSpPr>
        <p:spPr>
          <a:xfrm>
            <a:off x="4025900" y="2543520"/>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0" name="TextBox 19"/>
          <p:cNvSpPr txBox="1"/>
          <p:nvPr/>
        </p:nvSpPr>
        <p:spPr>
          <a:xfrm>
            <a:off x="4025900" y="3051520"/>
            <a:ext cx="514350" cy="307777"/>
          </a:xfrm>
          <a:prstGeom prst="rect">
            <a:avLst/>
          </a:prstGeom>
          <a:noFill/>
        </p:spPr>
        <p:txBody>
          <a:bodyPr wrap="square" rtlCol="0">
            <a:spAutoFit/>
          </a:bodyPr>
          <a:lstStyle/>
          <a:p>
            <a:pPr algn="r"/>
            <a:r>
              <a:rPr lang="en-US" sz="1400" dirty="0" smtClean="0"/>
              <a:t>25%  </a:t>
            </a:r>
            <a:endParaRPr lang="en-US" sz="1400" dirty="0"/>
          </a:p>
        </p:txBody>
      </p:sp>
      <p:sp>
        <p:nvSpPr>
          <p:cNvPr id="22" name="TextBox 21"/>
          <p:cNvSpPr txBox="1"/>
          <p:nvPr/>
        </p:nvSpPr>
        <p:spPr>
          <a:xfrm>
            <a:off x="4025900" y="3800517"/>
            <a:ext cx="514350" cy="307777"/>
          </a:xfrm>
          <a:prstGeom prst="rect">
            <a:avLst/>
          </a:prstGeom>
          <a:noFill/>
        </p:spPr>
        <p:txBody>
          <a:bodyPr wrap="square" rtlCol="0">
            <a:spAutoFit/>
          </a:bodyPr>
          <a:lstStyle/>
          <a:p>
            <a:pPr algn="r"/>
            <a:r>
              <a:rPr lang="en-US" sz="1400" dirty="0" smtClean="0">
                <a:solidFill>
                  <a:schemeClr val="bg1"/>
                </a:solidFill>
              </a:rPr>
              <a:t>33%  </a:t>
            </a:r>
            <a:endParaRPr lang="en-US" sz="1400" dirty="0">
              <a:solidFill>
                <a:schemeClr val="bg1"/>
              </a:solidFill>
            </a:endParaRPr>
          </a:p>
        </p:txBody>
      </p:sp>
      <p:sp>
        <p:nvSpPr>
          <p:cNvPr id="23" name="TextBox 22"/>
          <p:cNvSpPr txBox="1"/>
          <p:nvPr/>
        </p:nvSpPr>
        <p:spPr>
          <a:xfrm>
            <a:off x="4025900" y="4530809"/>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5829182" y="2749838"/>
            <a:ext cx="514350" cy="307777"/>
          </a:xfrm>
          <a:prstGeom prst="rect">
            <a:avLst/>
          </a:prstGeom>
          <a:noFill/>
        </p:spPr>
        <p:txBody>
          <a:bodyPr wrap="square" rtlCol="0">
            <a:spAutoFit/>
          </a:bodyPr>
          <a:lstStyle/>
          <a:p>
            <a:pPr algn="r"/>
            <a:r>
              <a:rPr lang="en-US" sz="1400" dirty="0" smtClean="0"/>
              <a:t>38%  </a:t>
            </a:r>
            <a:endParaRPr lang="en-US" sz="1400" dirty="0"/>
          </a:p>
        </p:txBody>
      </p:sp>
      <p:sp>
        <p:nvSpPr>
          <p:cNvPr id="18" name="TextBox 17"/>
          <p:cNvSpPr txBox="1"/>
          <p:nvPr/>
        </p:nvSpPr>
        <p:spPr>
          <a:xfrm>
            <a:off x="5829182" y="34742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5829182" y="4060753"/>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4" name="TextBox 23"/>
          <p:cNvSpPr txBox="1"/>
          <p:nvPr/>
        </p:nvSpPr>
        <p:spPr>
          <a:xfrm>
            <a:off x="5829182" y="465494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
        <p:nvSpPr>
          <p:cNvPr id="25" name="TextBox 24"/>
          <p:cNvSpPr txBox="1"/>
          <p:nvPr/>
        </p:nvSpPr>
        <p:spPr>
          <a:xfrm>
            <a:off x="2827312" y="2617580"/>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6" name="TextBox 25"/>
          <p:cNvSpPr txBox="1"/>
          <p:nvPr/>
        </p:nvSpPr>
        <p:spPr>
          <a:xfrm>
            <a:off x="2827312" y="323485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7" name="TextBox 26"/>
          <p:cNvSpPr txBox="1"/>
          <p:nvPr/>
        </p:nvSpPr>
        <p:spPr>
          <a:xfrm>
            <a:off x="2827312" y="3757637"/>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8" name="TextBox 27"/>
          <p:cNvSpPr txBox="1"/>
          <p:nvPr/>
        </p:nvSpPr>
        <p:spPr>
          <a:xfrm>
            <a:off x="2827312" y="4474751"/>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4117762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53493855"/>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199" y="274638"/>
            <a:ext cx="8593347" cy="944562"/>
          </a:xfrm>
        </p:spPr>
        <p:txBody>
          <a:bodyPr>
            <a:normAutofit fontScale="90000"/>
          </a:bodyPr>
          <a:lstStyle/>
          <a:p>
            <a:r>
              <a:rPr lang="en-US" dirty="0" smtClean="0"/>
              <a:t>Less than 1 in 4 Retirees Are Very Confident They Did a Good Job Preparing for Retirement</a:t>
            </a:r>
            <a:endParaRPr lang="en-US" dirty="0"/>
          </a:p>
        </p:txBody>
      </p:sp>
      <p:sp>
        <p:nvSpPr>
          <p:cNvPr id="3" name="Content Placeholder 2"/>
          <p:cNvSpPr>
            <a:spLocks noGrp="1"/>
          </p:cNvSpPr>
          <p:nvPr>
            <p:ph idx="1"/>
          </p:nvPr>
        </p:nvSpPr>
        <p:spPr/>
        <p:txBody>
          <a:bodyPr/>
          <a:lstStyle/>
          <a:p>
            <a:r>
              <a:rPr lang="en-US" dirty="0" smtClean="0"/>
              <a:t>Overall, how confident are you that you did a good job of preparing financially for your retirement? (2013 Retirees n=251)</a:t>
            </a:r>
            <a:endParaRPr lang="en-US" dirty="0"/>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62</a:t>
            </a:fld>
            <a:endParaRPr lang="en-US" dirty="0"/>
          </a:p>
        </p:txBody>
      </p:sp>
      <p:sp>
        <p:nvSpPr>
          <p:cNvPr id="9" name="TextBox 1"/>
          <p:cNvSpPr txBox="1"/>
          <p:nvPr/>
        </p:nvSpPr>
        <p:spPr>
          <a:xfrm>
            <a:off x="8138486" y="24768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0" name="TextBox 1"/>
          <p:cNvSpPr txBox="1"/>
          <p:nvPr/>
        </p:nvSpPr>
        <p:spPr>
          <a:xfrm>
            <a:off x="8138485" y="28306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1" name="TextBox 1"/>
          <p:cNvSpPr txBox="1"/>
          <p:nvPr/>
        </p:nvSpPr>
        <p:spPr>
          <a:xfrm>
            <a:off x="8138486" y="35987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47%</a:t>
            </a:r>
            <a:endParaRPr lang="en-US" sz="1400" dirty="0">
              <a:solidFill>
                <a:schemeClr val="bg1"/>
              </a:solidFill>
            </a:endParaRPr>
          </a:p>
        </p:txBody>
      </p:sp>
      <p:sp>
        <p:nvSpPr>
          <p:cNvPr id="12" name="TextBox 1"/>
          <p:cNvSpPr txBox="1"/>
          <p:nvPr/>
        </p:nvSpPr>
        <p:spPr>
          <a:xfrm>
            <a:off x="8138486" y="45199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23%</a:t>
            </a:r>
            <a:endParaRPr lang="en-US" sz="1400" dirty="0">
              <a:solidFill>
                <a:schemeClr val="bg1"/>
              </a:solidFill>
            </a:endParaRPr>
          </a:p>
        </p:txBody>
      </p:sp>
      <p:sp>
        <p:nvSpPr>
          <p:cNvPr id="19" name="TextBox 18"/>
          <p:cNvSpPr txBox="1"/>
          <p:nvPr/>
        </p:nvSpPr>
        <p:spPr>
          <a:xfrm>
            <a:off x="4343400" y="253082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0" name="TextBox 19"/>
          <p:cNvSpPr txBox="1"/>
          <p:nvPr/>
        </p:nvSpPr>
        <p:spPr>
          <a:xfrm>
            <a:off x="4343400" y="2861020"/>
            <a:ext cx="514350" cy="307777"/>
          </a:xfrm>
          <a:prstGeom prst="rect">
            <a:avLst/>
          </a:prstGeom>
          <a:noFill/>
        </p:spPr>
        <p:txBody>
          <a:bodyPr wrap="square" rtlCol="0">
            <a:spAutoFit/>
          </a:bodyPr>
          <a:lstStyle/>
          <a:p>
            <a:pPr algn="r"/>
            <a:r>
              <a:rPr lang="en-US" sz="1400" dirty="0" smtClean="0"/>
              <a:t>6%  </a:t>
            </a:r>
            <a:endParaRPr lang="en-US" sz="1400" dirty="0"/>
          </a:p>
        </p:txBody>
      </p:sp>
      <p:sp>
        <p:nvSpPr>
          <p:cNvPr id="22" name="TextBox 21"/>
          <p:cNvSpPr txBox="1"/>
          <p:nvPr/>
        </p:nvSpPr>
        <p:spPr>
          <a:xfrm>
            <a:off x="4343400" y="3394117"/>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23" name="TextBox 22"/>
          <p:cNvSpPr txBox="1"/>
          <p:nvPr/>
        </p:nvSpPr>
        <p:spPr>
          <a:xfrm>
            <a:off x="4343400" y="4327609"/>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7" name="TextBox 16"/>
          <p:cNvSpPr txBox="1"/>
          <p:nvPr/>
        </p:nvSpPr>
        <p:spPr>
          <a:xfrm>
            <a:off x="5879982" y="2419638"/>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18" name="TextBox 17"/>
          <p:cNvSpPr txBox="1"/>
          <p:nvPr/>
        </p:nvSpPr>
        <p:spPr>
          <a:xfrm>
            <a:off x="5879982" y="2674116"/>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21" name="TextBox 20"/>
          <p:cNvSpPr txBox="1"/>
          <p:nvPr/>
        </p:nvSpPr>
        <p:spPr>
          <a:xfrm>
            <a:off x="5879982" y="3311453"/>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5879982" y="4337441"/>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5" name="TextBox 24"/>
          <p:cNvSpPr txBox="1"/>
          <p:nvPr/>
        </p:nvSpPr>
        <p:spPr>
          <a:xfrm>
            <a:off x="2725712" y="2452480"/>
            <a:ext cx="514350" cy="307777"/>
          </a:xfrm>
          <a:prstGeom prst="rect">
            <a:avLst/>
          </a:prstGeom>
          <a:noFill/>
        </p:spPr>
        <p:txBody>
          <a:bodyPr wrap="square" rtlCol="0">
            <a:spAutoFit/>
          </a:bodyPr>
          <a:lstStyle/>
          <a:p>
            <a:pPr algn="r"/>
            <a:r>
              <a:rPr lang="en-US" sz="1400" dirty="0"/>
              <a:t>9</a:t>
            </a:r>
            <a:r>
              <a:rPr lang="en-US" sz="1400" dirty="0" smtClean="0"/>
              <a:t>%  </a:t>
            </a:r>
            <a:endParaRPr lang="en-US" sz="1400" dirty="0"/>
          </a:p>
        </p:txBody>
      </p:sp>
      <p:sp>
        <p:nvSpPr>
          <p:cNvPr id="26" name="TextBox 25"/>
          <p:cNvSpPr txBox="1"/>
          <p:nvPr/>
        </p:nvSpPr>
        <p:spPr>
          <a:xfrm>
            <a:off x="2725712" y="2790350"/>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7" name="TextBox 26"/>
          <p:cNvSpPr txBox="1"/>
          <p:nvPr/>
        </p:nvSpPr>
        <p:spPr>
          <a:xfrm>
            <a:off x="2725712" y="3414737"/>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28" name="TextBox 27"/>
          <p:cNvSpPr txBox="1"/>
          <p:nvPr/>
        </p:nvSpPr>
        <p:spPr>
          <a:xfrm>
            <a:off x="2725712" y="4423951"/>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29" name="TextBox 2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494409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19671284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Retiree Confidence About </a:t>
            </a:r>
            <a:r>
              <a:rPr lang="en-US" dirty="0"/>
              <a:t>Social Security </a:t>
            </a:r>
            <a:r>
              <a:rPr lang="en-US" dirty="0" smtClean="0"/>
              <a:t>Returns to 2011 Levels After 2012 Spike</a:t>
            </a:r>
            <a:endParaRPr lang="en-US" dirty="0"/>
          </a:p>
        </p:txBody>
      </p:sp>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(2013 Retirees n=251)</a:t>
            </a:r>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63</a:t>
            </a:fld>
            <a:endParaRPr lang="en-US" dirty="0"/>
          </a:p>
        </p:txBody>
      </p:sp>
      <p:sp>
        <p:nvSpPr>
          <p:cNvPr id="9" name="TextBox 1"/>
          <p:cNvSpPr txBox="1"/>
          <p:nvPr/>
        </p:nvSpPr>
        <p:spPr>
          <a:xfrm>
            <a:off x="8138486" y="25266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0" name="TextBox 1"/>
          <p:cNvSpPr txBox="1"/>
          <p:nvPr/>
        </p:nvSpPr>
        <p:spPr>
          <a:xfrm>
            <a:off x="8138485" y="30968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32%</a:t>
            </a:r>
            <a:endParaRPr lang="en-US" sz="1400" dirty="0"/>
          </a:p>
        </p:txBody>
      </p:sp>
      <p:sp>
        <p:nvSpPr>
          <p:cNvPr id="11" name="TextBox 1"/>
          <p:cNvSpPr txBox="1"/>
          <p:nvPr/>
        </p:nvSpPr>
        <p:spPr>
          <a:xfrm>
            <a:off x="8138486" y="39894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2" name="TextBox 1"/>
          <p:cNvSpPr txBox="1"/>
          <p:nvPr/>
        </p:nvSpPr>
        <p:spPr>
          <a:xfrm>
            <a:off x="8138486" y="47186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4" name="TextBox 1"/>
          <p:cNvSpPr txBox="1"/>
          <p:nvPr/>
        </p:nvSpPr>
        <p:spPr>
          <a:xfrm>
            <a:off x="6755392" y="257574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5" name="TextBox 1"/>
          <p:cNvSpPr txBox="1"/>
          <p:nvPr/>
        </p:nvSpPr>
        <p:spPr>
          <a:xfrm>
            <a:off x="6755391" y="311704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6" name="TextBox 1"/>
          <p:cNvSpPr txBox="1"/>
          <p:nvPr/>
        </p:nvSpPr>
        <p:spPr>
          <a:xfrm>
            <a:off x="6755392" y="40166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7" name="TextBox 1"/>
          <p:cNvSpPr txBox="1"/>
          <p:nvPr/>
        </p:nvSpPr>
        <p:spPr>
          <a:xfrm>
            <a:off x="6755392" y="472295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13%</a:t>
            </a:r>
            <a:endParaRPr lang="en-US" sz="1400" dirty="0">
              <a:solidFill>
                <a:schemeClr val="bg1"/>
              </a:solidFill>
            </a:endParaRPr>
          </a:p>
        </p:txBody>
      </p:sp>
      <p:sp>
        <p:nvSpPr>
          <p:cNvPr id="18" name="TextBox 1"/>
          <p:cNvSpPr txBox="1"/>
          <p:nvPr/>
        </p:nvSpPr>
        <p:spPr>
          <a:xfrm>
            <a:off x="3552278" y="25470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 7%</a:t>
            </a:r>
            <a:endParaRPr lang="en-US" sz="1400" dirty="0"/>
          </a:p>
        </p:txBody>
      </p:sp>
      <p:sp>
        <p:nvSpPr>
          <p:cNvPr id="19" name="TextBox 1"/>
          <p:cNvSpPr txBox="1"/>
          <p:nvPr/>
        </p:nvSpPr>
        <p:spPr>
          <a:xfrm>
            <a:off x="3552277" y="291577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0" name="TextBox 1"/>
          <p:cNvSpPr txBox="1"/>
          <p:nvPr/>
        </p:nvSpPr>
        <p:spPr>
          <a:xfrm>
            <a:off x="3552278" y="37291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1" name="TextBox 1"/>
          <p:cNvSpPr txBox="1"/>
          <p:nvPr/>
        </p:nvSpPr>
        <p:spPr>
          <a:xfrm>
            <a:off x="3552278" y="453894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2" name="TextBox 1"/>
          <p:cNvSpPr txBox="1"/>
          <p:nvPr/>
        </p:nvSpPr>
        <p:spPr>
          <a:xfrm>
            <a:off x="1565430" y="27080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3" name="TextBox 1"/>
          <p:cNvSpPr txBox="1"/>
          <p:nvPr/>
        </p:nvSpPr>
        <p:spPr>
          <a:xfrm>
            <a:off x="1565429" y="328382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565430" y="420068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36%</a:t>
            </a:r>
            <a:endParaRPr lang="en-US" sz="1400" dirty="0">
              <a:solidFill>
                <a:schemeClr val="bg1"/>
              </a:solidFill>
            </a:endParaRPr>
          </a:p>
        </p:txBody>
      </p:sp>
      <p:sp>
        <p:nvSpPr>
          <p:cNvPr id="25" name="TextBox 1"/>
          <p:cNvSpPr txBox="1"/>
          <p:nvPr/>
        </p:nvSpPr>
        <p:spPr>
          <a:xfrm>
            <a:off x="1565430" y="478623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7%</a:t>
            </a:r>
            <a:endParaRPr lang="en-US" sz="1400" dirty="0">
              <a:solidFill>
                <a:schemeClr val="bg1"/>
              </a:solidFill>
            </a:endParaRPr>
          </a:p>
        </p:txBody>
      </p:sp>
      <p:sp>
        <p:nvSpPr>
          <p:cNvPr id="26" name="TextBox 1"/>
          <p:cNvSpPr txBox="1"/>
          <p:nvPr/>
        </p:nvSpPr>
        <p:spPr>
          <a:xfrm>
            <a:off x="1562562" y="24205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7" name="TextBox 2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1682400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71275914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p:txBody>
          <a:bodyPr>
            <a:normAutofit fontScale="90000"/>
          </a:bodyPr>
          <a:lstStyle/>
          <a:p>
            <a:r>
              <a:rPr lang="en-US" dirty="0" smtClean="0"/>
              <a:t>The </a:t>
            </a:r>
            <a:r>
              <a:rPr lang="en-US" dirty="0"/>
              <a:t>P</a:t>
            </a:r>
            <a:r>
              <a:rPr lang="en-US" dirty="0" smtClean="0"/>
              <a:t>roportion </a:t>
            </a:r>
            <a:r>
              <a:rPr lang="en-US" dirty="0"/>
              <a:t>of </a:t>
            </a:r>
            <a:r>
              <a:rPr lang="en-US" dirty="0" smtClean="0"/>
              <a:t>Retirees Not Too Confident About </a:t>
            </a:r>
            <a:r>
              <a:rPr lang="en-US" dirty="0"/>
              <a:t>Medicare </a:t>
            </a:r>
            <a:r>
              <a:rPr lang="en-US" dirty="0" smtClean="0"/>
              <a:t>Benefits </a:t>
            </a:r>
            <a:r>
              <a:rPr lang="en-US" dirty="0"/>
              <a:t>has </a:t>
            </a:r>
            <a:r>
              <a:rPr lang="en-US" dirty="0" smtClean="0"/>
              <a:t>Increased</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(2013 Retirees n=251)</a:t>
            </a:r>
          </a:p>
        </p:txBody>
      </p:sp>
      <p:sp>
        <p:nvSpPr>
          <p:cNvPr id="5"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1993-2013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64</a:t>
            </a:fld>
            <a:endParaRPr lang="en-US" dirty="0"/>
          </a:p>
        </p:txBody>
      </p:sp>
      <p:sp>
        <p:nvSpPr>
          <p:cNvPr id="9" name="TextBox 1"/>
          <p:cNvSpPr txBox="1"/>
          <p:nvPr/>
        </p:nvSpPr>
        <p:spPr>
          <a:xfrm>
            <a:off x="8138486" y="25647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0" name="TextBox 1"/>
          <p:cNvSpPr txBox="1"/>
          <p:nvPr/>
        </p:nvSpPr>
        <p:spPr>
          <a:xfrm>
            <a:off x="8138485" y="32873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37%</a:t>
            </a:r>
            <a:endParaRPr lang="en-US" sz="1400" dirty="0"/>
          </a:p>
        </p:txBody>
      </p:sp>
      <p:sp>
        <p:nvSpPr>
          <p:cNvPr id="11" name="TextBox 1"/>
          <p:cNvSpPr txBox="1"/>
          <p:nvPr/>
        </p:nvSpPr>
        <p:spPr>
          <a:xfrm>
            <a:off x="8138486" y="41799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34%</a:t>
            </a:r>
            <a:endParaRPr lang="en-US" sz="1400" dirty="0">
              <a:solidFill>
                <a:schemeClr val="bg1"/>
              </a:solidFill>
            </a:endParaRPr>
          </a:p>
        </p:txBody>
      </p:sp>
      <p:sp>
        <p:nvSpPr>
          <p:cNvPr id="12" name="TextBox 1"/>
          <p:cNvSpPr txBox="1"/>
          <p:nvPr/>
        </p:nvSpPr>
        <p:spPr>
          <a:xfrm>
            <a:off x="8138486" y="477578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Not At All</a:t>
            </a:r>
            <a:endParaRPr lang="en-US" sz="1050" i="1" dirty="0"/>
          </a:p>
        </p:txBody>
      </p:sp>
      <p:sp>
        <p:nvSpPr>
          <p:cNvPr id="14" name="TextBox 1"/>
          <p:cNvSpPr txBox="1"/>
          <p:nvPr/>
        </p:nvSpPr>
        <p:spPr>
          <a:xfrm>
            <a:off x="4734106" y="2529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5" name="TextBox 1"/>
          <p:cNvSpPr txBox="1"/>
          <p:nvPr/>
        </p:nvSpPr>
        <p:spPr>
          <a:xfrm>
            <a:off x="4734105" y="30733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6" name="TextBox 1"/>
          <p:cNvSpPr txBox="1"/>
          <p:nvPr/>
        </p:nvSpPr>
        <p:spPr>
          <a:xfrm>
            <a:off x="4734106" y="39706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7" name="TextBox 1"/>
          <p:cNvSpPr txBox="1"/>
          <p:nvPr/>
        </p:nvSpPr>
        <p:spPr>
          <a:xfrm>
            <a:off x="4734106" y="469331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8" name="TextBox 1"/>
          <p:cNvSpPr txBox="1"/>
          <p:nvPr/>
        </p:nvSpPr>
        <p:spPr>
          <a:xfrm>
            <a:off x="3560970" y="26328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19" name="TextBox 1"/>
          <p:cNvSpPr txBox="1"/>
          <p:nvPr/>
        </p:nvSpPr>
        <p:spPr>
          <a:xfrm>
            <a:off x="3560969" y="30302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20" name="TextBox 1"/>
          <p:cNvSpPr txBox="1"/>
          <p:nvPr/>
        </p:nvSpPr>
        <p:spPr>
          <a:xfrm>
            <a:off x="3560970" y="3884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49%</a:t>
            </a:r>
            <a:endParaRPr lang="en-US" sz="1400" dirty="0">
              <a:solidFill>
                <a:schemeClr val="bg1"/>
              </a:solidFill>
            </a:endParaRPr>
          </a:p>
        </p:txBody>
      </p:sp>
      <p:sp>
        <p:nvSpPr>
          <p:cNvPr id="21" name="TextBox 1"/>
          <p:cNvSpPr txBox="1"/>
          <p:nvPr/>
        </p:nvSpPr>
        <p:spPr>
          <a:xfrm>
            <a:off x="3560970" y="470193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22" name="TextBox 1"/>
          <p:cNvSpPr txBox="1"/>
          <p:nvPr/>
        </p:nvSpPr>
        <p:spPr>
          <a:xfrm>
            <a:off x="1162942" y="27967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3" name="TextBox 1"/>
          <p:cNvSpPr txBox="1"/>
          <p:nvPr/>
        </p:nvSpPr>
        <p:spPr>
          <a:xfrm>
            <a:off x="1162941" y="35046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162942" y="43156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5" name="TextBox 1"/>
          <p:cNvSpPr txBox="1"/>
          <p:nvPr/>
        </p:nvSpPr>
        <p:spPr>
          <a:xfrm>
            <a:off x="1162942"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26" name="TextBox 1"/>
          <p:cNvSpPr txBox="1"/>
          <p:nvPr/>
        </p:nvSpPr>
        <p:spPr>
          <a:xfrm>
            <a:off x="1162539" y="23997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27" name="TextBox 1"/>
          <p:cNvSpPr txBox="1"/>
          <p:nvPr/>
        </p:nvSpPr>
        <p:spPr>
          <a:xfrm>
            <a:off x="6758348" y="2517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28" name="TextBox 1"/>
          <p:cNvSpPr txBox="1"/>
          <p:nvPr/>
        </p:nvSpPr>
        <p:spPr>
          <a:xfrm>
            <a:off x="6758347" y="307913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29" name="TextBox 1"/>
          <p:cNvSpPr txBox="1"/>
          <p:nvPr/>
        </p:nvSpPr>
        <p:spPr>
          <a:xfrm>
            <a:off x="6758348" y="407129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50%</a:t>
            </a:r>
            <a:endParaRPr lang="en-US" sz="1400" dirty="0">
              <a:solidFill>
                <a:schemeClr val="bg1"/>
              </a:solidFill>
            </a:endParaRPr>
          </a:p>
        </p:txBody>
      </p:sp>
      <p:sp>
        <p:nvSpPr>
          <p:cNvPr id="30" name="TextBox 1"/>
          <p:cNvSpPr txBox="1"/>
          <p:nvPr/>
        </p:nvSpPr>
        <p:spPr>
          <a:xfrm>
            <a:off x="6758348" y="477670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
        <p:nvSpPr>
          <p:cNvPr id="31" name="TextBox 3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1682400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489830" cy="944562"/>
          </a:xfrm>
        </p:spPr>
        <p:txBody>
          <a:bodyPr>
            <a:normAutofit fontScale="90000"/>
          </a:bodyPr>
          <a:lstStyle/>
          <a:p>
            <a:r>
              <a:rPr lang="en-US" dirty="0" smtClean="0"/>
              <a:t>Roughly One-third of Retirees Say Their Experience With Finances in Retirement Is Worse Than Expected</a:t>
            </a:r>
            <a:endParaRPr lang="en-US" dirty="0"/>
          </a:p>
        </p:txBody>
      </p:sp>
      <p:sp>
        <p:nvSpPr>
          <p:cNvPr id="3" name="Content Placeholder 2"/>
          <p:cNvSpPr>
            <a:spLocks noGrp="1"/>
          </p:cNvSpPr>
          <p:nvPr>
            <p:ph idx="1"/>
          </p:nvPr>
        </p:nvSpPr>
        <p:spPr>
          <a:xfrm>
            <a:off x="304800" y="1295400"/>
            <a:ext cx="8534400" cy="723900"/>
          </a:xfrm>
        </p:spPr>
        <p:txBody>
          <a:bodyPr>
            <a:noAutofit/>
          </a:bodyPr>
          <a:lstStyle/>
          <a:p>
            <a:r>
              <a:rPr lang="en-US" dirty="0"/>
              <a:t>Overall, would you say your experience in retirement with respect to your finances has been </a:t>
            </a:r>
            <a:r>
              <a:rPr lang="en-US" b="1" dirty="0" smtClean="0"/>
              <a:t>… </a:t>
            </a:r>
            <a:r>
              <a:rPr lang="en-US" dirty="0" smtClean="0"/>
              <a:t>than </a:t>
            </a:r>
            <a:r>
              <a:rPr lang="en-US" dirty="0"/>
              <a:t>you expected it to </a:t>
            </a:r>
            <a:r>
              <a:rPr lang="en-US" dirty="0" smtClean="0"/>
              <a:t>be? (2013 </a:t>
            </a:r>
            <a:r>
              <a:rPr lang="en-US" dirty="0"/>
              <a:t>Retirees </a:t>
            </a:r>
            <a:r>
              <a:rPr lang="en-US" dirty="0" smtClean="0"/>
              <a:t>n=251)</a:t>
            </a:r>
            <a:endParaRPr lang="en-US" dirty="0"/>
          </a:p>
        </p:txBody>
      </p:sp>
      <p:sp>
        <p:nvSpPr>
          <p:cNvPr id="4"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341219577"/>
              </p:ext>
            </p:extLst>
          </p:nvPr>
        </p:nvGraphicFramePr>
        <p:xfrm>
          <a:off x="-1152524" y="2000250"/>
          <a:ext cx="928687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65</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5554672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About 2 in 10 Retirees Report Higher Expenditures in Retirement Than Immediately Prior</a:t>
            </a:r>
            <a:endParaRPr lang="en-US" dirty="0"/>
          </a:p>
        </p:txBody>
      </p:sp>
      <p:sp>
        <p:nvSpPr>
          <p:cNvPr id="4" name="Content Placeholder 2"/>
          <p:cNvSpPr>
            <a:spLocks noGrp="1"/>
          </p:cNvSpPr>
          <p:nvPr>
            <p:ph idx="1"/>
          </p:nvPr>
        </p:nvSpPr>
        <p:spPr>
          <a:xfrm>
            <a:off x="304800" y="1295400"/>
            <a:ext cx="8534400" cy="685800"/>
          </a:xfrm>
        </p:spPr>
        <p:txBody>
          <a:bodyPr>
            <a:noAutofit/>
          </a:bodyPr>
          <a:lstStyle/>
          <a:p>
            <a:pPr marL="0" indent="0">
              <a:buNone/>
            </a:pPr>
            <a:r>
              <a:rPr lang="en-US" sz="1600" dirty="0" smtClean="0"/>
              <a:t>How did (How </a:t>
            </a:r>
            <a:r>
              <a:rPr lang="en-US" sz="1600" dirty="0"/>
              <a:t>do you think ) </a:t>
            </a:r>
            <a:r>
              <a:rPr lang="en-US" sz="1600" dirty="0" smtClean="0"/>
              <a:t>your and </a:t>
            </a:r>
            <a:r>
              <a:rPr lang="en-US" sz="1600" dirty="0"/>
              <a:t>your </a:t>
            </a:r>
            <a:r>
              <a:rPr lang="en-US" sz="1600" dirty="0" smtClean="0"/>
              <a:t>spouse’s spending </a:t>
            </a:r>
            <a:r>
              <a:rPr lang="en-US" sz="1600" dirty="0"/>
              <a:t>in the first five years of retirement </a:t>
            </a:r>
            <a:r>
              <a:rPr lang="en-US" sz="1600" dirty="0" smtClean="0"/>
              <a:t>(will) </a:t>
            </a:r>
            <a:r>
              <a:rPr lang="en-US" sz="1600" dirty="0"/>
              <a:t>compare with your spending in the five years before you retire</a:t>
            </a:r>
            <a:r>
              <a:rPr lang="en-US" sz="1600" dirty="0" smtClean="0"/>
              <a:t>? (2013 </a:t>
            </a:r>
            <a:r>
              <a:rPr lang="en-US" sz="1600" dirty="0"/>
              <a:t>Workers </a:t>
            </a:r>
            <a:r>
              <a:rPr lang="en-US" sz="1600" dirty="0" smtClean="0"/>
              <a:t>n=931, </a:t>
            </a:r>
            <a:br>
              <a:rPr lang="en-US" sz="1600" dirty="0" smtClean="0"/>
            </a:br>
            <a:r>
              <a:rPr lang="en-US" sz="1600" dirty="0" smtClean="0"/>
              <a:t>Retirees n=251)</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66</a:t>
            </a:fld>
            <a:endParaRPr lang="en-US" dirty="0"/>
          </a:p>
        </p:txBody>
      </p:sp>
      <p:graphicFrame>
        <p:nvGraphicFramePr>
          <p:cNvPr id="7" name="Chart 6"/>
          <p:cNvGraphicFramePr/>
          <p:nvPr>
            <p:extLst>
              <p:ext uri="{D42A27DB-BD31-4B8C-83A1-F6EECF244321}">
                <p14:modId xmlns:p14="http://schemas.microsoft.com/office/powerpoint/2010/main" val="3476819896"/>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93212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08400"/>
            <a:ext cx="7772400" cy="1362075"/>
          </a:xfrm>
        </p:spPr>
        <p:txBody>
          <a:bodyPr/>
          <a:lstStyle/>
          <a:p>
            <a:r>
              <a:rPr lang="en-US" dirty="0" smtClean="0"/>
              <a:t>Appendix: Preparations for retirement</a:t>
            </a:r>
            <a:endParaRPr lang="en-US" dirty="0"/>
          </a:p>
        </p:txBody>
      </p:sp>
    </p:spTree>
    <p:extLst>
      <p:ext uri="{BB962C8B-B14F-4D97-AF65-F5344CB8AC3E}">
        <p14:creationId xmlns:p14="http://schemas.microsoft.com/office/powerpoint/2010/main" val="3795621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The Likelihood of Doing a Calculation Increases With Household Income</a:t>
            </a:r>
            <a:endParaRPr lang="en-US" dirty="0"/>
          </a:p>
        </p:txBody>
      </p:sp>
      <p:sp>
        <p:nvSpPr>
          <p:cNvPr id="4" name="Text Box 6"/>
          <p:cNvSpPr txBox="1">
            <a:spLocks noChangeArrowheads="1"/>
          </p:cNvSpPr>
          <p:nvPr/>
        </p:nvSpPr>
        <p:spPr bwMode="auto">
          <a:xfrm>
            <a:off x="381000" y="6253163"/>
            <a:ext cx="80442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057392179"/>
              </p:ext>
            </p:extLst>
          </p:nvPr>
        </p:nvGraphicFramePr>
        <p:xfrm>
          <a:off x="381000" y="20574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68</a:t>
            </a:fld>
            <a:endParaRPr lang="en-US" dirty="0"/>
          </a:p>
        </p:txBody>
      </p:sp>
      <p:sp>
        <p:nvSpPr>
          <p:cNvPr id="8" name="Content Placeholder 2"/>
          <p:cNvSpPr>
            <a:spLocks noGrp="1"/>
          </p:cNvSpPr>
          <p:nvPr>
            <p:ph idx="1"/>
          </p:nvPr>
        </p:nvSpPr>
        <p:spPr>
          <a:xfrm>
            <a:off x="304800" y="1295400"/>
            <a:ext cx="8534400" cy="685800"/>
          </a:xfrm>
        </p:spPr>
        <p:txBody>
          <a:bodyPr/>
          <a:lstStyle/>
          <a:p>
            <a:r>
              <a:rPr lang="en-US" dirty="0"/>
              <a:t>Have you (or your spouse) tried to figure out how much money you will need to have saved by the time you retire so that you can live comfortably in retirement</a:t>
            </a:r>
            <a:r>
              <a:rPr lang="en-US" dirty="0" smtClean="0"/>
              <a:t>?  (2013 Workers, percent yes)</a:t>
            </a:r>
            <a:endParaRPr lang="en-US" dirty="0"/>
          </a:p>
          <a:p>
            <a:endParaRPr lang="en-US" dirty="0"/>
          </a:p>
        </p:txBody>
      </p:sp>
      <p:sp>
        <p:nvSpPr>
          <p:cNvPr id="3" name="TextBox 2"/>
          <p:cNvSpPr txBox="1"/>
          <p:nvPr/>
        </p:nvSpPr>
        <p:spPr>
          <a:xfrm>
            <a:off x="957942" y="5332923"/>
            <a:ext cx="1747466" cy="830997"/>
          </a:xfrm>
          <a:prstGeom prst="rect">
            <a:avLst/>
          </a:prstGeom>
          <a:noFill/>
        </p:spPr>
        <p:txBody>
          <a:bodyPr wrap="none" rtlCol="0">
            <a:spAutoFit/>
          </a:bodyPr>
          <a:lstStyle/>
          <a:p>
            <a:pPr algn="ctr"/>
            <a:r>
              <a:rPr lang="en-US" sz="1600" dirty="0" smtClean="0"/>
              <a:t>Workers with</a:t>
            </a:r>
            <a:br>
              <a:rPr lang="en-US" sz="1600" dirty="0" smtClean="0"/>
            </a:br>
            <a:r>
              <a:rPr lang="en-US" sz="1600" dirty="0" smtClean="0"/>
              <a:t>Household Income</a:t>
            </a:r>
            <a:br>
              <a:rPr lang="en-US" sz="1600" dirty="0" smtClean="0"/>
            </a:br>
            <a:r>
              <a:rPr lang="en-US" sz="1600" dirty="0" smtClean="0"/>
              <a:t>&lt;$35,000</a:t>
            </a:r>
          </a:p>
        </p:txBody>
      </p:sp>
      <p:sp>
        <p:nvSpPr>
          <p:cNvPr id="9" name="TextBox 8"/>
          <p:cNvSpPr txBox="1"/>
          <p:nvPr/>
        </p:nvSpPr>
        <p:spPr>
          <a:xfrm>
            <a:off x="3751944" y="5332923"/>
            <a:ext cx="1747466" cy="830997"/>
          </a:xfrm>
          <a:prstGeom prst="rect">
            <a:avLst/>
          </a:prstGeom>
          <a:noFill/>
        </p:spPr>
        <p:txBody>
          <a:bodyPr wrap="none" rtlCol="0">
            <a:spAutoFit/>
          </a:bodyPr>
          <a:lstStyle/>
          <a:p>
            <a:pPr algn="ctr"/>
            <a:r>
              <a:rPr lang="en-US" sz="1600" dirty="0" smtClean="0"/>
              <a:t>Workers with</a:t>
            </a:r>
            <a:br>
              <a:rPr lang="en-US" sz="1600" dirty="0" smtClean="0"/>
            </a:br>
            <a:r>
              <a:rPr lang="en-US" sz="1600" dirty="0" smtClean="0"/>
              <a:t>Household Income</a:t>
            </a:r>
            <a:br>
              <a:rPr lang="en-US" sz="1600" dirty="0" smtClean="0"/>
            </a:br>
            <a:r>
              <a:rPr lang="en-US" sz="1600" dirty="0" smtClean="0"/>
              <a:t>$35,000-$74,999</a:t>
            </a:r>
          </a:p>
        </p:txBody>
      </p:sp>
      <p:sp>
        <p:nvSpPr>
          <p:cNvPr id="10" name="TextBox 9"/>
          <p:cNvSpPr txBox="1"/>
          <p:nvPr/>
        </p:nvSpPr>
        <p:spPr>
          <a:xfrm>
            <a:off x="6547161" y="5332923"/>
            <a:ext cx="1747466" cy="830997"/>
          </a:xfrm>
          <a:prstGeom prst="rect">
            <a:avLst/>
          </a:prstGeom>
          <a:noFill/>
        </p:spPr>
        <p:txBody>
          <a:bodyPr wrap="none" rtlCol="0">
            <a:spAutoFit/>
          </a:bodyPr>
          <a:lstStyle/>
          <a:p>
            <a:pPr algn="ctr"/>
            <a:r>
              <a:rPr lang="en-US" sz="1600" dirty="0" smtClean="0"/>
              <a:t>Workers with</a:t>
            </a:r>
            <a:br>
              <a:rPr lang="en-US" sz="1600" dirty="0" smtClean="0"/>
            </a:br>
            <a:r>
              <a:rPr lang="en-US" sz="1600" dirty="0" smtClean="0"/>
              <a:t>Household Income</a:t>
            </a:r>
            <a:br>
              <a:rPr lang="en-US" sz="1600" dirty="0" smtClean="0"/>
            </a:br>
            <a:r>
              <a:rPr lang="en-US" sz="1600" dirty="0" smtClean="0"/>
              <a:t>$75,000+</a:t>
            </a:r>
          </a:p>
        </p:txBody>
      </p:sp>
      <p:sp>
        <p:nvSpPr>
          <p:cNvPr id="11" name="TextBox 1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7778239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One-third of Those Doing a Retirement Needs Calculation Ask a Financial Advisor</a:t>
            </a:r>
            <a:endParaRPr lang="en-US" dirty="0"/>
          </a:p>
        </p:txBody>
      </p:sp>
      <p:sp>
        <p:nvSpPr>
          <p:cNvPr id="3" name="Content Placeholder 2"/>
          <p:cNvSpPr>
            <a:spLocks noGrp="1"/>
          </p:cNvSpPr>
          <p:nvPr>
            <p:ph idx="1"/>
          </p:nvPr>
        </p:nvSpPr>
        <p:spPr/>
        <p:txBody>
          <a:bodyPr/>
          <a:lstStyle/>
          <a:p>
            <a:r>
              <a:rPr lang="en-US" dirty="0" smtClean="0"/>
              <a:t>How </a:t>
            </a:r>
            <a:r>
              <a:rPr lang="en-US" dirty="0"/>
              <a:t>did you (or your spouse) determine this amount?  Did you…?  (2013 Workers giving an amount needed for </a:t>
            </a:r>
            <a:r>
              <a:rPr lang="en-US" dirty="0" smtClean="0"/>
              <a:t>retirement)  </a:t>
            </a:r>
            <a:r>
              <a:rPr lang="en-US" dirty="0"/>
              <a:t>(Top mentions, multiple responses accepted)</a:t>
            </a:r>
          </a:p>
        </p:txBody>
      </p:sp>
      <p:sp>
        <p:nvSpPr>
          <p:cNvPr id="4"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807405875"/>
              </p:ext>
            </p:extLst>
          </p:nvPr>
        </p:nvGraphicFramePr>
        <p:xfrm>
          <a:off x="381000" y="1915064"/>
          <a:ext cx="8452449" cy="433809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69</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15166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Roughly 4 in 10 Workers Believe They Need to Save 20% or More of Their Income to Comfortably Retire</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(2013 Workers who provided retirement age n=931)</a:t>
            </a:r>
            <a:endParaRPr lang="en-US" dirty="0"/>
          </a:p>
        </p:txBody>
      </p:sp>
      <p:sp>
        <p:nvSpPr>
          <p:cNvPr id="4"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093072989"/>
              </p:ext>
            </p:extLst>
          </p:nvPr>
        </p:nvGraphicFramePr>
        <p:xfrm>
          <a:off x="-1095376" y="2189163"/>
          <a:ext cx="9648825"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7</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3469868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839200" cy="944562"/>
          </a:xfrm>
        </p:spPr>
        <p:txBody>
          <a:bodyPr>
            <a:normAutofit fontScale="90000"/>
          </a:bodyPr>
          <a:lstStyle/>
          <a:p>
            <a:r>
              <a:rPr lang="en-US" dirty="0" smtClean="0"/>
              <a:t>Most Are Confident They Can Convert Savings to Income</a:t>
            </a:r>
            <a:endParaRPr lang="en-US" dirty="0"/>
          </a:p>
        </p:txBody>
      </p:sp>
      <p:sp>
        <p:nvSpPr>
          <p:cNvPr id="3" name="Content Placeholder 2"/>
          <p:cNvSpPr>
            <a:spLocks noGrp="1"/>
          </p:cNvSpPr>
          <p:nvPr>
            <p:ph idx="1"/>
          </p:nvPr>
        </p:nvSpPr>
        <p:spPr/>
        <p:txBody>
          <a:bodyPr/>
          <a:lstStyle/>
          <a:p>
            <a:r>
              <a:rPr lang="en-US" dirty="0" smtClean="0"/>
              <a:t>How confident are you that…. (2013 Workers n=1003, Retirees n=251)</a:t>
            </a:r>
          </a:p>
        </p:txBody>
      </p:sp>
      <p:graphicFrame>
        <p:nvGraphicFramePr>
          <p:cNvPr id="4" name="Chart 3"/>
          <p:cNvGraphicFramePr/>
          <p:nvPr>
            <p:extLst>
              <p:ext uri="{D42A27DB-BD31-4B8C-83A1-F6EECF244321}">
                <p14:modId xmlns:p14="http://schemas.microsoft.com/office/powerpoint/2010/main" val="45390023"/>
              </p:ext>
            </p:extLst>
          </p:nvPr>
        </p:nvGraphicFramePr>
        <p:xfrm>
          <a:off x="457199" y="1905000"/>
          <a:ext cx="85248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209550" y="2598737"/>
            <a:ext cx="3352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smtClean="0">
                <a:latin typeface="+mj-lt"/>
              </a:rPr>
              <a:t>You will do/are doing a good job of converting your savings and investment to income for your retirement</a:t>
            </a:r>
            <a:endParaRPr lang="en-US" sz="1600" b="1" dirty="0">
              <a:latin typeface="+mj-lt"/>
            </a:endParaRPr>
          </a:p>
        </p:txBody>
      </p:sp>
      <p:sp>
        <p:nvSpPr>
          <p:cNvPr id="8" name="Text Box 12"/>
          <p:cNvSpPr txBox="1">
            <a:spLocks noChangeArrowheads="1"/>
          </p:cNvSpPr>
          <p:nvPr/>
        </p:nvSpPr>
        <p:spPr bwMode="auto">
          <a:xfrm>
            <a:off x="361950" y="5003800"/>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dirty="0" smtClean="0">
                <a:latin typeface="+mj-lt"/>
              </a:rPr>
              <a:t>You will be able to save the amount you need for retirement</a:t>
            </a:r>
            <a:endParaRPr lang="en-US" sz="1600" b="1" dirty="0">
              <a:latin typeface="+mj-lt"/>
            </a:endParaRPr>
          </a:p>
        </p:txBody>
      </p:sp>
      <p:sp>
        <p:nvSpPr>
          <p:cNvPr id="10" name="Text Box 6"/>
          <p:cNvSpPr txBox="1">
            <a:spLocks noChangeArrowheads="1"/>
          </p:cNvSpPr>
          <p:nvPr/>
        </p:nvSpPr>
        <p:spPr bwMode="auto">
          <a:xfrm>
            <a:off x="381000" y="6253163"/>
            <a:ext cx="7989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70</a:t>
            </a:fld>
            <a:endParaRPr lang="en-US" dirty="0"/>
          </a:p>
        </p:txBody>
      </p:sp>
      <p:sp>
        <p:nvSpPr>
          <p:cNvPr id="11" name="TextBox 10"/>
          <p:cNvSpPr txBox="1"/>
          <p:nvPr/>
        </p:nvSpPr>
        <p:spPr>
          <a:xfrm>
            <a:off x="4597400" y="5511800"/>
            <a:ext cx="404278" cy="307777"/>
          </a:xfrm>
          <a:prstGeom prst="rect">
            <a:avLst/>
          </a:prstGeom>
          <a:noFill/>
        </p:spPr>
        <p:txBody>
          <a:bodyPr wrap="none" rtlCol="0">
            <a:spAutoFit/>
          </a:bodyPr>
          <a:lstStyle/>
          <a:p>
            <a:r>
              <a:rPr lang="en-US" sz="1400" dirty="0" smtClean="0"/>
              <a:t>NA</a:t>
            </a:r>
            <a:endParaRPr lang="en-US" sz="1400" dirty="0"/>
          </a:p>
        </p:txBody>
      </p:sp>
      <p:sp>
        <p:nvSpPr>
          <p:cNvPr id="12" name="TextBox 11"/>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7570381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Roughly 7 in 10 Retirees Report They Saved </a:t>
            </a:r>
            <a:r>
              <a:rPr lang="en-US" dirty="0"/>
              <a:t>for </a:t>
            </a:r>
            <a:r>
              <a:rPr lang="en-US" dirty="0" smtClean="0"/>
              <a:t>Retirement</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did you (and/or your spouse) personally save any money for retirement before you retired?  These savings could include money you personally put into a retirement plan at work.</a:t>
            </a:r>
            <a:r>
              <a:rPr lang="en-US" dirty="0" smtClean="0"/>
              <a:t> </a:t>
            </a:r>
            <a:r>
              <a:rPr lang="en-US" dirty="0"/>
              <a:t>(</a:t>
            </a:r>
            <a:r>
              <a:rPr lang="en-US" dirty="0" smtClean="0"/>
              <a:t>2013 Retirees n=251)</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1994-2013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961432076"/>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71</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1153874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dirty="0" smtClean="0"/>
              <a:t>About 7 in 10 Retirees Planned for Retirement</a:t>
            </a:r>
            <a:endParaRPr lang="en-US" dirty="0"/>
          </a:p>
        </p:txBody>
      </p:sp>
      <p:sp>
        <p:nvSpPr>
          <p:cNvPr id="3" name="Content Placeholder 2"/>
          <p:cNvSpPr>
            <a:spLocks noGrp="1"/>
          </p:cNvSpPr>
          <p:nvPr>
            <p:ph idx="1"/>
          </p:nvPr>
        </p:nvSpPr>
        <p:spPr/>
        <p:txBody>
          <a:bodyPr/>
          <a:lstStyle/>
          <a:p>
            <a:r>
              <a:rPr lang="en-US" dirty="0" smtClean="0"/>
              <a:t>Did </a:t>
            </a:r>
            <a:r>
              <a:rPr lang="en-US" dirty="0"/>
              <a:t>you (or your spouse) plan financially for your retirement?  (</a:t>
            </a:r>
            <a:r>
              <a:rPr lang="en-US" dirty="0" smtClean="0"/>
              <a:t>2013 </a:t>
            </a:r>
            <a:r>
              <a:rPr lang="en-US" dirty="0"/>
              <a:t>Retirees </a:t>
            </a:r>
            <a:r>
              <a:rPr lang="en-US" dirty="0" smtClean="0"/>
              <a:t>n=251,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72</a:t>
            </a:fld>
            <a:endParaRPr lang="en-US" dirty="0"/>
          </a:p>
        </p:txBody>
      </p:sp>
      <p:graphicFrame>
        <p:nvGraphicFramePr>
          <p:cNvPr id="7" name="Chart 6"/>
          <p:cNvGraphicFramePr/>
          <p:nvPr>
            <p:extLst>
              <p:ext uri="{D42A27DB-BD31-4B8C-83A1-F6EECF244321}">
                <p14:modId xmlns:p14="http://schemas.microsoft.com/office/powerpoint/2010/main" val="1977418033"/>
              </p:ext>
            </p:extLst>
          </p:nvPr>
        </p:nvGraphicFramePr>
        <p:xfrm>
          <a:off x="698740" y="1966824"/>
          <a:ext cx="7453221" cy="41545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7493804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As in 2011-2012, </a:t>
            </a:r>
            <a:r>
              <a:rPr lang="en-US" dirty="0"/>
              <a:t>3 in 10 </a:t>
            </a:r>
            <a:r>
              <a:rPr lang="en-US" dirty="0" smtClean="0"/>
              <a:t>of These Retirees Started Planning Less Than </a:t>
            </a:r>
            <a:r>
              <a:rPr lang="en-US" dirty="0"/>
              <a:t>10 </a:t>
            </a:r>
            <a:r>
              <a:rPr lang="en-US" dirty="0" smtClean="0"/>
              <a:t>Years Before Retirement</a:t>
            </a:r>
            <a:endParaRPr lang="en-US" dirty="0"/>
          </a:p>
        </p:txBody>
      </p:sp>
      <p:sp>
        <p:nvSpPr>
          <p:cNvPr id="3" name="Content Placeholder 2"/>
          <p:cNvSpPr>
            <a:spLocks noGrp="1"/>
          </p:cNvSpPr>
          <p:nvPr>
            <p:ph idx="1"/>
          </p:nvPr>
        </p:nvSpPr>
        <p:spPr/>
        <p:txBody>
          <a:bodyPr/>
          <a:lstStyle/>
          <a:p>
            <a:r>
              <a:rPr lang="en-US" dirty="0" smtClean="0"/>
              <a:t>When </a:t>
            </a:r>
            <a:r>
              <a:rPr lang="en-US" dirty="0"/>
              <a:t>did you (or your spouse) begin to pay serious attention to planning financially for your retirement?  (</a:t>
            </a:r>
            <a:r>
              <a:rPr lang="en-US" dirty="0" smtClean="0"/>
              <a:t>2013 </a:t>
            </a:r>
            <a:r>
              <a:rPr lang="en-US" dirty="0"/>
              <a:t>Retirees who planned financially for retirement </a:t>
            </a:r>
            <a:r>
              <a:rPr lang="en-US" dirty="0" smtClean="0"/>
              <a:t>n=178)</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439717343"/>
              </p:ext>
            </p:extLst>
          </p:nvPr>
        </p:nvGraphicFramePr>
        <p:xfrm>
          <a:off x="1079740" y="1706563"/>
          <a:ext cx="6781800" cy="4546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73</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162917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a:bodyPr>
          <a:lstStyle/>
          <a:p>
            <a:r>
              <a:rPr lang="en-US" sz="2900" dirty="0"/>
              <a:t>Retiree S</a:t>
            </a:r>
            <a:r>
              <a:rPr lang="en-US" sz="2900" dirty="0" smtClean="0"/>
              <a:t>avings Also Remain About </a:t>
            </a:r>
            <a:r>
              <a:rPr lang="en-US" sz="2900" dirty="0"/>
              <a:t>the </a:t>
            </a:r>
            <a:r>
              <a:rPr lang="en-US" sz="2900" dirty="0" smtClean="0"/>
              <a:t>Same</a:t>
            </a:r>
            <a:endParaRPr lang="en-US" sz="2900" dirty="0"/>
          </a:p>
        </p:txBody>
      </p:sp>
      <p:sp>
        <p:nvSpPr>
          <p:cNvPr id="3" name="Content Placeholder 2"/>
          <p:cNvSpPr>
            <a:spLocks noGrp="1"/>
          </p:cNvSpPr>
          <p:nvPr>
            <p:ph idx="1"/>
          </p:nvPr>
        </p:nvSpPr>
        <p:spPr/>
        <p:txBody>
          <a:bodyPr>
            <a:noAutofit/>
          </a:bodyPr>
          <a:lstStyle/>
          <a:p>
            <a:r>
              <a:rPr lang="en-US" dirty="0" smtClean="0"/>
              <a:t>In </a:t>
            </a:r>
            <a:r>
              <a:rPr lang="en-US" dirty="0"/>
              <a:t>total, about how much money would you say you (and your spouse) currently have in savings and investments, not including the value of your primary residence? (</a:t>
            </a:r>
            <a:r>
              <a:rPr lang="en-US" dirty="0" smtClean="0"/>
              <a:t>2013 Retirees n=251)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0640380"/>
              </p:ext>
            </p:extLst>
          </p:nvPr>
        </p:nvGraphicFramePr>
        <p:xfrm>
          <a:off x="609600" y="2133600"/>
          <a:ext cx="7924800" cy="4114800"/>
        </p:xfrm>
        <a:graphic>
          <a:graphicData uri="http://schemas.openxmlformats.org/drawingml/2006/table">
            <a:tbl>
              <a:tblPr firstRow="1" bandRow="1">
                <a:tableStyleId>{5940675A-B579-460E-94D1-54222C63F5DA}</a:tableStyleId>
              </a:tblPr>
              <a:tblGrid>
                <a:gridCol w="2133600"/>
                <a:gridCol w="838200"/>
                <a:gridCol w="838200"/>
                <a:gridCol w="838200"/>
                <a:gridCol w="838200"/>
                <a:gridCol w="838200"/>
                <a:gridCol w="838200"/>
                <a:gridCol w="762000"/>
              </a:tblGrid>
              <a:tr h="514350">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2003</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2008</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2009</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2010</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2011</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2012</a:t>
                      </a:r>
                      <a:endParaRPr lang="en-US"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2013</a:t>
                      </a:r>
                      <a:endParaRPr lang="en-US"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Less than $1,000</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a:r>
                        <a:rPr lang="en-US" dirty="0" smtClean="0"/>
                        <a:t>54%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rowSpan="2">
                  <a:txBody>
                    <a:bodyPr/>
                    <a:lstStyle/>
                    <a:p>
                      <a:pPr algn="ctr"/>
                      <a:r>
                        <a:rPr lang="en-US" dirty="0" smtClean="0"/>
                        <a:t>51%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23%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31%</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$1,000 -</a:t>
                      </a:r>
                      <a:r>
                        <a:rPr lang="en-US" b="1" baseline="0" dirty="0" smtClean="0"/>
                        <a:t> $9,999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vMerge="1">
                  <a:txBody>
                    <a:bodyPr/>
                    <a:lstStyle/>
                    <a:p>
                      <a:pPr algn="ctr"/>
                      <a:endParaRPr lang="en-US" dirty="0"/>
                    </a:p>
                  </a:txBody>
                  <a:tcPr anchor="ctr"/>
                </a:tc>
                <a:tc>
                  <a:txBody>
                    <a:bodyPr/>
                    <a:lstStyle/>
                    <a:p>
                      <a:pPr algn="ctr"/>
                      <a:r>
                        <a:rPr lang="en-US" dirty="0" smtClean="0"/>
                        <a:t>17</a:t>
                      </a:r>
                      <a:endParaRPr lang="en-US" dirty="0"/>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$10,000 - $24,999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$25,000 - $49,999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$50,000 - $99,999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$100,000 - $249,999</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514350">
                <a:tc>
                  <a:txBody>
                    <a:bodyPr/>
                    <a:lstStyle/>
                    <a:p>
                      <a:r>
                        <a:rPr lang="en-US" b="1" dirty="0" smtClean="0"/>
                        <a:t>$250,000 or more</a:t>
                      </a:r>
                      <a:endParaRPr lang="en-US"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2">
                        <a:lumMod val="60000"/>
                        <a:lumOff val="40000"/>
                      </a:schemeClr>
                    </a:solidFill>
                  </a:tcPr>
                </a:tc>
              </a:tr>
            </a:tbl>
          </a:graphicData>
        </a:graphic>
      </p:graphicFrame>
      <p:sp>
        <p:nvSpPr>
          <p:cNvPr id="5" name="Right Brace 4"/>
          <p:cNvSpPr/>
          <p:nvPr/>
        </p:nvSpPr>
        <p:spPr>
          <a:xfrm>
            <a:off x="2743200" y="2752320"/>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a:off x="3581400" y="2718128"/>
            <a:ext cx="152400" cy="8977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2003-2013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74</a:t>
            </a:fld>
            <a:endParaRPr lang="en-US" dirty="0"/>
          </a:p>
        </p:txBody>
      </p:sp>
      <p:sp>
        <p:nvSpPr>
          <p:cNvPr id="10" name="TextBox 9"/>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831292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17925"/>
            <a:ext cx="7772400" cy="1362075"/>
          </a:xfrm>
        </p:spPr>
        <p:txBody>
          <a:bodyPr/>
          <a:lstStyle/>
          <a:p>
            <a:r>
              <a:rPr lang="en-US" dirty="0" smtClean="0"/>
              <a:t>Appendix:  Expectations about retirement</a:t>
            </a:r>
            <a:endParaRPr lang="en-US" dirty="0"/>
          </a:p>
        </p:txBody>
      </p:sp>
    </p:spTree>
    <p:extLst>
      <p:ext uri="{BB962C8B-B14F-4D97-AF65-F5344CB8AC3E}">
        <p14:creationId xmlns:p14="http://schemas.microsoft.com/office/powerpoint/2010/main" val="879892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 in 4 Workers Report Their Expected Retirement Age has Changed in </a:t>
            </a:r>
            <a:r>
              <a:rPr lang="en-US" dirty="0"/>
              <a:t>the </a:t>
            </a:r>
            <a:r>
              <a:rPr lang="en-US" dirty="0" smtClean="0"/>
              <a:t>Past Year</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In </a:t>
            </a:r>
            <a:r>
              <a:rPr lang="en-US" sz="1600" dirty="0"/>
              <a:t>the past 12 months, has the age at which you expect to retire changed?  (</a:t>
            </a:r>
            <a:r>
              <a:rPr lang="en-US" sz="1600" dirty="0" smtClean="0"/>
              <a:t>2013 </a:t>
            </a:r>
            <a:r>
              <a:rPr lang="en-US" sz="1600" dirty="0"/>
              <a:t>Workers </a:t>
            </a:r>
            <a:r>
              <a:rPr lang="en-US" sz="1600" dirty="0" smtClean="0"/>
              <a:t>n=1003) If </a:t>
            </a:r>
            <a:r>
              <a:rPr lang="en-US" sz="1600" dirty="0"/>
              <a:t>yes:  Do you now expect to retire…?  (</a:t>
            </a:r>
            <a:r>
              <a:rPr lang="en-US" sz="1600" dirty="0" smtClean="0"/>
              <a:t>2013 </a:t>
            </a:r>
            <a:r>
              <a:rPr lang="en-US" sz="1600" dirty="0"/>
              <a:t>Workers whose retirement date changed </a:t>
            </a:r>
            <a:r>
              <a:rPr lang="en-US" sz="1600" dirty="0" smtClean="0"/>
              <a:t>n=268)</a:t>
            </a:r>
            <a:endParaRPr lang="en-US" sz="1600" dirty="0"/>
          </a:p>
        </p:txBody>
      </p:sp>
      <p:sp>
        <p:nvSpPr>
          <p:cNvPr id="5"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4032645268"/>
              </p:ext>
            </p:extLst>
          </p:nvPr>
        </p:nvGraphicFramePr>
        <p:xfrm>
          <a:off x="-152400" y="2057400"/>
          <a:ext cx="4755783" cy="373856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4038600" y="3352800"/>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99920025"/>
              </p:ext>
            </p:extLst>
          </p:nvPr>
        </p:nvGraphicFramePr>
        <p:xfrm>
          <a:off x="5105400" y="2743200"/>
          <a:ext cx="37338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76</a:t>
            </a:fld>
            <a:endParaRPr lang="en-US" dirty="0"/>
          </a:p>
        </p:txBody>
      </p:sp>
      <p:sp>
        <p:nvSpPr>
          <p:cNvPr id="11" name="TextBox 10"/>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1505829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703103331"/>
              </p:ext>
            </p:extLst>
          </p:nvPr>
        </p:nvGraphicFramePr>
        <p:xfrm>
          <a:off x="76200" y="2260600"/>
          <a:ext cx="8915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gray"/>
        <p:txBody>
          <a:bodyPr>
            <a:normAutofit fontScale="90000"/>
          </a:bodyPr>
          <a:lstStyle/>
          <a:p>
            <a:r>
              <a:rPr lang="en-US" dirty="0" smtClean="0"/>
              <a:t>More than 2 in 10 of All Workers Expect to Retire Later</a:t>
            </a:r>
            <a:endParaRPr lang="en-US" dirty="0"/>
          </a:p>
        </p:txBody>
      </p:sp>
      <p:sp>
        <p:nvSpPr>
          <p:cNvPr id="3" name="Content Placeholder 2"/>
          <p:cNvSpPr>
            <a:spLocks noGrp="1"/>
          </p:cNvSpPr>
          <p:nvPr>
            <p:ph idx="1"/>
          </p:nvPr>
        </p:nvSpPr>
        <p:spPr/>
        <p:txBody>
          <a:bodyPr/>
          <a:lstStyle/>
          <a:p>
            <a:r>
              <a:rPr lang="en-US" dirty="0" smtClean="0"/>
              <a:t>Do </a:t>
            </a:r>
            <a:r>
              <a:rPr lang="en-US" dirty="0"/>
              <a:t>you now expect to retire later, at an older age than before? (</a:t>
            </a:r>
            <a:r>
              <a:rPr lang="en-US" dirty="0" smtClean="0"/>
              <a:t>2013 Workers n=1003) </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2002-2013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77</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9099728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25369567"/>
              </p:ext>
            </p:extLst>
          </p:nvPr>
        </p:nvGraphicFramePr>
        <p:xfrm>
          <a:off x="390525" y="1528763"/>
          <a:ext cx="8753475"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white">
          <a:xfrm>
            <a:off x="76200" y="274638"/>
            <a:ext cx="8576094" cy="944562"/>
          </a:xfrm>
        </p:spPr>
        <p:txBody>
          <a:bodyPr>
            <a:noAutofit/>
          </a:bodyPr>
          <a:lstStyle/>
          <a:p>
            <a:r>
              <a:rPr lang="en-US" sz="2900" dirty="0" smtClean="0"/>
              <a:t>1 in 5 Workers Cite the Economy, Social Security/ Government, and Affordability as Reasons for Change </a:t>
            </a:r>
            <a:endParaRPr lang="en-US" sz="2900" dirty="0"/>
          </a:p>
        </p:txBody>
      </p:sp>
      <p:sp>
        <p:nvSpPr>
          <p:cNvPr id="3" name="Content Placeholder 2"/>
          <p:cNvSpPr>
            <a:spLocks noGrp="1"/>
          </p:cNvSpPr>
          <p:nvPr>
            <p:ph idx="1"/>
          </p:nvPr>
        </p:nvSpPr>
        <p:spPr/>
        <p:txBody>
          <a:bodyPr/>
          <a:lstStyle/>
          <a:p>
            <a:r>
              <a:rPr lang="en-US" dirty="0" smtClean="0"/>
              <a:t>Why have you changed your expected retirement age?  </a:t>
            </a:r>
            <a:r>
              <a:rPr lang="en-US" dirty="0"/>
              <a:t>(</a:t>
            </a:r>
            <a:r>
              <a:rPr lang="en-US" dirty="0" smtClean="0"/>
              <a:t>2013 Workers whose retirement age changed n=268, Top mentions)</a:t>
            </a:r>
            <a:endParaRPr lang="en-US" dirty="0"/>
          </a:p>
        </p:txBody>
      </p:sp>
      <p:sp>
        <p:nvSpPr>
          <p:cNvPr id="4" name="Text Box 6"/>
          <p:cNvSpPr txBox="1">
            <a:spLocks noChangeArrowheads="1"/>
          </p:cNvSpPr>
          <p:nvPr/>
        </p:nvSpPr>
        <p:spPr bwMode="auto">
          <a:xfrm>
            <a:off x="381000" y="6253163"/>
            <a:ext cx="7994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78</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8604000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954523734"/>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One-quarter of Workers Expect to Retire at Age 70 or Later; 7 in 10 Retirees Retired Before Age 65</a:t>
            </a:r>
            <a:endParaRPr lang="en-US" dirty="0"/>
          </a:p>
        </p:txBody>
      </p:sp>
      <p:sp>
        <p:nvSpPr>
          <p:cNvPr id="3" name="Content Placeholder 2"/>
          <p:cNvSpPr>
            <a:spLocks noGrp="1"/>
          </p:cNvSpPr>
          <p:nvPr>
            <p:ph idx="1"/>
          </p:nvPr>
        </p:nvSpPr>
        <p:spPr/>
        <p:txBody>
          <a:bodyPr/>
          <a:lstStyle/>
          <a:p>
            <a:r>
              <a:rPr lang="en-US" dirty="0" smtClean="0"/>
              <a:t>Realistically</a:t>
            </a:r>
            <a:r>
              <a:rPr lang="en-US" dirty="0"/>
              <a:t>, at what age do you expect to retire?/How old were you when you retired</a:t>
            </a:r>
            <a:r>
              <a:rPr lang="en-US" dirty="0" smtClean="0"/>
              <a:t>?</a:t>
            </a:r>
            <a:endParaRPr lang="en-US" dirty="0"/>
          </a:p>
        </p:txBody>
      </p:sp>
      <p:sp>
        <p:nvSpPr>
          <p:cNvPr id="4" name="Text Box 11"/>
          <p:cNvSpPr txBox="1">
            <a:spLocks noChangeArrowheads="1"/>
          </p:cNvSpPr>
          <p:nvPr/>
        </p:nvSpPr>
        <p:spPr bwMode="auto">
          <a:xfrm>
            <a:off x="7162800" y="2121487"/>
            <a:ext cx="1639888" cy="793750"/>
          </a:xfrm>
          <a:prstGeom prst="rect">
            <a:avLst/>
          </a:prstGeom>
          <a:solidFill>
            <a:schemeClr val="accent6">
              <a:lumMod val="20000"/>
              <a:lumOff val="80000"/>
            </a:schemeClr>
          </a:solidFill>
          <a:ln w="19050">
            <a:solidFill>
              <a:srgbClr val="003300"/>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dirty="0">
                <a:solidFill>
                  <a:srgbClr val="003300"/>
                </a:solidFill>
                <a:latin typeface="+mj-lt"/>
              </a:rPr>
              <a:t>Median</a:t>
            </a:r>
          </a:p>
          <a:p>
            <a:pPr eaLnBrk="1" hangingPunct="1"/>
            <a:r>
              <a:rPr lang="en-US" sz="1400" b="1" dirty="0">
                <a:solidFill>
                  <a:srgbClr val="003300"/>
                </a:solidFill>
                <a:latin typeface="+mj-lt"/>
              </a:rPr>
              <a:t>Workers	</a:t>
            </a:r>
            <a:r>
              <a:rPr lang="en-US" sz="1400" b="1" dirty="0" smtClean="0">
                <a:solidFill>
                  <a:srgbClr val="003300"/>
                </a:solidFill>
                <a:latin typeface="+mj-lt"/>
              </a:rPr>
              <a:t>65</a:t>
            </a:r>
            <a:endParaRPr lang="en-US" sz="1400" b="1" dirty="0">
              <a:solidFill>
                <a:srgbClr val="003300"/>
              </a:solidFill>
              <a:latin typeface="+mj-lt"/>
            </a:endParaRPr>
          </a:p>
          <a:p>
            <a:pPr eaLnBrk="1" hangingPunct="1"/>
            <a:r>
              <a:rPr lang="en-US" sz="1400" b="1" dirty="0">
                <a:solidFill>
                  <a:srgbClr val="003300"/>
                </a:solidFill>
                <a:latin typeface="+mj-lt"/>
              </a:rPr>
              <a:t>Retirees	</a:t>
            </a:r>
            <a:r>
              <a:rPr lang="en-US" sz="1400" b="1" dirty="0" smtClean="0">
                <a:solidFill>
                  <a:srgbClr val="003300"/>
                </a:solidFill>
                <a:latin typeface="+mj-lt"/>
              </a:rPr>
              <a:t>62</a:t>
            </a:r>
            <a:endParaRPr lang="en-US" sz="1400" b="1" dirty="0">
              <a:solidFill>
                <a:srgbClr val="003300"/>
              </a:solidFill>
              <a:latin typeface="+mj-lt"/>
            </a:endParaRPr>
          </a:p>
        </p:txBody>
      </p:sp>
      <p:sp>
        <p:nvSpPr>
          <p:cNvPr id="5" name="Text Box 13"/>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Associates, Inc</a:t>
            </a:r>
            <a:r>
              <a:rPr lang="en-US" sz="1200" dirty="0" smtClean="0">
                <a:solidFill>
                  <a:srgbClr val="025200"/>
                </a:solidFill>
                <a:latin typeface="+mj-lt"/>
              </a:rPr>
              <a:t>.,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79</a:t>
            </a:fld>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546900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033266520"/>
              </p:ext>
            </p:extLst>
          </p:nvPr>
        </p:nvGraphicFramePr>
        <p:xfrm>
          <a:off x="381000" y="2334399"/>
          <a:ext cx="8167777"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sz="2900" dirty="0" smtClean="0"/>
              <a:t>Retirement Confidence Is Inversely Related to the Percentage of Income Needing to be Saved </a:t>
            </a:r>
            <a:endParaRPr lang="en-US" sz="2900"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(2013 Workers)</a:t>
            </a:r>
            <a:endParaRPr lang="en-US" dirty="0"/>
          </a:p>
        </p:txBody>
      </p:sp>
      <p:sp>
        <p:nvSpPr>
          <p:cNvPr id="4"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8</a:t>
            </a:fld>
            <a:endParaRPr lang="en-US" dirty="0"/>
          </a:p>
        </p:txBody>
      </p:sp>
      <p:sp>
        <p:nvSpPr>
          <p:cNvPr id="5" name="TextBox 4"/>
          <p:cNvSpPr txBox="1"/>
          <p:nvPr/>
        </p:nvSpPr>
        <p:spPr>
          <a:xfrm>
            <a:off x="2209800" y="2242868"/>
            <a:ext cx="4711699" cy="369332"/>
          </a:xfrm>
          <a:prstGeom prst="rect">
            <a:avLst/>
          </a:prstGeom>
          <a:noFill/>
        </p:spPr>
        <p:txBody>
          <a:bodyPr wrap="square" rtlCol="0">
            <a:spAutoFit/>
          </a:bodyPr>
          <a:lstStyle/>
          <a:p>
            <a:pPr algn="ctr"/>
            <a:r>
              <a:rPr lang="en-US" b="1" dirty="0" smtClean="0"/>
              <a:t>Average Percentage Needing to be Saved</a:t>
            </a:r>
            <a:endParaRPr lang="en-US" b="1" dirty="0"/>
          </a:p>
        </p:txBody>
      </p:sp>
      <p:sp>
        <p:nvSpPr>
          <p:cNvPr id="9" name="TextBox 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5501998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7917" y="2518913"/>
            <a:ext cx="113006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Nearly Half of Retirees Indicate Their Retirement Occurred Earlier </a:t>
            </a:r>
            <a:r>
              <a:rPr lang="en-US" dirty="0"/>
              <a:t>T</a:t>
            </a:r>
            <a:r>
              <a:rPr lang="en-US" dirty="0" smtClean="0"/>
              <a:t>han Planned</a:t>
            </a:r>
            <a:endParaRPr lang="en-US" dirty="0"/>
          </a:p>
        </p:txBody>
      </p:sp>
      <p:sp>
        <p:nvSpPr>
          <p:cNvPr id="3" name="Content Placeholder 2"/>
          <p:cNvSpPr>
            <a:spLocks noGrp="1"/>
          </p:cNvSpPr>
          <p:nvPr>
            <p:ph idx="1"/>
          </p:nvPr>
        </p:nvSpPr>
        <p:spPr/>
        <p:txBody>
          <a:bodyPr/>
          <a:lstStyle/>
          <a:p>
            <a:r>
              <a:rPr lang="en-US" dirty="0" smtClean="0"/>
              <a:t>Did </a:t>
            </a:r>
            <a:r>
              <a:rPr lang="en-US" dirty="0"/>
              <a:t>you retire earlier than you planned, later than you planned, or about when you planned?  (</a:t>
            </a:r>
            <a:r>
              <a:rPr lang="en-US" dirty="0" smtClean="0"/>
              <a:t>2013 </a:t>
            </a:r>
            <a:r>
              <a:rPr lang="en-US" dirty="0"/>
              <a:t>Retirees </a:t>
            </a:r>
            <a:r>
              <a:rPr lang="en-US" dirty="0" smtClean="0"/>
              <a:t>n=251)</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7" name="Chart 6"/>
          <p:cNvGraphicFramePr/>
          <p:nvPr>
            <p:extLst>
              <p:ext uri="{D42A27DB-BD31-4B8C-83A1-F6EECF244321}">
                <p14:modId xmlns:p14="http://schemas.microsoft.com/office/powerpoint/2010/main" val="3831180429"/>
              </p:ext>
            </p:extLst>
          </p:nvPr>
        </p:nvGraphicFramePr>
        <p:xfrm>
          <a:off x="152400" y="1895476"/>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80</a:t>
            </a:fld>
            <a:endParaRPr lang="en-US" dirty="0"/>
          </a:p>
        </p:txBody>
      </p:sp>
      <p:sp>
        <p:nvSpPr>
          <p:cNvPr id="9" name="TextBox 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9820590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75700" cy="944562"/>
          </a:xfrm>
        </p:spPr>
        <p:txBody>
          <a:bodyPr>
            <a:noAutofit/>
          </a:bodyPr>
          <a:lstStyle/>
          <a:p>
            <a:r>
              <a:rPr lang="en-US" sz="2900" dirty="0"/>
              <a:t>People </a:t>
            </a:r>
            <a:r>
              <a:rPr lang="en-US" sz="2900" dirty="0" smtClean="0"/>
              <a:t>Retire Early </a:t>
            </a:r>
            <a:r>
              <a:rPr lang="en-US" sz="2900" dirty="0"/>
              <a:t>for a </a:t>
            </a:r>
            <a:r>
              <a:rPr lang="en-US" sz="2900" dirty="0" smtClean="0"/>
              <a:t>Variety </a:t>
            </a:r>
            <a:r>
              <a:rPr lang="en-US" sz="2900" dirty="0"/>
              <a:t>of </a:t>
            </a:r>
            <a:r>
              <a:rPr lang="en-US" sz="2900" dirty="0" smtClean="0"/>
              <a:t>Reasons</a:t>
            </a:r>
            <a:r>
              <a:rPr lang="en-US" sz="2900" dirty="0"/>
              <a:t>, </a:t>
            </a:r>
            <a:r>
              <a:rPr lang="en-US" sz="2900" dirty="0" smtClean="0"/>
              <a:t>Though Over Half of Retirees Cite Health Problems as a Factor</a:t>
            </a:r>
            <a:endParaRPr lang="en-US" sz="2900" dirty="0"/>
          </a:p>
        </p:txBody>
      </p:sp>
      <p:sp>
        <p:nvSpPr>
          <p:cNvPr id="3" name="Content Placeholder 2"/>
          <p:cNvSpPr>
            <a:spLocks noGrp="1"/>
          </p:cNvSpPr>
          <p:nvPr>
            <p:ph idx="1"/>
          </p:nvPr>
        </p:nvSpPr>
        <p:spPr/>
        <p:txBody>
          <a:bodyPr>
            <a:normAutofit/>
          </a:bodyPr>
          <a:lstStyle/>
          <a:p>
            <a:r>
              <a:rPr lang="en-US" dirty="0" smtClean="0"/>
              <a:t>Why did you retire earlier than you had planned?  </a:t>
            </a:r>
            <a:r>
              <a:rPr lang="en-US" dirty="0"/>
              <a:t>(</a:t>
            </a:r>
            <a:r>
              <a:rPr lang="en-US" dirty="0" smtClean="0"/>
              <a:t>2013 </a:t>
            </a:r>
            <a:r>
              <a:rPr lang="en-US" dirty="0"/>
              <a:t>Retirees retiring earlier than </a:t>
            </a:r>
            <a:br>
              <a:rPr lang="en-US" dirty="0"/>
            </a:br>
            <a:r>
              <a:rPr lang="en-US" dirty="0"/>
              <a:t>planned </a:t>
            </a:r>
            <a:r>
              <a:rPr lang="en-US" dirty="0" smtClean="0"/>
              <a:t>n=127, percent yes)</a:t>
            </a:r>
            <a:endParaRPr lang="en-US" dirty="0"/>
          </a:p>
        </p:txBody>
      </p:sp>
      <p:sp>
        <p:nvSpPr>
          <p:cNvPr id="4" name="Text Box 6"/>
          <p:cNvSpPr txBox="1">
            <a:spLocks noChangeArrowheads="1"/>
          </p:cNvSpPr>
          <p:nvPr/>
        </p:nvSpPr>
        <p:spPr bwMode="auto">
          <a:xfrm>
            <a:off x="381000" y="6253163"/>
            <a:ext cx="7930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2013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304930703"/>
              </p:ext>
            </p:extLst>
          </p:nvPr>
        </p:nvGraphicFramePr>
        <p:xfrm>
          <a:off x="-152400" y="1981200"/>
          <a:ext cx="990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81</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8550290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Workers Are Much More Likely to Think They Will Work in Retirement Than Retirees Actually Worked</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Do you think you will do any work for pay after you retire?/Have you worked for pay since you retired? (2013 Workers expecting to retire n=931, Retirees n=251)</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1994-2013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643338979"/>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82</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95899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Few Retirees Who Haven’t Already Worked in Retirement Expect to Return to Work</a:t>
            </a:r>
            <a:endParaRPr lang="en-US" dirty="0"/>
          </a:p>
        </p:txBody>
      </p:sp>
      <p:sp>
        <p:nvSpPr>
          <p:cNvPr id="3" name="Content Placeholder 2"/>
          <p:cNvSpPr>
            <a:spLocks noGrp="1"/>
          </p:cNvSpPr>
          <p:nvPr>
            <p:ph idx="1"/>
          </p:nvPr>
        </p:nvSpPr>
        <p:spPr/>
        <p:txBody>
          <a:bodyPr>
            <a:noAutofit/>
          </a:bodyPr>
          <a:lstStyle/>
          <a:p>
            <a:r>
              <a:rPr lang="en-US" dirty="0" smtClean="0"/>
              <a:t>Realistically, how likely do you think you are to work for pay some time in the future? (2013 Retirees not working for pay in retirement n=179)</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2010-2013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720193233"/>
              </p:ext>
            </p:extLst>
          </p:nvPr>
        </p:nvGraphicFramePr>
        <p:xfrm>
          <a:off x="838200" y="2235201"/>
          <a:ext cx="7467600" cy="373017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0"/>
          </p:nvPr>
        </p:nvSpPr>
        <p:spPr/>
        <p:txBody>
          <a:bodyPr/>
          <a:lstStyle/>
          <a:p>
            <a:fld id="{EBAD9AF0-FD35-4E4E-B775-C1DCF7755A5B}" type="slidenum">
              <a:rPr lang="en-US" smtClean="0"/>
              <a:t>83</a:t>
            </a:fld>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810691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8355"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Rectangle 8"/>
          <p:cNvSpPr/>
          <p:nvPr/>
        </p:nvSpPr>
        <p:spPr>
          <a:xfrm>
            <a:off x="4051540"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Rectangle 9"/>
          <p:cNvSpPr/>
          <p:nvPr/>
        </p:nvSpPr>
        <p:spPr>
          <a:xfrm>
            <a:off x="521323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Rectangle 10"/>
          <p:cNvSpPr/>
          <p:nvPr/>
        </p:nvSpPr>
        <p:spPr>
          <a:xfrm>
            <a:off x="594360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78626770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More Workers Expect Social Security to be a Major Source of Income Than a Decade Ago</a:t>
            </a:r>
            <a:endParaRPr lang="en-US" dirty="0"/>
          </a:p>
        </p:txBody>
      </p:sp>
      <p:sp>
        <p:nvSpPr>
          <p:cNvPr id="3" name="Content Placeholder 2"/>
          <p:cNvSpPr>
            <a:spLocks noGrp="1"/>
          </p:cNvSpPr>
          <p:nvPr>
            <p:ph idx="1"/>
          </p:nvPr>
        </p:nvSpPr>
        <p:spPr/>
        <p:txBody>
          <a:bodyPr>
            <a:normAutofit/>
          </a:bodyPr>
          <a:lstStyle/>
          <a:p>
            <a:r>
              <a:rPr lang="en-US" dirty="0" smtClean="0"/>
              <a:t>Do you expect the following will be a major source of income, a minor source of income, or not a source of income in your (and your spouse’s) retirement?  (2013 Workers planning to retire n=931)</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84</a:t>
            </a:fld>
            <a:endParaRPr lang="en-US" dirty="0"/>
          </a:p>
        </p:txBody>
      </p:sp>
      <p:sp>
        <p:nvSpPr>
          <p:cNvPr id="12"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
        <p:nvSpPr>
          <p:cNvPr id="13" name="TextBox 12"/>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5075776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781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1136373480"/>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Expectations of Pensions Being a Major Income Source Increased Slightly in 2013</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2002-2013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85</a:t>
            </a:fld>
            <a:endParaRPr lang="en-US" dirty="0"/>
          </a:p>
        </p:txBody>
      </p:sp>
      <p:sp>
        <p:nvSpPr>
          <p:cNvPr id="13"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Employer-sponsored </a:t>
            </a:r>
            <a:r>
              <a:rPr lang="en-US" sz="2000" b="1" dirty="0" smtClean="0">
                <a:solidFill>
                  <a:srgbClr val="000000"/>
                </a:solidFill>
                <a:latin typeface="+mj-lt"/>
              </a:rPr>
              <a:t>Traditional </a:t>
            </a:r>
            <a:r>
              <a:rPr lang="en-US" sz="2000" b="1" dirty="0">
                <a:solidFill>
                  <a:srgbClr val="000000"/>
                </a:solidFill>
                <a:latin typeface="+mj-lt"/>
              </a:rPr>
              <a:t>P</a:t>
            </a:r>
            <a:r>
              <a:rPr lang="en-US" sz="2000" b="1" dirty="0" smtClean="0">
                <a:solidFill>
                  <a:srgbClr val="000000"/>
                </a:solidFill>
                <a:latin typeface="+mj-lt"/>
              </a:rPr>
              <a:t>ension </a:t>
            </a:r>
            <a:r>
              <a:rPr lang="en-US" sz="2000" b="1" dirty="0">
                <a:solidFill>
                  <a:srgbClr val="000000"/>
                </a:solidFill>
                <a:latin typeface="+mj-lt"/>
              </a:rPr>
              <a:t>or </a:t>
            </a:r>
            <a:r>
              <a:rPr lang="en-US" sz="2000" b="1" dirty="0" smtClean="0">
                <a:solidFill>
                  <a:srgbClr val="000000"/>
                </a:solidFill>
                <a:latin typeface="+mj-lt"/>
              </a:rPr>
              <a:t>Cash Balance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(2013 Workers planning to retire n=931)</a:t>
            </a:r>
            <a:endParaRPr lang="en-US" dirty="0"/>
          </a:p>
        </p:txBody>
      </p:sp>
      <p:sp>
        <p:nvSpPr>
          <p:cNvPr id="9" name="TextBox 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775260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105271100"/>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Worker Expectations About Employer Plans as a Source of Income Holds Steady</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2005-2013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86</a:t>
            </a:fld>
            <a:endParaRPr lang="en-US" dirty="0"/>
          </a:p>
        </p:txBody>
      </p:sp>
      <p:sp>
        <p:nvSpPr>
          <p:cNvPr id="13"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a:t>
            </a:r>
            <a:r>
              <a:rPr lang="en-US" sz="2000" b="1" dirty="0">
                <a:solidFill>
                  <a:srgbClr val="000000"/>
                </a:solidFill>
                <a:latin typeface="+mj-lt"/>
              </a:rPr>
              <a:t>R</a:t>
            </a:r>
            <a:r>
              <a:rPr lang="en-US" sz="2000" b="1" dirty="0" smtClean="0">
                <a:solidFill>
                  <a:srgbClr val="000000"/>
                </a:solidFill>
                <a:latin typeface="+mj-lt"/>
              </a:rPr>
              <a:t>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(2013 Workers planning to retire n=931)</a:t>
            </a:r>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775260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77034492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Roughly 7 in 10 Workers Expect an Individual Retirement Account to be a Source of Income</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2008-2013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87</a:t>
            </a:fld>
            <a:endParaRPr lang="en-US" dirty="0"/>
          </a:p>
        </p:txBody>
      </p:sp>
      <p:sp>
        <p:nvSpPr>
          <p:cNvPr id="13"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(2013 Workers planning to retire n=931)</a:t>
            </a:r>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775260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8743145"/>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One-quarter of Workers Expect Personal Savings and Investments to be a Major Source of Income</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2008-2013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88</a:t>
            </a:fld>
            <a:endParaRPr lang="en-US" dirty="0"/>
          </a:p>
        </p:txBody>
      </p:sp>
      <p:sp>
        <p:nvSpPr>
          <p:cNvPr id="13"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(2013 Workers planning to retire n=931)</a:t>
            </a:r>
            <a:endParaRPr lang="en-US" dirty="0"/>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775260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8355" y="2953512"/>
            <a:ext cx="750498"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Rectangle 8"/>
          <p:cNvSpPr/>
          <p:nvPr/>
        </p:nvSpPr>
        <p:spPr>
          <a:xfrm>
            <a:off x="674298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Rectangle 9"/>
          <p:cNvSpPr/>
          <p:nvPr/>
        </p:nvSpPr>
        <p:spPr>
          <a:xfrm>
            <a:off x="521323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Rectangle 10"/>
          <p:cNvSpPr/>
          <p:nvPr/>
        </p:nvSpPr>
        <p:spPr>
          <a:xfrm>
            <a:off x="594360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Rectangle 11"/>
          <p:cNvSpPr/>
          <p:nvPr/>
        </p:nvSpPr>
        <p:spPr>
          <a:xfrm>
            <a:off x="1779917"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80187996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The Percentage of Workers Expecting Employment to be a Major Source of Income Continues to Drop</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89</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Retirement</a:t>
            </a:r>
            <a:endParaRPr lang="en-US" sz="2000" b="1" dirty="0">
              <a:solidFill>
                <a:srgbClr val="000000"/>
              </a:solidFill>
              <a:latin typeface="+mj-lt"/>
            </a:endParaRPr>
          </a:p>
        </p:txBody>
      </p:sp>
      <p:sp>
        <p:nvSpPr>
          <p:cNvPr id="1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(2013 Workers planning to retire n=931)</a:t>
            </a:r>
            <a:endParaRPr lang="en-US" dirty="0"/>
          </a:p>
        </p:txBody>
      </p:sp>
      <p:sp>
        <p:nvSpPr>
          <p:cNvPr id="13" name="TextBox 12"/>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47752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One-third of Workers, One-quarter of Retirees have Dipped into Savings to Pay for Basic Expenses</a:t>
            </a:r>
            <a:endParaRPr lang="en-US" dirty="0"/>
          </a:p>
        </p:txBody>
      </p:sp>
      <p:sp>
        <p:nvSpPr>
          <p:cNvPr id="3" name="Content Placeholder 2"/>
          <p:cNvSpPr>
            <a:spLocks noGrp="1"/>
          </p:cNvSpPr>
          <p:nvPr>
            <p:ph idx="1"/>
          </p:nvPr>
        </p:nvSpPr>
        <p:spPr>
          <a:xfrm>
            <a:off x="228600" y="1270000"/>
            <a:ext cx="8839200" cy="685800"/>
          </a:xfrm>
        </p:spPr>
        <p:txBody>
          <a:bodyPr>
            <a:noAutofit/>
          </a:bodyPr>
          <a:lstStyle/>
          <a:p>
            <a:r>
              <a:rPr lang="en-US" dirty="0" smtClean="0"/>
              <a:t>In the past 12 months, have you (and your spouse) had to dip into your savings to pay for basic expenses?  (2013 Workers n=1003)</a:t>
            </a:r>
          </a:p>
          <a:p>
            <a:r>
              <a:rPr lang="en-US" dirty="0" smtClean="0"/>
              <a:t>In the past 12 months, have you (and your spouse) had to take more than you planned from your savings or investments to pay for basic expenses? (2013 Retirees n=251)</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1994-2013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4202565775"/>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9</a:t>
            </a:fld>
            <a:endParaRPr lang="en-US" dirty="0"/>
          </a:p>
        </p:txBody>
      </p:sp>
      <p:sp>
        <p:nvSpPr>
          <p:cNvPr id="7" name="TextBox 6"/>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484666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8355"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Rectangle 9"/>
          <p:cNvSpPr/>
          <p:nvPr/>
        </p:nvSpPr>
        <p:spPr>
          <a:xfrm>
            <a:off x="521323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Rectangle 10"/>
          <p:cNvSpPr/>
          <p:nvPr/>
        </p:nvSpPr>
        <p:spPr>
          <a:xfrm>
            <a:off x="594360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288489948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7 in 10 Retirees View Social Security as a Major Source of Income Continues to Rise</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90</a:t>
            </a:fld>
            <a:endParaRPr lang="en-US" dirty="0"/>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(2013 Retirees </a:t>
            </a:r>
            <a:r>
              <a:rPr lang="en-US" dirty="0"/>
              <a:t>n=251)</a:t>
            </a:r>
          </a:p>
        </p:txBody>
      </p:sp>
      <p:sp>
        <p:nvSpPr>
          <p:cNvPr id="13"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
        <p:nvSpPr>
          <p:cNvPr id="14" name="TextBox 13"/>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6241546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781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162889559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6 in 10 Retirees Report Pensions are a Source of Income</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2002-2013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91</a:t>
            </a:fld>
            <a:endParaRPr lang="en-US" dirty="0"/>
          </a:p>
        </p:txBody>
      </p:sp>
      <p:sp>
        <p:nvSpPr>
          <p:cNvPr id="12"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smtClean="0">
                <a:solidFill>
                  <a:srgbClr val="000000"/>
                </a:solidFill>
                <a:latin typeface="+mj-lt"/>
              </a:rPr>
              <a:t>Employer-sponsored Traditional </a:t>
            </a:r>
            <a:r>
              <a:rPr lang="en-US" sz="2000" b="1" dirty="0">
                <a:solidFill>
                  <a:srgbClr val="000000"/>
                </a:solidFill>
                <a:latin typeface="+mj-lt"/>
              </a:rPr>
              <a:t>P</a:t>
            </a:r>
            <a:r>
              <a:rPr lang="en-US" sz="2000" b="1" dirty="0" smtClean="0">
                <a:solidFill>
                  <a:srgbClr val="000000"/>
                </a:solidFill>
                <a:latin typeface="+mj-lt"/>
              </a:rPr>
              <a:t>ension or Cash </a:t>
            </a:r>
            <a:r>
              <a:rPr lang="en-US" sz="2000" b="1" dirty="0">
                <a:solidFill>
                  <a:srgbClr val="000000"/>
                </a:solidFill>
                <a:latin typeface="+mj-lt"/>
              </a:rPr>
              <a:t>B</a:t>
            </a:r>
            <a:r>
              <a:rPr lang="en-US" sz="2000" b="1" dirty="0" smtClean="0">
                <a:solidFill>
                  <a:srgbClr val="000000"/>
                </a:solidFill>
                <a:latin typeface="+mj-lt"/>
              </a:rPr>
              <a:t>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(2013 Retirees </a:t>
            </a:r>
            <a:r>
              <a:rPr lang="en-US" dirty="0"/>
              <a:t>n=251)</a:t>
            </a:r>
          </a:p>
        </p:txBody>
      </p:sp>
      <p:sp>
        <p:nvSpPr>
          <p:cNvPr id="9" name="TextBox 8"/>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7231475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416722675"/>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Employer-sponsored Plans Are a Source of Income for 4 in 10 Retirees</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2005-2013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92</a:t>
            </a:fld>
            <a:endParaRPr lang="en-US" dirty="0"/>
          </a:p>
        </p:txBody>
      </p:sp>
      <p:sp>
        <p:nvSpPr>
          <p:cNvPr id="11"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Retirement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(2013 Retirees </a:t>
            </a:r>
            <a:r>
              <a:rPr lang="en-US" dirty="0"/>
              <a:t>n=251)</a:t>
            </a:r>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6528703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33620881"/>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Retiree Dependence on IRAs as Income Source Unchanged From 2012</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2008-2013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93</a:t>
            </a:fld>
            <a:endParaRPr lang="en-US" dirty="0"/>
          </a:p>
        </p:txBody>
      </p:sp>
      <p:sp>
        <p:nvSpPr>
          <p:cNvPr id="11"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(2013 Retirees </a:t>
            </a:r>
            <a:r>
              <a:rPr lang="en-US" dirty="0"/>
              <a:t>n=251)</a:t>
            </a:r>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8005412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08618789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a:t>Retiree </a:t>
            </a:r>
            <a:r>
              <a:rPr lang="en-US" dirty="0" smtClean="0"/>
              <a:t>Dependence on Other Savings and Investments Also Unchanged</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2008-2013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94</a:t>
            </a:fld>
            <a:endParaRPr lang="en-US" dirty="0"/>
          </a:p>
        </p:txBody>
      </p:sp>
      <p:sp>
        <p:nvSpPr>
          <p:cNvPr id="11"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(2013 Retirees </a:t>
            </a:r>
            <a:r>
              <a:rPr lang="en-US" dirty="0"/>
              <a:t>n=251)</a:t>
            </a:r>
          </a:p>
        </p:txBody>
      </p:sp>
      <p:sp>
        <p:nvSpPr>
          <p:cNvPr id="8" name="TextBox 7"/>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5826798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8355" y="2953512"/>
            <a:ext cx="750498"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Rectangle 8"/>
          <p:cNvSpPr/>
          <p:nvPr/>
        </p:nvSpPr>
        <p:spPr>
          <a:xfrm>
            <a:off x="674298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Rectangle 9"/>
          <p:cNvSpPr/>
          <p:nvPr/>
        </p:nvSpPr>
        <p:spPr>
          <a:xfrm>
            <a:off x="521323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Rectangle 10"/>
          <p:cNvSpPr/>
          <p:nvPr/>
        </p:nvSpPr>
        <p:spPr>
          <a:xfrm>
            <a:off x="5943601"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Rectangle 11"/>
          <p:cNvSpPr/>
          <p:nvPr/>
        </p:nvSpPr>
        <p:spPr>
          <a:xfrm>
            <a:off x="1779917"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493293724"/>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For Nearly 8 in 10 Retirees, Employment Is Not a Source of Income</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1991-2013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95</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a:t>
            </a:r>
            <a:r>
              <a:rPr lang="en-US" sz="2000" b="1" dirty="0">
                <a:solidFill>
                  <a:srgbClr val="000000"/>
                </a:solidFill>
                <a:latin typeface="+mj-lt"/>
              </a:rPr>
              <a:t>R</a:t>
            </a:r>
            <a:r>
              <a:rPr lang="en-US" sz="2000" b="1" dirty="0" smtClean="0">
                <a:solidFill>
                  <a:srgbClr val="000000"/>
                </a:solidFill>
                <a:latin typeface="+mj-lt"/>
              </a:rPr>
              <a:t>etirement</a:t>
            </a:r>
            <a:endParaRPr lang="en-US" sz="2000" b="1" dirty="0">
              <a:solidFill>
                <a:srgbClr val="000000"/>
              </a:solidFill>
              <a:latin typeface="+mj-lt"/>
            </a:endParaRPr>
          </a:p>
        </p:txBody>
      </p:sp>
      <p:sp>
        <p:nvSpPr>
          <p:cNvPr id="17"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(2013 Retirees </a:t>
            </a:r>
            <a:r>
              <a:rPr lang="en-US" dirty="0"/>
              <a:t>n=251)</a:t>
            </a:r>
          </a:p>
        </p:txBody>
      </p:sp>
      <p:sp>
        <p:nvSpPr>
          <p:cNvPr id="13" name="TextBox 12"/>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718384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6262</TotalTime>
  <Words>7144</Words>
  <Application>Microsoft Office PowerPoint</Application>
  <PresentationFormat>On-screen Show (4:3)</PresentationFormat>
  <Paragraphs>1028</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2013 Retirement Confidence Survey Chart Book</vt:lpstr>
      <vt:lpstr>2013 RCS Methodology</vt:lpstr>
      <vt:lpstr>2013 RCS Methodology (continued)</vt:lpstr>
      <vt:lpstr>Overview</vt:lpstr>
      <vt:lpstr>Retirement confidence</vt:lpstr>
      <vt:lpstr>Worker Confidence About Having Enough Money for Retirement Resumes Slow, Downward Trend</vt:lpstr>
      <vt:lpstr>Roughly 4 in 10 Workers Believe They Need to Save 20% or More of Their Income to Comfortably Retire</vt:lpstr>
      <vt:lpstr>Retirement Confidence Is Inversely Related to the Percentage of Income Needing to be Saved </vt:lpstr>
      <vt:lpstr>One-third of Workers, One-quarter of Retirees have Dipped into Savings to Pay for Basic Expenses</vt:lpstr>
      <vt:lpstr>Roughly 6 in 10 Workers and 4 in 10 Retirees Report a Problem With Debt</vt:lpstr>
      <vt:lpstr>The Presence of Debt Is Strongly Related to Retirement Confidence</vt:lpstr>
      <vt:lpstr>Half of Workers/Retirees Are Confident They Could Come Up With $2,000 for Unexpected Need</vt:lpstr>
      <vt:lpstr>Job Uncertainty Remains Most Pressing Issue in America for Workers and Retirees</vt:lpstr>
      <vt:lpstr>The Percentage of Workers Not at All Confident About Having Enough for Basic Expenses Continues to Increase</vt:lpstr>
      <vt:lpstr>Worker Confidence About Paying for Retirement Medical Expenses Continues to Decline</vt:lpstr>
      <vt:lpstr>The Percentage of Workers Not at All Confident About Paying for Long-term Care Reaches New High</vt:lpstr>
      <vt:lpstr>Worker Confidence About Doing a Good Job Preparing for Retirement Continues Slow Decline</vt:lpstr>
      <vt:lpstr>More Workers Are Not At All Confident About Future Social Security Benefits</vt:lpstr>
      <vt:lpstr>Workers Are Also Less Confident About Future Medicare Benefits</vt:lpstr>
      <vt:lpstr>Preparations for retirement</vt:lpstr>
      <vt:lpstr>Percentage of Workers Calculating Retirement Needs Up Slightly in 2013, Remains Steady Over Past Decade</vt:lpstr>
      <vt:lpstr>Half of All Workers Expect to Need Less Than $500,000 to Live Comfortably in Retirement</vt:lpstr>
      <vt:lpstr>Many Workers Guess to Determine Savings Needed for Comfortable Retirement</vt:lpstr>
      <vt:lpstr>Roughly 80% of Workers Are Confident That Specified Amount Will Provide a Comfortable Lifestyle</vt:lpstr>
      <vt:lpstr>The Percentage of Workers Having Saved for Retirement Holds Steady at About Two-thirds</vt:lpstr>
      <vt:lpstr>But There Has Been a Severe Decline in Retirement Saving Among Lower-income Workers</vt:lpstr>
      <vt:lpstr>The Percentage of Workers Currently Saving for Retirement Continues Slow Decline</vt:lpstr>
      <vt:lpstr>Total Worker Savings are Unchanged in the Last Few Years</vt:lpstr>
      <vt:lpstr>Most Workers and Retirees Are at Least Somewhat Confident That They Are Investing Wisely</vt:lpstr>
      <vt:lpstr>Employer-sponsored Plans</vt:lpstr>
      <vt:lpstr>Nearly Three-quarters of Employed Workers Have Access to Employer-sponsored Retirement Plans</vt:lpstr>
      <vt:lpstr>When Available, 8 in 10 Workers Contribute to Plan; Half of Those Not Contributing Have Money in Plan</vt:lpstr>
      <vt:lpstr>Roughly Half of Contributors Have 25% or More of Savings/Investments in Plan</vt:lpstr>
      <vt:lpstr>Cost of Living is the Predominant Reason Workers Don’t Contribute More to Plan</vt:lpstr>
      <vt:lpstr>Almost 2 in 10 Those Not Contributing Would Cancel if 3% Withheld, 3 in 10 Would Cancel if 6% Withheld</vt:lpstr>
      <vt:lpstr>Workers Handle Money in Previous Employers’ Plans in Various Ways</vt:lpstr>
      <vt:lpstr>When Rolling Over a Retirement Savings Plan into an IRA, Most Workers Look to Other Companies</vt:lpstr>
      <vt:lpstr>Policy Changes</vt:lpstr>
      <vt:lpstr>If Contributions Were Taxed,  Many Would Change Savings</vt:lpstr>
      <vt:lpstr>6 in 10 Workers Who Would Reduce Contribution Would Reduce it by 50% or More</vt:lpstr>
      <vt:lpstr>More Than Half of Workers Have Noticed Information About Fees</vt:lpstr>
      <vt:lpstr>14% of Those Who Noticed Fees and 7% of Those Offered a Plan in General Made Changes Due to Fees</vt:lpstr>
      <vt:lpstr>Few Plan Participants Are Offered Annuity Option, But Half Say They Would Use It</vt:lpstr>
      <vt:lpstr>Workers Have Mixed Reaction to Proposal Requiring Partial Annuitization of DC Plan Money</vt:lpstr>
      <vt:lpstr>USE OF Financial advice</vt:lpstr>
      <vt:lpstr>Roughly 1 in 4 Workers/Retirees Sought Investment Advice in 2013</vt:lpstr>
      <vt:lpstr>Almost Half of Retirees Follow All of the Investment Advice; Only a Quarter of Workers Say the Same</vt:lpstr>
      <vt:lpstr>Lack of Trust Is Most Common Reason for Not Following All of an Advisor’s Investment Advice</vt:lpstr>
      <vt:lpstr>Half of Workers Think it Very Important That an Advisor Specialize in Converting Assets to Retirement Income</vt:lpstr>
      <vt:lpstr>Roughly One-fifth of Workers and Retirees Have 5 or More Accounts That Contain Retirement Money</vt:lpstr>
      <vt:lpstr>Most Respondents With Multiple Retirement Accounts Make Decisions for Each Separately</vt:lpstr>
      <vt:lpstr>Over Half of Workers Think Recommendations About Making Savings Last Would Be Very Valuable</vt:lpstr>
      <vt:lpstr>Appendix: Retirement confidence</vt:lpstr>
      <vt:lpstr>Roughly 3 in 4 Workers Express Confidence in Having Continued Employment </vt:lpstr>
      <vt:lpstr>These Concerns Are Strongly Related to Retirement Confidence</vt:lpstr>
      <vt:lpstr>Most Workers/Retirees Report Debt Level Is Lower or About the Same as Five Years Ago</vt:lpstr>
      <vt:lpstr>Retiree Confidence About Retirement Remains Low</vt:lpstr>
      <vt:lpstr>Retirees Are More Likely than Workers to Feel Confident about Financial Aspects of Retirement</vt:lpstr>
      <vt:lpstr>Retiree Confidence About Paying for Basic Expenses Remains Well Below 2007 Levels</vt:lpstr>
      <vt:lpstr>Retiree Confidence About Paying for Medical Expenses Also Remains Below 2007 Levels </vt:lpstr>
      <vt:lpstr>6 in 10 Retirees Are Not Confident About Ability to Pay for Long-term Care Expenses</vt:lpstr>
      <vt:lpstr>Less than 1 in 4 Retirees Are Very Confident They Did a Good Job Preparing for Retirement</vt:lpstr>
      <vt:lpstr>Retiree Confidence About Social Security Returns to 2011 Levels After 2012 Spike</vt:lpstr>
      <vt:lpstr>The Proportion of Retirees Not Too Confident About Medicare Benefits has Increased</vt:lpstr>
      <vt:lpstr>Roughly One-third of Retirees Say Their Experience With Finances in Retirement Is Worse Than Expected</vt:lpstr>
      <vt:lpstr>About 2 in 10 Retirees Report Higher Expenditures in Retirement Than Immediately Prior</vt:lpstr>
      <vt:lpstr>Appendix: Preparations for retirement</vt:lpstr>
      <vt:lpstr>The Likelihood of Doing a Calculation Increases With Household Income</vt:lpstr>
      <vt:lpstr>One-third of Those Doing a Retirement Needs Calculation Ask a Financial Advisor</vt:lpstr>
      <vt:lpstr>Most Are Confident They Can Convert Savings to Income</vt:lpstr>
      <vt:lpstr>Roughly 7 in 10 Retirees Report They Saved for Retirement</vt:lpstr>
      <vt:lpstr>About 7 in 10 Retirees Planned for Retirement</vt:lpstr>
      <vt:lpstr>As in 2011-2012, 3 in 10 of These Retirees Started Planning Less Than 10 Years Before Retirement</vt:lpstr>
      <vt:lpstr>Retiree Savings Also Remain About the Same</vt:lpstr>
      <vt:lpstr>Appendix:  Expectations about retirement</vt:lpstr>
      <vt:lpstr>1 in 4 Workers Report Their Expected Retirement Age has Changed in the Past Year</vt:lpstr>
      <vt:lpstr>More than 2 in 10 of All Workers Expect to Retire Later</vt:lpstr>
      <vt:lpstr>1 in 5 Workers Cite the Economy, Social Security/ Government, and Affordability as Reasons for Change </vt:lpstr>
      <vt:lpstr>One-quarter of Workers Expect to Retire at Age 70 or Later; 7 in 10 Retirees Retired Before Age 65</vt:lpstr>
      <vt:lpstr>Nearly Half of Retirees Indicate Their Retirement Occurred Earlier Than Planned</vt:lpstr>
      <vt:lpstr>People Retire Early for a Variety of Reasons, Though Over Half of Retirees Cite Health Problems as a Factor</vt:lpstr>
      <vt:lpstr>Workers Are Much More Likely to Think They Will Work in Retirement Than Retirees Actually Worked</vt:lpstr>
      <vt:lpstr>Few Retirees Who Haven’t Already Worked in Retirement Expect to Return to Work</vt:lpstr>
      <vt:lpstr>More Workers Expect Social Security to be a Major Source of Income Than a Decade Ago</vt:lpstr>
      <vt:lpstr>Expectations of Pensions Being a Major Income Source Increased Slightly in 2013</vt:lpstr>
      <vt:lpstr>Worker Expectations About Employer Plans as a Source of Income Holds Steady</vt:lpstr>
      <vt:lpstr>Roughly 7 in 10 Workers Expect an Individual Retirement Account to be a Source of Income</vt:lpstr>
      <vt:lpstr>One-quarter of Workers Expect Personal Savings and Investments to be a Major Source of Income</vt:lpstr>
      <vt:lpstr>The Percentage of Workers Expecting Employment to be a Major Source of Income Continues to Drop</vt:lpstr>
      <vt:lpstr>7 in 10 Retirees View Social Security as a Major Source of Income Continues to Rise</vt:lpstr>
      <vt:lpstr>6 in 10 Retirees Report Pensions are a Source of Income</vt:lpstr>
      <vt:lpstr>Employer-sponsored Plans Are a Source of Income for 4 in 10 Retirees</vt:lpstr>
      <vt:lpstr>Retiree Dependence on IRAs as Income Source Unchanged From 2012</vt:lpstr>
      <vt:lpstr>Retiree Dependence on Other Savings and Investments Also Unchanged</vt:lpstr>
      <vt:lpstr>For Nearly 8 in 10 Retirees, Employment Is Not a Source of Income</vt:lpstr>
    </vt:vector>
  </TitlesOfParts>
  <Company>Mathew Greenwald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Retirement Confidence Survey Funders’ Briefing</dc:title>
  <dc:creator>Quinncee Payne</dc:creator>
  <cp:lastModifiedBy>Stephen Blakely</cp:lastModifiedBy>
  <cp:revision>477</cp:revision>
  <cp:lastPrinted>2013-02-26T14:41:50Z</cp:lastPrinted>
  <dcterms:created xsi:type="dcterms:W3CDTF">2012-01-10T18:39:42Z</dcterms:created>
  <dcterms:modified xsi:type="dcterms:W3CDTF">2013-07-24T19:20:22Z</dcterms:modified>
</cp:coreProperties>
</file>