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1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84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10CDE-D327-4FC2-9852-FDA3D18A57A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D3F77-2523-415A-A925-6D14593CB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09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9840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128" y="2634948"/>
            <a:ext cx="10322297" cy="1170136"/>
          </a:xfrm>
        </p:spPr>
        <p:txBody>
          <a:bodyPr anchor="ctr">
            <a:normAutofit/>
          </a:bodyPr>
          <a:lstStyle>
            <a:lvl1pPr algn="ctr">
              <a:defRPr sz="5000" spc="2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2265" y="4421120"/>
            <a:ext cx="6491396" cy="716774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ln>
                  <a:noFill/>
                </a:ln>
              </a:defRPr>
            </a:lvl1pPr>
          </a:lstStyle>
          <a:p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62" y="6246254"/>
            <a:ext cx="2453308" cy="44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76487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4128" y="585216"/>
            <a:ext cx="9720072" cy="149961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____________________________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66977" y="6472210"/>
            <a:ext cx="5901458" cy="274320"/>
          </a:xfrm>
        </p:spPr>
        <p:txBody>
          <a:bodyPr/>
          <a:lstStyle>
            <a:lvl1pPr algn="ctr">
              <a:defRPr sz="1600"/>
            </a:lvl1pPr>
          </a:lstStyle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080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024128" y="585216"/>
            <a:ext cx="9720072" cy="149961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____________________________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57073" y="6470704"/>
            <a:ext cx="5901458" cy="27432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96200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____________________________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08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701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  <a:solidFill>
            <a:schemeClr val="accent1"/>
          </a:solidFill>
        </p:spPr>
        <p:txBody>
          <a:bodyPr>
            <a:noAutofit/>
          </a:bodyPr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720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11353800" cy="1391501"/>
          </a:xfrm>
        </p:spPr>
        <p:txBody>
          <a:bodyPr anchor="ctr">
            <a:normAutofit/>
          </a:bodyPr>
          <a:lstStyle>
            <a:lvl1pPr algn="ct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2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_____________________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75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09800" y="2836369"/>
            <a:ext cx="7772400" cy="1463040"/>
          </a:xfrm>
        </p:spPr>
        <p:txBody>
          <a:bodyPr anchor="ctr">
            <a:normAutofit/>
          </a:bodyPr>
          <a:lstStyle>
            <a:lvl1pPr algn="ctr">
              <a:defRPr sz="5000" b="0" spc="20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Section Break – Style 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30313" y="6470704"/>
            <a:ext cx="5901458" cy="274320"/>
          </a:xfrm>
        </p:spPr>
        <p:txBody>
          <a:bodyPr/>
          <a:lstStyle>
            <a:lvl1pPr algn="ctr">
              <a:defRPr sz="1600"/>
            </a:lvl1pPr>
          </a:lstStyle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44" y="6508041"/>
            <a:ext cx="569509" cy="19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530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48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42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57073" y="6488357"/>
            <a:ext cx="5901458" cy="274320"/>
          </a:xfrm>
        </p:spPr>
        <p:txBody>
          <a:bodyPr/>
          <a:lstStyle>
            <a:lvl1pPr>
              <a:defRPr sz="1600"/>
            </a:lvl1pPr>
          </a:lstStyle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46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09800" y="2836369"/>
            <a:ext cx="7772400" cy="1463040"/>
          </a:xfrm>
        </p:spPr>
        <p:txBody>
          <a:bodyPr anchor="ctr">
            <a:normAutofit/>
          </a:bodyPr>
          <a:lstStyle>
            <a:lvl1pPr algn="ctr">
              <a:defRPr sz="5000" b="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Section Break – Style Two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7" y="6374674"/>
            <a:ext cx="2198043" cy="370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97904" y="6470704"/>
            <a:ext cx="5901458" cy="274320"/>
          </a:xfrm>
        </p:spPr>
        <p:txBody>
          <a:bodyPr/>
          <a:lstStyle>
            <a:lvl1pPr algn="ctr">
              <a:defRPr sz="1600"/>
            </a:lvl1pPr>
          </a:lstStyle>
          <a:p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44" y="6508041"/>
            <a:ext cx="569509" cy="19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37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178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8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         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7073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 smtClean="0"/>
              <a:t>© Employee Benefit Research Institute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51" y="6518788"/>
            <a:ext cx="561222" cy="19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52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76" r:id="rId4"/>
    <p:sldLayoutId id="2147483674" r:id="rId5"/>
    <p:sldLayoutId id="2147483672" r:id="rId6"/>
    <p:sldLayoutId id="2147483671" r:id="rId7"/>
    <p:sldLayoutId id="2147483675" r:id="rId8"/>
    <p:sldLayoutId id="2147483673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ri.org/publications/research-publications/issue-briefs/content/consumer-engagement-in-health-care-findings-from-the-2018-ebri-greenwald-associates-consumer-engagement-in-health-care-survey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ri.org/publications/research-publications/issue-briefs/content/consumer-engagement-in-health-care-findings-from-the-2018-ebri-greenwald-associates-consumer-engagement-in-health-care-survey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ri.org/publications/research-publications/issue-briefs/content/consumer-engagement-in-health-care-findings-from-the-2018-ebri-greenwald-associates-consumer-engagement-in-health-care-survey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100" dirty="0"/>
              <a:t>High-Deductible Health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Plan Enrollees </a:t>
            </a:r>
            <a:r>
              <a:rPr lang="en-US" sz="3100" smtClean="0"/>
              <a:t>Report Greater </a:t>
            </a:r>
            <a:r>
              <a:rPr lang="en-US" sz="3100" dirty="0" smtClean="0"/>
              <a:t>Financial </a:t>
            </a:r>
            <a:r>
              <a:rPr lang="en-US" sz="3100" dirty="0"/>
              <a:t>Concerns </a:t>
            </a:r>
            <a:r>
              <a:rPr lang="en-US" sz="3100" dirty="0" smtClean="0"/>
              <a:t>Than </a:t>
            </a:r>
            <a:br>
              <a:rPr lang="en-US" sz="3100" dirty="0" smtClean="0"/>
            </a:br>
            <a:r>
              <a:rPr lang="en-US" sz="3100" dirty="0" smtClean="0"/>
              <a:t>Enrollees </a:t>
            </a:r>
            <a:r>
              <a:rPr lang="en-US" sz="3100" dirty="0"/>
              <a:t>in Traditional Plans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3629" y="6470704"/>
            <a:ext cx="5901458" cy="274320"/>
          </a:xfrm>
        </p:spPr>
        <p:txBody>
          <a:bodyPr/>
          <a:lstStyle/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268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4395459" y="1865945"/>
            <a:ext cx="7161291" cy="35480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Financial Concerns by Plan Type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055" y="2075970"/>
            <a:ext cx="6720840" cy="3200400"/>
          </a:xfrm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/>
          <a:lstStyle/>
          <a:p>
            <a:fld id="{4FAB73BC-B049-4115-A692-8D63A059BFB8}" type="slidenum">
              <a:rPr lang="en-US" sz="1600" smtClean="0"/>
              <a:t>2</a:t>
            </a:fld>
            <a:endParaRPr lang="en-US" sz="16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3629" y="6470704"/>
            <a:ext cx="5901458" cy="274320"/>
          </a:xfrm>
        </p:spPr>
        <p:txBody>
          <a:bodyPr/>
          <a:lstStyle/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64606" y="1865945"/>
            <a:ext cx="29152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High-Deductible Health Plan (HDHP) enrollees were more </a:t>
            </a:r>
          </a:p>
          <a:p>
            <a:r>
              <a:rPr lang="en-US" dirty="0"/>
              <a:t>likely than traditional plan </a:t>
            </a:r>
          </a:p>
          <a:p>
            <a:r>
              <a:rPr lang="en-US" dirty="0"/>
              <a:t>enrollees to report that they </a:t>
            </a:r>
          </a:p>
          <a:p>
            <a:r>
              <a:rPr lang="en-US" dirty="0"/>
              <a:t>worry a lot about their finances and that debt is </a:t>
            </a:r>
            <a:r>
              <a:rPr lang="en-US" dirty="0" smtClean="0"/>
              <a:t>negatively impacting </a:t>
            </a:r>
            <a:r>
              <a:rPr lang="en-US" dirty="0"/>
              <a:t>their ability to </a:t>
            </a:r>
            <a:r>
              <a:rPr lang="en-US" dirty="0" smtClean="0"/>
              <a:t>save for </a:t>
            </a:r>
            <a:r>
              <a:rPr lang="en-US" dirty="0"/>
              <a:t>retirement. </a:t>
            </a:r>
          </a:p>
          <a:p>
            <a:endParaRPr lang="en-US" dirty="0"/>
          </a:p>
          <a:p>
            <a:r>
              <a:rPr lang="en-US" dirty="0"/>
              <a:t>Traditional enrollees are </a:t>
            </a:r>
          </a:p>
          <a:p>
            <a:r>
              <a:rPr lang="en-US" dirty="0"/>
              <a:t>more likely to report that </a:t>
            </a:r>
          </a:p>
          <a:p>
            <a:r>
              <a:rPr lang="en-US" dirty="0"/>
              <a:t>they do not have any major </a:t>
            </a:r>
          </a:p>
          <a:p>
            <a:r>
              <a:rPr lang="en-US" dirty="0"/>
              <a:t>financial concerns. 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74F4132E-A12A-4615-B5AA-4148596A1135}"/>
              </a:ext>
            </a:extLst>
          </p:cNvPr>
          <p:cNvSpPr/>
          <p:nvPr/>
        </p:nvSpPr>
        <p:spPr>
          <a:xfrm>
            <a:off x="1557197" y="5744104"/>
            <a:ext cx="9737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Source: </a:t>
            </a:r>
            <a:r>
              <a:rPr lang="en-US" sz="1100" dirty="0"/>
              <a:t>Paul Fronstin. “</a:t>
            </a:r>
            <a:r>
              <a:rPr lang="en-US" sz="1100" dirty="0">
                <a:hlinkClick r:id="rId3"/>
              </a:rPr>
              <a:t>Consumer Engagement in Health Care: Findings From the 2018 EBRI/Greenwald &amp; Associates Consumer Engagement in Health Care Survey</a:t>
            </a:r>
            <a:r>
              <a:rPr lang="en-US" sz="1100" dirty="0"/>
              <a:t>.” </a:t>
            </a:r>
            <a:r>
              <a:rPr lang="en-US" sz="1100" i="1" dirty="0"/>
              <a:t>EBRI Issue Brief</a:t>
            </a:r>
            <a:r>
              <a:rPr lang="en-US" sz="1100" dirty="0"/>
              <a:t>, no. 468 (</a:t>
            </a:r>
            <a:r>
              <a:rPr lang="en-US" sz="1100" dirty="0" smtClean="0"/>
              <a:t>Employee Benefit </a:t>
            </a:r>
            <a:r>
              <a:rPr lang="en-US" sz="1100" dirty="0"/>
              <a:t>Research Institute, December 20, 2018).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1400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4395459" y="1865945"/>
            <a:ext cx="7161291" cy="35480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Financial </a:t>
            </a:r>
            <a:r>
              <a:rPr lang="en-US" b="1" dirty="0" smtClean="0"/>
              <a:t>Worries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104" y="2639175"/>
            <a:ext cx="6858000" cy="3265715"/>
          </a:xfrm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/>
          <a:lstStyle/>
          <a:p>
            <a:fld id="{4FAB73BC-B049-4115-A692-8D63A059BFB8}" type="slidenum">
              <a:rPr lang="en-US" sz="1600" smtClean="0"/>
              <a:t>3</a:t>
            </a:fld>
            <a:endParaRPr lang="en-US" sz="16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3629" y="6470704"/>
            <a:ext cx="5901458" cy="274320"/>
          </a:xfrm>
        </p:spPr>
        <p:txBody>
          <a:bodyPr/>
          <a:lstStyle/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64606" y="1865945"/>
            <a:ext cx="2915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High-Deductible Health Plan (HDHP) enrollees were more </a:t>
            </a:r>
          </a:p>
          <a:p>
            <a:r>
              <a:rPr lang="en-US" dirty="0"/>
              <a:t>likely than traditional plan </a:t>
            </a:r>
          </a:p>
          <a:p>
            <a:r>
              <a:rPr lang="en-US" dirty="0"/>
              <a:t>enrollees to report that they </a:t>
            </a:r>
          </a:p>
          <a:p>
            <a:r>
              <a:rPr lang="en-US" dirty="0"/>
              <a:t>worry a lot about their finances and that debt is </a:t>
            </a:r>
            <a:r>
              <a:rPr lang="en-US" dirty="0" smtClean="0"/>
              <a:t>negatively impacting </a:t>
            </a:r>
            <a:r>
              <a:rPr lang="en-US" dirty="0"/>
              <a:t>their ability to </a:t>
            </a:r>
            <a:r>
              <a:rPr lang="en-US" dirty="0" smtClean="0"/>
              <a:t>save for </a:t>
            </a:r>
            <a:r>
              <a:rPr lang="en-US" dirty="0"/>
              <a:t>retirement.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4F4132E-A12A-4615-B5AA-4148596A1135}"/>
              </a:ext>
            </a:extLst>
          </p:cNvPr>
          <p:cNvSpPr/>
          <p:nvPr/>
        </p:nvSpPr>
        <p:spPr>
          <a:xfrm>
            <a:off x="1557197" y="5744104"/>
            <a:ext cx="97370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Represents the percentage </a:t>
            </a:r>
            <a:r>
              <a:rPr lang="en-US" sz="1100" dirty="0"/>
              <a:t>that “Strongly” or “Somewhat Agree” with statement.</a:t>
            </a:r>
            <a:endParaRPr lang="en-US" sz="1100" dirty="0" smtClean="0"/>
          </a:p>
          <a:p>
            <a:r>
              <a:rPr lang="en-US" sz="1100" b="1" dirty="0" smtClean="0"/>
              <a:t>Source</a:t>
            </a:r>
            <a:r>
              <a:rPr lang="en-US" sz="1100" b="1" dirty="0"/>
              <a:t>: </a:t>
            </a:r>
            <a:r>
              <a:rPr lang="en-US" sz="1100" dirty="0"/>
              <a:t>Paul Fronstin. “</a:t>
            </a:r>
            <a:r>
              <a:rPr lang="en-US" sz="1100" dirty="0">
                <a:hlinkClick r:id="rId3"/>
              </a:rPr>
              <a:t>Consumer Engagement in Health Care: Findings From the 2018 EBRI/Greenwald &amp; Associates Consumer Engagement in Health Care Survey</a:t>
            </a:r>
            <a:r>
              <a:rPr lang="en-US" sz="1100" dirty="0"/>
              <a:t>.” </a:t>
            </a:r>
            <a:r>
              <a:rPr lang="en-US" sz="1100" i="1" dirty="0"/>
              <a:t>EBRI Issue Brief</a:t>
            </a:r>
            <a:r>
              <a:rPr lang="en-US" sz="1100" dirty="0"/>
              <a:t>, no. 468 (</a:t>
            </a:r>
            <a:r>
              <a:rPr lang="en-US" sz="1100" dirty="0" smtClean="0"/>
              <a:t>Employee Benefit </a:t>
            </a:r>
            <a:r>
              <a:rPr lang="en-US" sz="1100" dirty="0"/>
              <a:t>Research Institute, December 20, 2018).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7815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4395459" y="1865945"/>
            <a:ext cx="7161291" cy="35480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Income </a:t>
            </a:r>
            <a:r>
              <a:rPr lang="en-US" sz="4800" b="1" dirty="0" smtClean="0"/>
              <a:t>Distribution and </a:t>
            </a:r>
            <a:br>
              <a:rPr lang="en-US" sz="4800" b="1" dirty="0" smtClean="0"/>
            </a:br>
            <a:r>
              <a:rPr lang="en-US" sz="4800" b="1" dirty="0" smtClean="0"/>
              <a:t>Education level</a:t>
            </a:r>
            <a:endParaRPr lang="en-US" sz="4800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664" y="2131198"/>
            <a:ext cx="7144880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4" y="6470704"/>
            <a:ext cx="973666" cy="274320"/>
          </a:xfrm>
        </p:spPr>
        <p:txBody>
          <a:bodyPr/>
          <a:lstStyle/>
          <a:p>
            <a:fld id="{4FAB73BC-B049-4115-A692-8D63A059BFB8}" type="slidenum">
              <a:rPr lang="en-US" sz="1600" smtClean="0"/>
              <a:t>4</a:t>
            </a:fld>
            <a:endParaRPr lang="en-US" sz="16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3629" y="6470704"/>
            <a:ext cx="5901458" cy="274320"/>
          </a:xfrm>
        </p:spPr>
        <p:txBody>
          <a:bodyPr/>
          <a:lstStyle/>
          <a:p>
            <a:r>
              <a:rPr lang="en-US" sz="1600" dirty="0" smtClean="0"/>
              <a:t>© Employee Benefit Research Institute 2019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64606" y="1887668"/>
            <a:ext cx="2915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HDHP enrollees have </a:t>
            </a:r>
          </a:p>
          <a:p>
            <a:r>
              <a:rPr lang="en-US" dirty="0"/>
              <a:t>characteristics equated with greater financial stability, </a:t>
            </a:r>
          </a:p>
          <a:p>
            <a:r>
              <a:rPr lang="en-US" dirty="0"/>
              <a:t>including higher income and education levels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4F4132E-A12A-4615-B5AA-4148596A1135}"/>
              </a:ext>
            </a:extLst>
          </p:cNvPr>
          <p:cNvSpPr/>
          <p:nvPr/>
        </p:nvSpPr>
        <p:spPr>
          <a:xfrm>
            <a:off x="1557197" y="5744104"/>
            <a:ext cx="9737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Source: </a:t>
            </a:r>
            <a:r>
              <a:rPr lang="en-US" sz="1100" dirty="0"/>
              <a:t>Paul Fronstin. “</a:t>
            </a:r>
            <a:r>
              <a:rPr lang="en-US" sz="1100" dirty="0">
                <a:hlinkClick r:id="rId3"/>
              </a:rPr>
              <a:t>Consumer Engagement in Health Care: Findings From the 2018 EBRI/Greenwald &amp; Associates Consumer Engagement in Health Care Survey</a:t>
            </a:r>
            <a:r>
              <a:rPr lang="en-US" sz="1100" dirty="0"/>
              <a:t>.” </a:t>
            </a:r>
            <a:r>
              <a:rPr lang="en-US" sz="1100" i="1" dirty="0"/>
              <a:t>EBRI Issue Brief</a:t>
            </a:r>
            <a:r>
              <a:rPr lang="en-US" sz="1100" dirty="0"/>
              <a:t>, no. 468 (</a:t>
            </a:r>
            <a:r>
              <a:rPr lang="en-US" sz="1100" dirty="0" smtClean="0"/>
              <a:t>Employee Benefit </a:t>
            </a:r>
            <a:r>
              <a:rPr lang="en-US" sz="1100" dirty="0"/>
              <a:t>Research Institute, December 20, 2018).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0165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BRINEW">
  <a:themeElements>
    <a:clrScheme name="Custom 1">
      <a:dk1>
        <a:srgbClr val="FFFFFF"/>
      </a:dk1>
      <a:lt1>
        <a:srgbClr val="404040"/>
      </a:lt1>
      <a:dk2>
        <a:srgbClr val="EDEDED"/>
      </a:dk2>
      <a:lt2>
        <a:srgbClr val="8A8686"/>
      </a:lt2>
      <a:accent1>
        <a:srgbClr val="5F9EA0"/>
      </a:accent1>
      <a:accent2>
        <a:srgbClr val="38537D"/>
      </a:accent2>
      <a:accent3>
        <a:srgbClr val="556B2F"/>
      </a:accent3>
      <a:accent4>
        <a:srgbClr val="C00000"/>
      </a:accent4>
      <a:accent5>
        <a:srgbClr val="FFC000"/>
      </a:accent5>
      <a:accent6>
        <a:srgbClr val="FFC000"/>
      </a:accent6>
      <a:hlink>
        <a:srgbClr val="0070C0"/>
      </a:hlink>
      <a:folHlink>
        <a:srgbClr val="FF6666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BRINEW" id="{04BA0792-56A7-4F69-A1D6-FE35B414849D}" vid="{2D94D558-C0C6-495F-9906-6BF7B03FE3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294</Words>
  <Application>Microsoft Office PowerPoint</Application>
  <PresentationFormat>Custom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EBRINEW</vt:lpstr>
      <vt:lpstr>High-Deductible Health  Plan Enrollees Report Greater Financial Concerns Than  Enrollees in Traditional Plans</vt:lpstr>
      <vt:lpstr>Financial Concerns by Plan Type</vt:lpstr>
      <vt:lpstr>Financial Worries</vt:lpstr>
      <vt:lpstr>Income Distribution and  Education level</vt:lpstr>
    </vt:vector>
  </TitlesOfParts>
  <Company>Cetrom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Adams</dc:creator>
  <cp:lastModifiedBy>John Adams</cp:lastModifiedBy>
  <cp:revision>10</cp:revision>
  <dcterms:created xsi:type="dcterms:W3CDTF">2019-01-22T15:13:14Z</dcterms:created>
  <dcterms:modified xsi:type="dcterms:W3CDTF">2019-01-24T14:12:17Z</dcterms:modified>
</cp:coreProperties>
</file>