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328" r:id="rId2"/>
    <p:sldId id="331" r:id="rId3"/>
    <p:sldId id="312" r:id="rId4"/>
    <p:sldId id="329" r:id="rId5"/>
    <p:sldId id="33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94" autoAdjust="0"/>
    <p:restoredTop sz="95008" autoAdjust="0"/>
  </p:normalViewPr>
  <p:slideViewPr>
    <p:cSldViewPr>
      <p:cViewPr varScale="1">
        <p:scale>
          <a:sx n="109" d="100"/>
          <a:sy n="109" d="100"/>
        </p:scale>
        <p:origin x="1548" y="96"/>
      </p:cViewPr>
      <p:guideLst>
        <p:guide orient="horz" pos="2160"/>
        <p:guide pos="2880"/>
      </p:guideLst>
    </p:cSldViewPr>
  </p:slideViewPr>
  <p:outlineViewPr>
    <p:cViewPr>
      <p:scale>
        <a:sx n="33" d="100"/>
        <a:sy n="33" d="100"/>
      </p:scale>
      <p:origin x="24"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DBCEB2-70DE-4279-90BB-447521FCCCFD}" type="datetimeFigureOut">
              <a:rPr lang="en-US" smtClean="0"/>
              <a:t>6/4/2018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822F6-1D39-457F-9F01-022EC97A8EC4}" type="slidenum">
              <a:rPr lang="en-US" smtClean="0"/>
              <a:t>‹#›</a:t>
            </a:fld>
            <a:endParaRPr lang="en-US"/>
          </a:p>
        </p:txBody>
      </p:sp>
    </p:spTree>
    <p:extLst>
      <p:ext uri="{BB962C8B-B14F-4D97-AF65-F5344CB8AC3E}">
        <p14:creationId xmlns:p14="http://schemas.microsoft.com/office/powerpoint/2010/main" val="1383871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4EFA4CCC-5BBA-463B-B25F-3A0FF9E4251B}" type="slidenum">
              <a:rPr lang="en-US" smtClean="0">
                <a:solidFill>
                  <a:prstClr val="black"/>
                </a:solidFill>
                <a:latin typeface="Arial" charset="0"/>
              </a:rPr>
              <a:pPr/>
              <a:t>1</a:t>
            </a:fld>
            <a:endParaRPr lang="en-US" dirty="0">
              <a:solidFill>
                <a:prstClr val="black"/>
              </a:solidFill>
              <a:latin typeface="Arial"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fld id="{FF01445D-EFA8-4577-9121-716CD814CAF2}"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7017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7107479-656D-4CAA-AC6E-5446E3F0E2CD}"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62267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304800"/>
            <a:ext cx="2076450"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304800"/>
            <a:ext cx="607695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D01CA94-5648-4976-B015-A9460C6576D4}"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86079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05800" cy="1143000"/>
          </a:xfrm>
        </p:spPr>
        <p:txBody>
          <a:bodyPr/>
          <a:lstStyle/>
          <a:p>
            <a:r>
              <a:rPr lang="en-US"/>
              <a:t>Click to edit Master title style</a:t>
            </a:r>
          </a:p>
        </p:txBody>
      </p:sp>
      <p:sp>
        <p:nvSpPr>
          <p:cNvPr id="3" name="Table Placeholder 2"/>
          <p:cNvSpPr>
            <a:spLocks noGrp="1"/>
          </p:cNvSpPr>
          <p:nvPr>
            <p:ph type="tbl" idx="1"/>
          </p:nvPr>
        </p:nvSpPr>
        <p:spPr>
          <a:xfrm>
            <a:off x="609600" y="1600200"/>
            <a:ext cx="8305800" cy="4343400"/>
          </a:xfrm>
        </p:spPr>
        <p:txBody>
          <a:bodyPr/>
          <a:lstStyle/>
          <a:p>
            <a:r>
              <a:rPr lang="en-US"/>
              <a:t>Click icon to add table</a:t>
            </a:r>
            <a:endParaRPr lang="en-US" dirty="0"/>
          </a:p>
        </p:txBody>
      </p:sp>
      <p:sp>
        <p:nvSpPr>
          <p:cNvPr id="4" name="Slide Number Placeholder 3"/>
          <p:cNvSpPr>
            <a:spLocks noGrp="1"/>
          </p:cNvSpPr>
          <p:nvPr>
            <p:ph type="sldNum" sz="quarter" idx="10"/>
          </p:nvPr>
        </p:nvSpPr>
        <p:spPr>
          <a:xfrm>
            <a:off x="6553200" y="6245225"/>
            <a:ext cx="2133600" cy="476250"/>
          </a:xfrm>
        </p:spPr>
        <p:txBody>
          <a:bodyPr/>
          <a:lstStyle>
            <a:lvl1pPr>
              <a:defRPr/>
            </a:lvl1pPr>
          </a:lstStyle>
          <a:p>
            <a:fld id="{3D4AC5EC-D0C3-4A7D-A2E2-20B2ECE9B7A0}" type="slidenum">
              <a:rPr lang="en-US">
                <a:solidFill>
                  <a:prstClr val="black"/>
                </a:solidFill>
              </a:rPr>
              <a:pPr/>
              <a:t>‹#›</a:t>
            </a:fld>
            <a:endParaRPr lang="en-US" dirty="0">
              <a:solidFill>
                <a:prstClr val="black"/>
              </a:solidFill>
            </a:endParaRPr>
          </a:p>
        </p:txBody>
      </p:sp>
      <p:sp>
        <p:nvSpPr>
          <p:cNvPr id="5" name="TextBox 4"/>
          <p:cNvSpPr txBox="1"/>
          <p:nvPr userDrawn="1"/>
        </p:nvSpPr>
        <p:spPr>
          <a:xfrm>
            <a:off x="6400800" y="6642556"/>
            <a:ext cx="2276585" cy="215444"/>
          </a:xfrm>
          <a:prstGeom prst="rect">
            <a:avLst/>
          </a:prstGeom>
          <a:noFill/>
        </p:spPr>
        <p:txBody>
          <a:bodyPr wrap="none" rtlCol="0">
            <a:spAutoFit/>
          </a:bodyPr>
          <a:lstStyle/>
          <a:p>
            <a:r>
              <a:rPr lang="en-US" sz="800" dirty="0">
                <a:solidFill>
                  <a:prstClr val="black"/>
                </a:solidFill>
              </a:rPr>
              <a:t>© Employee Benefit Research Institute 2018</a:t>
            </a:r>
          </a:p>
        </p:txBody>
      </p:sp>
    </p:spTree>
    <p:extLst>
      <p:ext uri="{BB962C8B-B14F-4D97-AF65-F5344CB8AC3E}">
        <p14:creationId xmlns:p14="http://schemas.microsoft.com/office/powerpoint/2010/main" val="3381078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1632030"/>
          </a:xfrm>
          <a:prstGeom prst="rect">
            <a:avLst/>
          </a:prstGeom>
          <a:solidFill>
            <a:srgbClr val="00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76199" y="274638"/>
            <a:ext cx="8952053" cy="1357392"/>
          </a:xfrm>
        </p:spPr>
        <p:txBody>
          <a:bodyPr>
            <a:normAutofit/>
          </a:bodyPr>
          <a:lstStyle>
            <a:lvl1pPr algn="ctr">
              <a:defRPr sz="2400" b="0">
                <a:solidFill>
                  <a:schemeClr val="bg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BAD9AF0-FD35-4E4E-B775-C1DCF7755A5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650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a:xfrm>
            <a:off x="8758989" y="6477000"/>
            <a:ext cx="381000" cy="381000"/>
          </a:xfrm>
        </p:spPr>
        <p:txBody>
          <a:bodyPr/>
          <a:lstStyle>
            <a:lvl1pPr>
              <a:defRPr/>
            </a:lvl1pPr>
          </a:lstStyle>
          <a:p>
            <a:fld id="{603355F5-91EA-4F19-B7F8-5D36CBBCB4C9}" type="slidenum">
              <a:rPr lang="en-US">
                <a:solidFill>
                  <a:prstClr val="black"/>
                </a:solidFill>
              </a:rPr>
              <a:pPr/>
              <a:t>‹#›</a:t>
            </a:fld>
            <a:endParaRPr lang="en-US" dirty="0">
              <a:solidFill>
                <a:prstClr val="black"/>
              </a:solidFill>
            </a:endParaRPr>
          </a:p>
        </p:txBody>
      </p:sp>
      <p:sp>
        <p:nvSpPr>
          <p:cNvPr id="5" name="TextBox 4"/>
          <p:cNvSpPr txBox="1"/>
          <p:nvPr userDrawn="1"/>
        </p:nvSpPr>
        <p:spPr>
          <a:xfrm>
            <a:off x="6400800" y="6642556"/>
            <a:ext cx="2276585" cy="215444"/>
          </a:xfrm>
          <a:prstGeom prst="rect">
            <a:avLst/>
          </a:prstGeom>
          <a:noFill/>
        </p:spPr>
        <p:txBody>
          <a:bodyPr wrap="none" rtlCol="0">
            <a:spAutoFit/>
          </a:bodyPr>
          <a:lstStyle/>
          <a:p>
            <a:r>
              <a:rPr lang="en-US" sz="800" dirty="0">
                <a:solidFill>
                  <a:prstClr val="black"/>
                </a:solidFill>
              </a:rPr>
              <a:t>© Employee Benefit Research Institute 2018</a:t>
            </a:r>
          </a:p>
        </p:txBody>
      </p:sp>
    </p:spTree>
    <p:extLst>
      <p:ext uri="{BB962C8B-B14F-4D97-AF65-F5344CB8AC3E}">
        <p14:creationId xmlns:p14="http://schemas.microsoft.com/office/powerpoint/2010/main" val="409039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A1C19989-EDAE-4175-B244-F439A75B592E}"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17970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40767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600200"/>
            <a:ext cx="40767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fld id="{5E10A81F-F361-4A02-AAA4-FD0E5AF13A29}"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05903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fld id="{F9E46838-12C5-4F09-A820-C835AA3CEC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35850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FDC4CABC-675F-4D89-A676-F6FC425B3D79}" type="slidenum">
              <a:rPr lang="en-US">
                <a:solidFill>
                  <a:prstClr val="black"/>
                </a:solidFill>
              </a:rPr>
              <a:pPr/>
              <a:t>‹#›</a:t>
            </a:fld>
            <a:endParaRPr lang="en-US" dirty="0">
              <a:solidFill>
                <a:prstClr val="black"/>
              </a:solidFill>
            </a:endParaRPr>
          </a:p>
        </p:txBody>
      </p:sp>
      <p:sp>
        <p:nvSpPr>
          <p:cNvPr id="4" name="TextBox 3"/>
          <p:cNvSpPr txBox="1"/>
          <p:nvPr userDrawn="1"/>
        </p:nvSpPr>
        <p:spPr>
          <a:xfrm>
            <a:off x="6400800" y="6642556"/>
            <a:ext cx="2276585" cy="215444"/>
          </a:xfrm>
          <a:prstGeom prst="rect">
            <a:avLst/>
          </a:prstGeom>
          <a:noFill/>
        </p:spPr>
        <p:txBody>
          <a:bodyPr wrap="none" rtlCol="0">
            <a:spAutoFit/>
          </a:bodyPr>
          <a:lstStyle/>
          <a:p>
            <a:r>
              <a:rPr lang="en-US" sz="800" dirty="0">
                <a:solidFill>
                  <a:prstClr val="black"/>
                </a:solidFill>
              </a:rPr>
              <a:t>© Employee Benefit Research Institute 2018</a:t>
            </a:r>
          </a:p>
        </p:txBody>
      </p:sp>
    </p:spTree>
    <p:extLst>
      <p:ext uri="{BB962C8B-B14F-4D97-AF65-F5344CB8AC3E}">
        <p14:creationId xmlns:p14="http://schemas.microsoft.com/office/powerpoint/2010/main" val="969385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7228A29-E537-4457-B620-87DE2BAE04C5}" type="slidenum">
              <a:rPr lang="en-US">
                <a:solidFill>
                  <a:prstClr val="black"/>
                </a:solidFill>
              </a:rPr>
              <a:pPr/>
              <a:t>‹#›</a:t>
            </a:fld>
            <a:endParaRPr lang="en-US" dirty="0">
              <a:solidFill>
                <a:prstClr val="black"/>
              </a:solidFill>
            </a:endParaRPr>
          </a:p>
        </p:txBody>
      </p:sp>
      <p:sp>
        <p:nvSpPr>
          <p:cNvPr id="4" name="TextBox 3"/>
          <p:cNvSpPr txBox="1"/>
          <p:nvPr userDrawn="1"/>
        </p:nvSpPr>
        <p:spPr>
          <a:xfrm>
            <a:off x="6096000" y="6627168"/>
            <a:ext cx="2456122" cy="230832"/>
          </a:xfrm>
          <a:prstGeom prst="rect">
            <a:avLst/>
          </a:prstGeom>
          <a:noFill/>
        </p:spPr>
        <p:txBody>
          <a:bodyPr wrap="none" rtlCol="0">
            <a:spAutoFit/>
          </a:bodyPr>
          <a:lstStyle/>
          <a:p>
            <a:r>
              <a:rPr lang="en-US" sz="900" dirty="0">
                <a:solidFill>
                  <a:prstClr val="black"/>
                </a:solidFill>
              </a:rPr>
              <a:t>© Employee Benefit Research Institute 2013</a:t>
            </a:r>
          </a:p>
        </p:txBody>
      </p:sp>
    </p:spTree>
    <p:extLst>
      <p:ext uri="{BB962C8B-B14F-4D97-AF65-F5344CB8AC3E}">
        <p14:creationId xmlns:p14="http://schemas.microsoft.com/office/powerpoint/2010/main" val="1851413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3723DC94-CA51-4122-B9EA-F61E91A76FC7}"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03935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5004FC4D-00DB-475D-9D3C-9DEC5535F81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84614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0" y="0"/>
            <a:ext cx="9144000" cy="6858000"/>
          </a:xfrm>
          <a:prstGeom prst="rect">
            <a:avLst/>
          </a:prstGeom>
          <a:solidFill>
            <a:srgbClr val="EFEEDA"/>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sp>
        <p:nvSpPr>
          <p:cNvPr id="310275" name="Rectangle 3"/>
          <p:cNvSpPr>
            <a:spLocks noChangeArrowheads="1"/>
          </p:cNvSpPr>
          <p:nvPr/>
        </p:nvSpPr>
        <p:spPr bwMode="gray">
          <a:xfrm>
            <a:off x="0" y="0"/>
            <a:ext cx="304800" cy="6858000"/>
          </a:xfrm>
          <a:prstGeom prst="rect">
            <a:avLst/>
          </a:prstGeom>
          <a:solidFill>
            <a:srgbClr val="007F88"/>
          </a:solidFill>
          <a:ln w="6350">
            <a:noFill/>
            <a:miter lim="800000"/>
            <a:headEnd/>
            <a:tailEnd/>
          </a:ln>
          <a:effectLst/>
        </p:spPr>
        <p:txBody>
          <a:bodyPr wrap="none" lIns="90488" tIns="44450" rIns="90488" bIns="44450" anchor="ctr"/>
          <a:lstStyle/>
          <a:p>
            <a:pPr algn="ct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76" name="Rectangle 4"/>
          <p:cNvSpPr>
            <a:spLocks noChangeArrowheads="1"/>
          </p:cNvSpPr>
          <p:nvPr/>
        </p:nvSpPr>
        <p:spPr bwMode="auto">
          <a:xfrm>
            <a:off x="0" y="5943600"/>
            <a:ext cx="9144000" cy="914400"/>
          </a:xfrm>
          <a:prstGeom prst="rect">
            <a:avLst/>
          </a:prstGeom>
          <a:solidFill>
            <a:schemeClr val="bg1"/>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sp>
        <p:nvSpPr>
          <p:cNvPr id="310277" name="Rectangle 5"/>
          <p:cNvSpPr>
            <a:spLocks noGrp="1" noChangeArrowheads="1"/>
          </p:cNvSpPr>
          <p:nvPr>
            <p:ph type="title"/>
          </p:nvPr>
        </p:nvSpPr>
        <p:spPr bwMode="auto">
          <a:xfrm>
            <a:off x="609600" y="3048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0278" name="Rectangle 6"/>
          <p:cNvSpPr>
            <a:spLocks noGrp="1" noChangeArrowheads="1"/>
          </p:cNvSpPr>
          <p:nvPr>
            <p:ph type="body" idx="1"/>
          </p:nvPr>
        </p:nvSpPr>
        <p:spPr bwMode="auto">
          <a:xfrm>
            <a:off x="609600" y="1600200"/>
            <a:ext cx="83058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endParaRPr lang="en-US"/>
          </a:p>
        </p:txBody>
      </p:sp>
      <p:sp>
        <p:nvSpPr>
          <p:cNvPr id="310279" name="Rectangle 7"/>
          <p:cNvSpPr>
            <a:spLocks noGrp="1" noChangeArrowheads="1"/>
          </p:cNvSpPr>
          <p:nvPr>
            <p:ph type="sldNum" sz="quarter" idx="4"/>
          </p:nvPr>
        </p:nvSpPr>
        <p:spPr bwMode="auto">
          <a:xfrm>
            <a:off x="8610600" y="6460958"/>
            <a:ext cx="4572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i="0">
                <a:latin typeface="+mn-lt"/>
              </a:defRPr>
            </a:lvl1pPr>
          </a:lstStyle>
          <a:p>
            <a:pPr fontAlgn="base">
              <a:spcBef>
                <a:spcPct val="0"/>
              </a:spcBef>
              <a:spcAft>
                <a:spcPct val="0"/>
              </a:spcAft>
            </a:pPr>
            <a:fld id="{D924C943-B923-4726-8276-4D73DBF403D3}" type="slidenum">
              <a:rPr lang="en-US">
                <a:solidFill>
                  <a:prstClr val="black"/>
                </a:solidFill>
                <a:ea typeface="MS PGothic" pitchFamily="34" charset="-128"/>
              </a:rPr>
              <a:pPr fontAlgn="base">
                <a:spcBef>
                  <a:spcPct val="0"/>
                </a:spcBef>
                <a:spcAft>
                  <a:spcPct val="0"/>
                </a:spcAft>
              </a:pPr>
              <a:t>‹#›</a:t>
            </a:fld>
            <a:endParaRPr lang="en-US" dirty="0">
              <a:solidFill>
                <a:prstClr val="black"/>
              </a:solidFill>
              <a:ea typeface="MS PGothic" pitchFamily="34" charset="-128"/>
            </a:endParaRPr>
          </a:p>
        </p:txBody>
      </p:sp>
      <p:sp>
        <p:nvSpPr>
          <p:cNvPr id="310280" name="Text Box 8"/>
          <p:cNvSpPr txBox="1">
            <a:spLocks noChangeArrowheads="1"/>
          </p:cNvSpPr>
          <p:nvPr/>
        </p:nvSpPr>
        <p:spPr bwMode="auto">
          <a:xfrm>
            <a:off x="212725" y="2017713"/>
            <a:ext cx="184150" cy="368300"/>
          </a:xfrm>
          <a:prstGeom prst="rect">
            <a:avLst/>
          </a:prstGeom>
          <a:noFill/>
          <a:ln w="9525">
            <a:noFill/>
            <a:miter lim="800000"/>
            <a:headEnd/>
            <a:tailEnd/>
          </a:ln>
          <a:effectLst/>
        </p:spPr>
        <p:txBody>
          <a:bodyPr wrap="none">
            <a:spAutoFit/>
          </a:bodyPr>
          <a:lstStyle/>
          <a:p>
            <a:pP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81" name="Text Box 9"/>
          <p:cNvSpPr txBox="1">
            <a:spLocks noChangeArrowheads="1"/>
          </p:cNvSpPr>
          <p:nvPr/>
        </p:nvSpPr>
        <p:spPr bwMode="auto">
          <a:xfrm>
            <a:off x="669925" y="6208713"/>
            <a:ext cx="184150" cy="368300"/>
          </a:xfrm>
          <a:prstGeom prst="rect">
            <a:avLst/>
          </a:prstGeom>
          <a:noFill/>
          <a:ln w="9525">
            <a:noFill/>
            <a:miter lim="800000"/>
            <a:headEnd/>
            <a:tailEnd/>
          </a:ln>
          <a:effectLst/>
        </p:spPr>
        <p:txBody>
          <a:bodyPr wrap="none">
            <a:spAutoFit/>
          </a:bodyPr>
          <a:lstStyle/>
          <a:p>
            <a:pP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82" name="Rectangle 10"/>
          <p:cNvSpPr>
            <a:spLocks noChangeArrowheads="1"/>
          </p:cNvSpPr>
          <p:nvPr/>
        </p:nvSpPr>
        <p:spPr bwMode="auto">
          <a:xfrm>
            <a:off x="304800" y="0"/>
            <a:ext cx="8839200" cy="228600"/>
          </a:xfrm>
          <a:prstGeom prst="rect">
            <a:avLst/>
          </a:prstGeom>
          <a:solidFill>
            <a:srgbClr val="1B3C78"/>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pic>
        <p:nvPicPr>
          <p:cNvPr id="310283" name="Picture 11" descr="ebri-R-org_logo_2c-RGB"/>
          <p:cNvPicPr>
            <a:picLocks noChangeAspect="1" noChangeArrowheads="1"/>
          </p:cNvPicPr>
          <p:nvPr/>
        </p:nvPicPr>
        <p:blipFill>
          <a:blip r:embed="rId15" cstate="print"/>
          <a:srcRect/>
          <a:stretch>
            <a:fillRect/>
          </a:stretch>
        </p:blipFill>
        <p:spPr bwMode="auto">
          <a:xfrm>
            <a:off x="685800" y="6176963"/>
            <a:ext cx="1400175" cy="482600"/>
          </a:xfrm>
          <a:prstGeom prst="rect">
            <a:avLst/>
          </a:prstGeom>
          <a:noFill/>
        </p:spPr>
      </p:pic>
    </p:spTree>
    <p:extLst>
      <p:ext uri="{BB962C8B-B14F-4D97-AF65-F5344CB8AC3E}">
        <p14:creationId xmlns:p14="http://schemas.microsoft.com/office/powerpoint/2010/main" val="3630092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hf hdr="0" ftr="0" dt="0"/>
  <p:txStyles>
    <p:titleStyle>
      <a:lvl1pPr algn="l" rtl="0" eaLnBrk="1" fontAlgn="base" hangingPunct="1">
        <a:spcBef>
          <a:spcPct val="0"/>
        </a:spcBef>
        <a:spcAft>
          <a:spcPct val="0"/>
        </a:spcAft>
        <a:defRPr sz="2400">
          <a:solidFill>
            <a:schemeClr val="tx2"/>
          </a:solidFill>
          <a:latin typeface="+mj-lt"/>
          <a:ea typeface="+mj-ea"/>
          <a:cs typeface="+mj-cs"/>
        </a:defRPr>
      </a:lvl1pPr>
      <a:lvl2pPr algn="l" rtl="0" eaLnBrk="1" fontAlgn="base" hangingPunct="1">
        <a:spcBef>
          <a:spcPct val="0"/>
        </a:spcBef>
        <a:spcAft>
          <a:spcPct val="0"/>
        </a:spcAft>
        <a:defRPr sz="2400">
          <a:solidFill>
            <a:schemeClr val="tx2"/>
          </a:solidFill>
          <a:latin typeface="Arial" charset="0"/>
          <a:cs typeface="Arial" charset="0"/>
        </a:defRPr>
      </a:lvl2pPr>
      <a:lvl3pPr algn="l" rtl="0" eaLnBrk="1" fontAlgn="base" hangingPunct="1">
        <a:spcBef>
          <a:spcPct val="0"/>
        </a:spcBef>
        <a:spcAft>
          <a:spcPct val="0"/>
        </a:spcAft>
        <a:defRPr sz="2400">
          <a:solidFill>
            <a:schemeClr val="tx2"/>
          </a:solidFill>
          <a:latin typeface="Arial" charset="0"/>
          <a:cs typeface="Arial" charset="0"/>
        </a:defRPr>
      </a:lvl3pPr>
      <a:lvl4pPr algn="l" rtl="0" eaLnBrk="1" fontAlgn="base" hangingPunct="1">
        <a:spcBef>
          <a:spcPct val="0"/>
        </a:spcBef>
        <a:spcAft>
          <a:spcPct val="0"/>
        </a:spcAft>
        <a:defRPr sz="2400">
          <a:solidFill>
            <a:schemeClr val="tx2"/>
          </a:solidFill>
          <a:latin typeface="Arial" charset="0"/>
          <a:cs typeface="Arial" charset="0"/>
        </a:defRPr>
      </a:lvl4pPr>
      <a:lvl5pPr algn="l" rtl="0" eaLnBrk="1" fontAlgn="base" hangingPunct="1">
        <a:spcBef>
          <a:spcPct val="0"/>
        </a:spcBef>
        <a:spcAft>
          <a:spcPct val="0"/>
        </a:spcAft>
        <a:defRPr sz="2400">
          <a:solidFill>
            <a:schemeClr val="tx2"/>
          </a:solidFill>
          <a:latin typeface="Arial" charset="0"/>
          <a:cs typeface="Arial" charset="0"/>
        </a:defRPr>
      </a:lvl5pPr>
      <a:lvl6pPr marL="457200" algn="l" rtl="0" eaLnBrk="1" fontAlgn="base" hangingPunct="1">
        <a:spcBef>
          <a:spcPct val="0"/>
        </a:spcBef>
        <a:spcAft>
          <a:spcPct val="0"/>
        </a:spcAft>
        <a:defRPr sz="2400">
          <a:solidFill>
            <a:schemeClr val="tx2"/>
          </a:solidFill>
          <a:latin typeface="Arial" charset="0"/>
          <a:cs typeface="Arial" charset="0"/>
        </a:defRPr>
      </a:lvl6pPr>
      <a:lvl7pPr marL="914400" algn="l" rtl="0" eaLnBrk="1" fontAlgn="base" hangingPunct="1">
        <a:spcBef>
          <a:spcPct val="0"/>
        </a:spcBef>
        <a:spcAft>
          <a:spcPct val="0"/>
        </a:spcAft>
        <a:defRPr sz="2400">
          <a:solidFill>
            <a:schemeClr val="tx2"/>
          </a:solidFill>
          <a:latin typeface="Arial" charset="0"/>
          <a:cs typeface="Arial" charset="0"/>
        </a:defRPr>
      </a:lvl7pPr>
      <a:lvl8pPr marL="1371600" algn="l" rtl="0" eaLnBrk="1" fontAlgn="base" hangingPunct="1">
        <a:spcBef>
          <a:spcPct val="0"/>
        </a:spcBef>
        <a:spcAft>
          <a:spcPct val="0"/>
        </a:spcAft>
        <a:defRPr sz="2400">
          <a:solidFill>
            <a:schemeClr val="tx2"/>
          </a:solidFill>
          <a:latin typeface="Arial" charset="0"/>
          <a:cs typeface="Arial" charset="0"/>
        </a:defRPr>
      </a:lvl8pPr>
      <a:lvl9pPr marL="1828800" algn="l" rtl="0" eaLnBrk="1" fontAlgn="base" hangingPunct="1">
        <a:spcBef>
          <a:spcPct val="0"/>
        </a:spcBef>
        <a:spcAft>
          <a:spcPct val="0"/>
        </a:spcAft>
        <a:defRPr sz="2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1600">
          <a:solidFill>
            <a:schemeClr val="tx1"/>
          </a:solidFill>
          <a:latin typeface="+mn-lt"/>
          <a:cs typeface="+mn-cs"/>
        </a:defRPr>
      </a:lvl2pPr>
      <a:lvl3pPr marL="1143000" indent="-228600" algn="l" rtl="0" eaLnBrk="1" fontAlgn="base" hangingPunct="1">
        <a:spcBef>
          <a:spcPct val="20000"/>
        </a:spcBef>
        <a:spcAft>
          <a:spcPct val="0"/>
        </a:spcAft>
        <a:defRPr sz="1600">
          <a:solidFill>
            <a:schemeClr val="tx1"/>
          </a:solidFill>
          <a:latin typeface="+mn-lt"/>
          <a:cs typeface="+mn-cs"/>
        </a:defRPr>
      </a:lvl3pPr>
      <a:lvl4pPr marL="1600200" indent="-228600" algn="l" rtl="0" eaLnBrk="1" fontAlgn="base" hangingPunct="1">
        <a:spcBef>
          <a:spcPct val="20000"/>
        </a:spcBef>
        <a:spcAft>
          <a:spcPct val="0"/>
        </a:spcAft>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ebri.org/pdf/briefspdf/EBRI_IB_449_LFP.8May18.pdf"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www.ebri.org/pdf/briefspdf/EBRI_IB_449_LFP.8May18.pdf" TargetMode="Externa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ebri.org/pdf/briefspdf/EBRI_IB_449_LFP.8May18.pdf"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ebri.org/pdf/briefspdf/EBRI_IB_449_LFP.8May18.pd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ebri.org/pdf/briefspdf/EBRI_IB_449_LFP.8May18.pdf"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CA8CF6B-7D44-4F64-852F-A5F99EF39648}" type="slidenum">
              <a:rPr lang="en-US">
                <a:solidFill>
                  <a:srgbClr val="000000"/>
                </a:solidFill>
                <a:latin typeface="Arial"/>
                <a:cs typeface="Arial"/>
              </a:rPr>
              <a:pPr>
                <a:defRPr/>
              </a:pPr>
              <a:t>1</a:t>
            </a:fld>
            <a:endParaRPr lang="en-US" dirty="0">
              <a:solidFill>
                <a:srgbClr val="000000"/>
              </a:solidFill>
              <a:latin typeface="Arial"/>
              <a:cs typeface="Arial"/>
            </a:endParaRPr>
          </a:p>
        </p:txBody>
      </p:sp>
      <p:sp>
        <p:nvSpPr>
          <p:cNvPr id="14339" name="Rectangle 2"/>
          <p:cNvSpPr>
            <a:spLocks noGrp="1" noChangeArrowheads="1"/>
          </p:cNvSpPr>
          <p:nvPr>
            <p:ph type="title"/>
          </p:nvPr>
        </p:nvSpPr>
        <p:spPr>
          <a:xfrm>
            <a:off x="1371600" y="4267200"/>
            <a:ext cx="6934200" cy="685800"/>
          </a:xfrm>
        </p:spPr>
        <p:txBody>
          <a:bodyPr/>
          <a:lstStyle/>
          <a:p>
            <a:pPr algn="ctr"/>
            <a:r>
              <a:rPr lang="en-US" sz="2000"/>
              <a:t>Evidence </a:t>
            </a:r>
            <a:r>
              <a:rPr lang="en-US" sz="2000" dirty="0"/>
              <a:t>of an Aging American Workforce: </a:t>
            </a:r>
            <a:br>
              <a:rPr lang="en-US" sz="2000" dirty="0"/>
            </a:br>
            <a:r>
              <a:rPr lang="en-US" sz="2000" dirty="0"/>
              <a:t>The Impact of the Baby-boom Generation </a:t>
            </a:r>
            <a:br>
              <a:rPr lang="en-US" sz="2000" dirty="0"/>
            </a:br>
            <a:r>
              <a:rPr lang="en-US" sz="2000" dirty="0"/>
              <a:t>May 22, 2018</a:t>
            </a:r>
          </a:p>
        </p:txBody>
      </p:sp>
      <p:pic>
        <p:nvPicPr>
          <p:cNvPr id="14340" name="Picture 3" descr="ebri-R-org_logo_2c-RGB"/>
          <p:cNvPicPr>
            <a:picLocks noGrp="1" noChangeAspect="1" noChangeArrowheads="1"/>
          </p:cNvPicPr>
          <p:nvPr>
            <p:ph type="body" idx="1"/>
          </p:nvPr>
        </p:nvPicPr>
        <p:blipFill>
          <a:blip r:embed="rId3" cstate="print"/>
          <a:srcRect/>
          <a:stretch>
            <a:fillRect/>
          </a:stretch>
        </p:blipFill>
        <p:spPr>
          <a:xfrm>
            <a:off x="1676400" y="1143000"/>
            <a:ext cx="5187950" cy="1524000"/>
          </a:xfrm>
          <a:noFill/>
        </p:spPr>
      </p:pic>
      <p:sp>
        <p:nvSpPr>
          <p:cNvPr id="5" name="Rectangle 4">
            <a:extLst>
              <a:ext uri="{FF2B5EF4-FFF2-40B4-BE49-F238E27FC236}">
                <a16:creationId xmlns:a16="http://schemas.microsoft.com/office/drawing/2014/main" id="{74F4132E-A12A-4615-B5AA-4148596A1135}"/>
              </a:ext>
            </a:extLst>
          </p:cNvPr>
          <p:cNvSpPr/>
          <p:nvPr/>
        </p:nvSpPr>
        <p:spPr>
          <a:xfrm>
            <a:off x="2286000" y="6019800"/>
            <a:ext cx="6663489" cy="646331"/>
          </a:xfrm>
          <a:prstGeom prst="rect">
            <a:avLst/>
          </a:prstGeom>
        </p:spPr>
        <p:txBody>
          <a:bodyPr wrap="square">
            <a:spAutoFit/>
          </a:bodyPr>
          <a:lstStyle/>
          <a:p>
            <a:r>
              <a:rPr lang="en-US" sz="1200" dirty="0"/>
              <a:t>“</a:t>
            </a:r>
            <a:r>
              <a:rPr lang="en-US" sz="1200" dirty="0">
                <a:hlinkClick r:id="rId4"/>
              </a:rPr>
              <a:t>Labor Force Participation Rates by  Age and Gender and the Age and Gender Composition of the U.S. Civilian Labor Force and Adult Population</a:t>
            </a:r>
            <a:r>
              <a:rPr lang="en-US" sz="1200" dirty="0"/>
              <a:t>.” Craig Copeland, EBRI Issue Brief 449. (Employee Benefit Research Institute May 2018.)</a:t>
            </a:r>
          </a:p>
        </p:txBody>
      </p:sp>
    </p:spTree>
    <p:extLst>
      <p:ext uri="{BB962C8B-B14F-4D97-AF65-F5344CB8AC3E}">
        <p14:creationId xmlns:p14="http://schemas.microsoft.com/office/powerpoint/2010/main" val="3557931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458200" cy="1162050"/>
          </a:xfrm>
        </p:spPr>
        <p:txBody>
          <a:bodyPr/>
          <a:lstStyle/>
          <a:p>
            <a:r>
              <a:rPr lang="en-US" sz="2400" b="0" dirty="0"/>
              <a:t>Evidence of an Aging American Workforce: the Impact of the  </a:t>
            </a:r>
            <a:br>
              <a:rPr lang="en-US" sz="2400" b="0" dirty="0"/>
            </a:br>
            <a:r>
              <a:rPr lang="en-US" sz="2400" b="0" dirty="0"/>
              <a:t>Baby-boom Generation</a:t>
            </a:r>
          </a:p>
        </p:txBody>
      </p:sp>
      <p:sp>
        <p:nvSpPr>
          <p:cNvPr id="4" name="Text Placeholder 3"/>
          <p:cNvSpPr>
            <a:spLocks noGrp="1"/>
          </p:cNvSpPr>
          <p:nvPr>
            <p:ph type="body" sz="half" idx="2"/>
          </p:nvPr>
        </p:nvSpPr>
        <p:spPr>
          <a:xfrm>
            <a:off x="457200" y="1435100"/>
            <a:ext cx="8458200" cy="4691063"/>
          </a:xfrm>
        </p:spPr>
        <p:txBody>
          <a:bodyPr/>
          <a:lstStyle/>
          <a:p>
            <a:pPr marL="285750" indent="-285750">
              <a:buFont typeface="Arial" panose="020B0604020202020204" pitchFamily="34" charset="0"/>
              <a:buChar char="•"/>
            </a:pPr>
            <a:r>
              <a:rPr lang="en-US" sz="1600" dirty="0"/>
              <a:t>Baby Boomers have significantly impacted labor force demographics since the 1970s due to this generation’s sheer size. </a:t>
            </a:r>
          </a:p>
          <a:p>
            <a:pPr marL="285750" indent="-285750">
              <a:buFont typeface="Arial" panose="020B0604020202020204" pitchFamily="34" charset="0"/>
              <a:buChar char="•"/>
            </a:pPr>
            <a:r>
              <a:rPr lang="en-US" sz="1600" dirty="0"/>
              <a:t>The most recent result is more older workers in the labor force, due to both the larger size of the generation  reaching ages 55 or older, and to the increased longevity of those that have already reached that threshold. </a:t>
            </a:r>
          </a:p>
          <a:p>
            <a:pPr marL="285750" indent="-285750">
              <a:buFont typeface="Arial" panose="020B0604020202020204" pitchFamily="34" charset="0"/>
              <a:buChar char="•"/>
            </a:pPr>
            <a:r>
              <a:rPr lang="en-US" sz="1600" dirty="0"/>
              <a:t>This has important implications: </a:t>
            </a:r>
          </a:p>
          <a:p>
            <a:pPr marL="742950" lvl="1" indent="-285750">
              <a:buFont typeface="Arial" panose="020B0604020202020204" pitchFamily="34" charset="0"/>
              <a:buChar char="‾"/>
            </a:pPr>
            <a:r>
              <a:rPr lang="en-US" sz="1600" dirty="0"/>
              <a:t>The proportion of the labor force that is ages 55 or older is going to continue to increase. </a:t>
            </a:r>
          </a:p>
          <a:p>
            <a:pPr marL="742950" lvl="1" indent="-285750">
              <a:buFont typeface="Arial" panose="020B0604020202020204" pitchFamily="34" charset="0"/>
              <a:buChar char="‾"/>
            </a:pPr>
            <a:r>
              <a:rPr lang="en-US" sz="1600" dirty="0"/>
              <a:t>Employers will have a relatively larger pool of younger workers to add to their  workforce with Millennials, even as older workers remain in the workforce.</a:t>
            </a:r>
          </a:p>
          <a:p>
            <a:pPr marL="285750" indent="-285750">
              <a:buFont typeface="Arial" panose="020B0604020202020204" pitchFamily="34" charset="0"/>
              <a:buChar char="•"/>
            </a:pPr>
            <a:r>
              <a:rPr lang="en-US" sz="1800" dirty="0"/>
              <a:t>This poses some tough challenges in managing the workforce and providing employee benefits to serve the needs of the many workers that are closing in on retirement, as well as workers just starting out.</a:t>
            </a:r>
          </a:p>
          <a:p>
            <a:pPr marL="285750" indent="-285750">
              <a:buFont typeface="Arial" panose="020B0604020202020204" pitchFamily="34" charset="0"/>
              <a:buChar char="•"/>
            </a:pPr>
            <a:endParaRPr lang="en-US" sz="1600" dirty="0"/>
          </a:p>
        </p:txBody>
      </p:sp>
      <p:sp>
        <p:nvSpPr>
          <p:cNvPr id="5" name="Slide Number Placeholder 4"/>
          <p:cNvSpPr>
            <a:spLocks noGrp="1"/>
          </p:cNvSpPr>
          <p:nvPr>
            <p:ph type="sldNum" sz="quarter" idx="10"/>
          </p:nvPr>
        </p:nvSpPr>
        <p:spPr/>
        <p:txBody>
          <a:bodyPr/>
          <a:lstStyle/>
          <a:p>
            <a:fld id="{3723DC94-CA51-4122-B9EA-F61E91A76FC7}" type="slidenum">
              <a:rPr lang="en-US" smtClean="0">
                <a:solidFill>
                  <a:prstClr val="black"/>
                </a:solidFill>
              </a:rPr>
              <a:pPr/>
              <a:t>2</a:t>
            </a:fld>
            <a:endParaRPr lang="en-US" dirty="0">
              <a:solidFill>
                <a:prstClr val="black"/>
              </a:solidFill>
            </a:endParaRPr>
          </a:p>
        </p:txBody>
      </p:sp>
      <p:sp>
        <p:nvSpPr>
          <p:cNvPr id="6" name="TextBox 5"/>
          <p:cNvSpPr txBox="1"/>
          <p:nvPr/>
        </p:nvSpPr>
        <p:spPr>
          <a:xfrm>
            <a:off x="6400800" y="6642556"/>
            <a:ext cx="2276585" cy="215444"/>
          </a:xfrm>
          <a:prstGeom prst="rect">
            <a:avLst/>
          </a:prstGeom>
          <a:noFill/>
        </p:spPr>
        <p:txBody>
          <a:bodyPr wrap="none" rtlCol="0">
            <a:spAutoFit/>
          </a:bodyPr>
          <a:lstStyle/>
          <a:p>
            <a:r>
              <a:rPr lang="en-US" sz="800" dirty="0">
                <a:solidFill>
                  <a:prstClr val="black"/>
                </a:solidFill>
              </a:rPr>
              <a:t>© Employee Benefit Research Institute 2018</a:t>
            </a:r>
          </a:p>
        </p:txBody>
      </p:sp>
      <p:sp>
        <p:nvSpPr>
          <p:cNvPr id="7" name="Rectangle 6">
            <a:extLst>
              <a:ext uri="{FF2B5EF4-FFF2-40B4-BE49-F238E27FC236}">
                <a16:creationId xmlns:a16="http://schemas.microsoft.com/office/drawing/2014/main" id="{4A5028A2-AFB2-4928-8FD0-7FDB7016B9C2}"/>
              </a:ext>
            </a:extLst>
          </p:cNvPr>
          <p:cNvSpPr/>
          <p:nvPr/>
        </p:nvSpPr>
        <p:spPr>
          <a:xfrm>
            <a:off x="2286000" y="6019800"/>
            <a:ext cx="6663489" cy="646331"/>
          </a:xfrm>
          <a:prstGeom prst="rect">
            <a:avLst/>
          </a:prstGeom>
        </p:spPr>
        <p:txBody>
          <a:bodyPr wrap="square">
            <a:spAutoFit/>
          </a:bodyPr>
          <a:lstStyle/>
          <a:p>
            <a:r>
              <a:rPr lang="en-US" sz="1200" dirty="0"/>
              <a:t>“</a:t>
            </a:r>
            <a:r>
              <a:rPr lang="en-US" sz="1200" dirty="0">
                <a:hlinkClick r:id="rId2"/>
              </a:rPr>
              <a:t>Labor Force Participation Rates by  Age and Gender and the Age and Gender Composition of the U.S. Civilian Labor Force and Adult Population</a:t>
            </a:r>
            <a:r>
              <a:rPr lang="en-US" sz="1200" dirty="0"/>
              <a:t>.” Craig Copeland, EBRI Issue Brief 449. (Employee Benefit Research Institute May 2018.)</a:t>
            </a:r>
          </a:p>
        </p:txBody>
      </p:sp>
    </p:spTree>
    <p:extLst>
      <p:ext uri="{BB962C8B-B14F-4D97-AF65-F5344CB8AC3E}">
        <p14:creationId xmlns:p14="http://schemas.microsoft.com/office/powerpoint/2010/main" val="3559627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3</a:t>
            </a:fld>
            <a:endParaRPr lang="en-US" dirty="0">
              <a:solidFill>
                <a:prstClr val="black"/>
              </a:solidFill>
            </a:endParaRPr>
          </a:p>
        </p:txBody>
      </p:sp>
      <p:sp>
        <p:nvSpPr>
          <p:cNvPr id="3" name="Title 2"/>
          <p:cNvSpPr>
            <a:spLocks noGrp="1"/>
          </p:cNvSpPr>
          <p:nvPr>
            <p:ph type="title"/>
          </p:nvPr>
        </p:nvSpPr>
        <p:spPr/>
        <p:txBody>
          <a:bodyPr/>
          <a:lstStyle/>
          <a:p>
            <a:r>
              <a:rPr lang="en-US" dirty="0"/>
              <a:t>Distribution of U.S. Population for Ages 16 or Older, by Age, 1975–2017 </a:t>
            </a:r>
            <a:r>
              <a:rPr lang="en-US" i="1" dirty="0"/>
              <a:t>(Unadjusted December of Each Year)</a:t>
            </a:r>
            <a:endParaRPr lang="en-US" dirty="0"/>
          </a:p>
        </p:txBody>
      </p:sp>
      <p:pic>
        <p:nvPicPr>
          <p:cNvPr id="5" name="Content Placeholder 4">
            <a:extLst>
              <a:ext uri="{FF2B5EF4-FFF2-40B4-BE49-F238E27FC236}">
                <a16:creationId xmlns:a16="http://schemas.microsoft.com/office/drawing/2014/main" id="{46B5AFA8-F78D-6146-9022-215670E833E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13407" y="1676401"/>
            <a:ext cx="7978987" cy="2666999"/>
          </a:xfrm>
        </p:spPr>
      </p:pic>
      <p:sp>
        <p:nvSpPr>
          <p:cNvPr id="6" name="Rectangle 5">
            <a:extLst>
              <a:ext uri="{FF2B5EF4-FFF2-40B4-BE49-F238E27FC236}">
                <a16:creationId xmlns:a16="http://schemas.microsoft.com/office/drawing/2014/main" id="{004D251C-A605-453E-AAF4-78825EB54132}"/>
              </a:ext>
            </a:extLst>
          </p:cNvPr>
          <p:cNvSpPr/>
          <p:nvPr/>
        </p:nvSpPr>
        <p:spPr>
          <a:xfrm>
            <a:off x="2286000" y="6019800"/>
            <a:ext cx="6663489" cy="646331"/>
          </a:xfrm>
          <a:prstGeom prst="rect">
            <a:avLst/>
          </a:prstGeom>
        </p:spPr>
        <p:txBody>
          <a:bodyPr wrap="square">
            <a:spAutoFit/>
          </a:bodyPr>
          <a:lstStyle/>
          <a:p>
            <a:r>
              <a:rPr lang="en-US" sz="1200" dirty="0"/>
              <a:t>“</a:t>
            </a:r>
            <a:r>
              <a:rPr lang="en-US" sz="1200" dirty="0">
                <a:hlinkClick r:id="rId3"/>
              </a:rPr>
              <a:t>Labor Force Participation Rates by  Age and Gender and the Age and Gender Composition of the U.S. Civilian Labor Force and Adult Population</a:t>
            </a:r>
            <a:r>
              <a:rPr lang="en-US" sz="1200" dirty="0"/>
              <a:t>.” Craig Copeland, EBRI Issue Brief 449. (Employee Benefit Research Institute May 2018.)</a:t>
            </a:r>
          </a:p>
        </p:txBody>
      </p:sp>
    </p:spTree>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4</a:t>
            </a:fld>
            <a:endParaRPr lang="en-US" dirty="0">
              <a:solidFill>
                <a:prstClr val="black"/>
              </a:solidFill>
            </a:endParaRPr>
          </a:p>
        </p:txBody>
      </p:sp>
      <p:sp>
        <p:nvSpPr>
          <p:cNvPr id="3" name="Title 2"/>
          <p:cNvSpPr>
            <a:spLocks noGrp="1"/>
          </p:cNvSpPr>
          <p:nvPr>
            <p:ph type="title"/>
          </p:nvPr>
        </p:nvSpPr>
        <p:spPr/>
        <p:txBody>
          <a:bodyPr/>
          <a:lstStyle/>
          <a:p>
            <a:r>
              <a:rPr lang="en-US" dirty="0"/>
              <a:t>Change in Labor Force Participation Rates (%) 2000–2017 for Ages 16 and Older</a:t>
            </a:r>
          </a:p>
        </p:txBody>
      </p:sp>
      <p:pic>
        <p:nvPicPr>
          <p:cNvPr id="10" name="Content Placeholder 9">
            <a:extLst>
              <a:ext uri="{FF2B5EF4-FFF2-40B4-BE49-F238E27FC236}">
                <a16:creationId xmlns:a16="http://schemas.microsoft.com/office/drawing/2014/main" id="{4F328EF2-1298-3847-8FE8-C554EF31FD6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32411" y="1600200"/>
            <a:ext cx="4838008" cy="2743200"/>
          </a:xfrm>
        </p:spPr>
      </p:pic>
      <p:sp>
        <p:nvSpPr>
          <p:cNvPr id="5" name="Rectangle 4">
            <a:extLst>
              <a:ext uri="{FF2B5EF4-FFF2-40B4-BE49-F238E27FC236}">
                <a16:creationId xmlns:a16="http://schemas.microsoft.com/office/drawing/2014/main" id="{BC3B4EC9-0A47-4F77-93ED-613A4E029FCA}"/>
              </a:ext>
            </a:extLst>
          </p:cNvPr>
          <p:cNvSpPr/>
          <p:nvPr/>
        </p:nvSpPr>
        <p:spPr>
          <a:xfrm>
            <a:off x="2286000" y="6019800"/>
            <a:ext cx="6663489" cy="646331"/>
          </a:xfrm>
          <a:prstGeom prst="rect">
            <a:avLst/>
          </a:prstGeom>
        </p:spPr>
        <p:txBody>
          <a:bodyPr wrap="square">
            <a:spAutoFit/>
          </a:bodyPr>
          <a:lstStyle/>
          <a:p>
            <a:r>
              <a:rPr lang="en-US" sz="1200" dirty="0"/>
              <a:t>“</a:t>
            </a:r>
            <a:r>
              <a:rPr lang="en-US" sz="1200" dirty="0">
                <a:hlinkClick r:id="rId3"/>
              </a:rPr>
              <a:t>Labor Force Participation Rates by  Age and Gender and the Age and Gender Composition of the U.S. Civilian Labor Force and Adult Population</a:t>
            </a:r>
            <a:r>
              <a:rPr lang="en-US" sz="1200" dirty="0"/>
              <a:t>.” Craig Copeland, EBRI Issue Brief 449. (Employee Benefit Research Institute May 2018.)</a:t>
            </a:r>
          </a:p>
        </p:txBody>
      </p:sp>
    </p:spTree>
    <p:extLst>
      <p:ext uri="{BB962C8B-B14F-4D97-AF65-F5344CB8AC3E}">
        <p14:creationId xmlns:p14="http://schemas.microsoft.com/office/powerpoint/2010/main" val="464072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5</a:t>
            </a:fld>
            <a:endParaRPr lang="en-US" dirty="0">
              <a:solidFill>
                <a:prstClr val="black"/>
              </a:solidFill>
            </a:endParaRPr>
          </a:p>
        </p:txBody>
      </p:sp>
      <p:sp>
        <p:nvSpPr>
          <p:cNvPr id="3" name="Title 2"/>
          <p:cNvSpPr>
            <a:spLocks noGrp="1"/>
          </p:cNvSpPr>
          <p:nvPr>
            <p:ph type="title"/>
          </p:nvPr>
        </p:nvSpPr>
        <p:spPr/>
        <p:txBody>
          <a:bodyPr/>
          <a:lstStyle/>
          <a:p>
            <a:r>
              <a:rPr lang="en-US" dirty="0"/>
              <a:t>Labor Force Participation Rates (%) Since 1987 for Ages 55 and Older</a:t>
            </a:r>
          </a:p>
        </p:txBody>
      </p:sp>
      <p:pic>
        <p:nvPicPr>
          <p:cNvPr id="5" name="Content Placeholder 4">
            <a:extLst>
              <a:ext uri="{FF2B5EF4-FFF2-40B4-BE49-F238E27FC236}">
                <a16:creationId xmlns:a16="http://schemas.microsoft.com/office/drawing/2014/main" id="{36C5ED2C-EBAF-C343-A5BE-824FA16F05E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00200"/>
            <a:ext cx="6514004" cy="3868849"/>
          </a:xfrm>
        </p:spPr>
      </p:pic>
      <p:sp>
        <p:nvSpPr>
          <p:cNvPr id="6" name="Rectangle 5">
            <a:extLst>
              <a:ext uri="{FF2B5EF4-FFF2-40B4-BE49-F238E27FC236}">
                <a16:creationId xmlns:a16="http://schemas.microsoft.com/office/drawing/2014/main" id="{6C6681DB-CBFF-47B9-B28C-0DB76EA7825D}"/>
              </a:ext>
            </a:extLst>
          </p:cNvPr>
          <p:cNvSpPr/>
          <p:nvPr/>
        </p:nvSpPr>
        <p:spPr>
          <a:xfrm>
            <a:off x="2286000" y="6019800"/>
            <a:ext cx="6663489" cy="646331"/>
          </a:xfrm>
          <a:prstGeom prst="rect">
            <a:avLst/>
          </a:prstGeom>
        </p:spPr>
        <p:txBody>
          <a:bodyPr wrap="square">
            <a:spAutoFit/>
          </a:bodyPr>
          <a:lstStyle/>
          <a:p>
            <a:r>
              <a:rPr lang="en-US" sz="1200" dirty="0"/>
              <a:t>“</a:t>
            </a:r>
            <a:r>
              <a:rPr lang="en-US" sz="1200" dirty="0">
                <a:hlinkClick r:id="rId3"/>
              </a:rPr>
              <a:t>Labor Force Participation Rates by  Age and Gender and the Age and Gender Composition of the U.S. Civilian Labor Force and Adult Population</a:t>
            </a:r>
            <a:r>
              <a:rPr lang="en-US" sz="1200" dirty="0"/>
              <a:t>.” Craig Copeland, EBRI Issue Brief 449. (Employee Benefit Research Institute May 2018.)</a:t>
            </a:r>
          </a:p>
        </p:txBody>
      </p:sp>
    </p:spTree>
    <p:extLst>
      <p:ext uri="{BB962C8B-B14F-4D97-AF65-F5344CB8AC3E}">
        <p14:creationId xmlns:p14="http://schemas.microsoft.com/office/powerpoint/2010/main" val="2611027076"/>
      </p:ext>
    </p:extLst>
  </p:cSld>
  <p:clrMapOvr>
    <a:masterClrMapping/>
  </p:clrMapOvr>
</p:sld>
</file>

<file path=ppt/theme/theme1.xml><?xml version="1.0" encoding="utf-8"?>
<a:theme xmlns:a="http://schemas.openxmlformats.org/drawingml/2006/main" name="EBRIMaster2013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Tahoma" pitchFamily="34" charset="0"/>
            <a:ea typeface="MS PGothic" pitchFamily="34" charset="-128"/>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Tahoma" pitchFamily="34" charset="0"/>
            <a:ea typeface="MS PGothic" pitchFamily="34" charset="-128"/>
            <a:cs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30487</TotalTime>
  <Words>435</Words>
  <Application>Microsoft Office PowerPoint</Application>
  <PresentationFormat>On-screen Show (4:3)</PresentationFormat>
  <Paragraphs>23</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MS PGothic</vt:lpstr>
      <vt:lpstr>Arial</vt:lpstr>
      <vt:lpstr>Calibri</vt:lpstr>
      <vt:lpstr>Tahoma</vt:lpstr>
      <vt:lpstr>EBRIMaster2013Base</vt:lpstr>
      <vt:lpstr>Evidence of an Aging American Workforce:  The Impact of the Baby-boom Generation  May 22, 2018</vt:lpstr>
      <vt:lpstr>Evidence of an Aging American Workforce: the Impact of the   Baby-boom Generation</vt:lpstr>
      <vt:lpstr>Distribution of U.S. Population for Ages 16 or Older, by Age, 1975–2017 (Unadjusted December of Each Year)</vt:lpstr>
      <vt:lpstr>Change in Labor Force Participation Rates (%) 2000–2017 for Ages 16 and Older</vt:lpstr>
      <vt:lpstr>Labor Force Participation Rates (%) Since 1987 for Ages 55 and Older</vt:lpstr>
    </vt:vector>
  </TitlesOfParts>
  <Company>Cetrom 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2013</dc:title>
  <dc:creator>Paul Fronstin</dc:creator>
  <cp:lastModifiedBy>John Adams</cp:lastModifiedBy>
  <cp:revision>241</cp:revision>
  <dcterms:created xsi:type="dcterms:W3CDTF">2013-04-02T14:16:28Z</dcterms:created>
  <dcterms:modified xsi:type="dcterms:W3CDTF">2018-06-04T20:30:20Z</dcterms:modified>
</cp:coreProperties>
</file>