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328" r:id="rId2"/>
    <p:sldId id="312" r:id="rId3"/>
    <p:sldId id="329" r:id="rId4"/>
    <p:sldId id="330"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118" autoAdjust="0"/>
    <p:restoredTop sz="95032" autoAdjust="0"/>
  </p:normalViewPr>
  <p:slideViewPr>
    <p:cSldViewPr>
      <p:cViewPr varScale="1">
        <p:scale>
          <a:sx n="104" d="100"/>
          <a:sy n="104" d="100"/>
        </p:scale>
        <p:origin x="-78" y="-84"/>
      </p:cViewPr>
      <p:guideLst>
        <p:guide orient="horz" pos="2160"/>
        <p:guide pos="2880"/>
      </p:guideLst>
    </p:cSldViewPr>
  </p:slideViewPr>
  <p:outlineViewPr>
    <p:cViewPr>
      <p:scale>
        <a:sx n="33" d="100"/>
        <a:sy n="33" d="100"/>
      </p:scale>
      <p:origin x="24"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DBCEB2-70DE-4279-90BB-447521FCCCFD}" type="datetimeFigureOut">
              <a:rPr lang="en-US" smtClean="0"/>
              <a:t>7/6/2018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5822F6-1D39-457F-9F01-022EC97A8EC4}" type="slidenum">
              <a:rPr lang="en-US" smtClean="0"/>
              <a:t>‹#›</a:t>
            </a:fld>
            <a:endParaRPr lang="en-US"/>
          </a:p>
        </p:txBody>
      </p:sp>
    </p:spTree>
    <p:extLst>
      <p:ext uri="{BB962C8B-B14F-4D97-AF65-F5344CB8AC3E}">
        <p14:creationId xmlns:p14="http://schemas.microsoft.com/office/powerpoint/2010/main" val="13838719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4EFA4CCC-5BBA-463B-B25F-3A0FF9E4251B}" type="slidenum">
              <a:rPr lang="en-US" smtClean="0">
                <a:solidFill>
                  <a:prstClr val="black"/>
                </a:solidFill>
                <a:latin typeface="Arial" charset="0"/>
              </a:rPr>
              <a:pPr/>
              <a:t>1</a:t>
            </a:fld>
            <a:endParaRPr lang="en-US" dirty="0">
              <a:solidFill>
                <a:prstClr val="black"/>
              </a:solidFill>
              <a:latin typeface="Arial" charset="0"/>
            </a:endParaRPr>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dirty="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Slide Number Placeholder 3"/>
          <p:cNvSpPr>
            <a:spLocks noGrp="1"/>
          </p:cNvSpPr>
          <p:nvPr>
            <p:ph type="sldNum" sz="quarter" idx="10"/>
          </p:nvPr>
        </p:nvSpPr>
        <p:spPr/>
        <p:txBody>
          <a:bodyPr/>
          <a:lstStyle>
            <a:lvl1pPr>
              <a:defRPr/>
            </a:lvl1pPr>
          </a:lstStyle>
          <a:p>
            <a:fld id="{FF01445D-EFA8-4577-9121-716CD814CAF2}"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70172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lvl1pPr>
              <a:defRPr/>
            </a:lvl1pPr>
          </a:lstStyle>
          <a:p>
            <a:fld id="{47107479-656D-4CAA-AC6E-5446E3F0E2CD}"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622678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38950" y="304800"/>
            <a:ext cx="2076450" cy="56388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304800"/>
            <a:ext cx="6076950"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lvl1pPr>
              <a:defRPr/>
            </a:lvl1pPr>
          </a:lstStyle>
          <a:p>
            <a:fld id="{4D01CA94-5648-4976-B015-A9460C6576D4}"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860795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305800" cy="1143000"/>
          </a:xfrm>
        </p:spPr>
        <p:txBody>
          <a:bodyPr/>
          <a:lstStyle/>
          <a:p>
            <a:r>
              <a:rPr lang="en-US"/>
              <a:t>Click to edit Master title style</a:t>
            </a:r>
          </a:p>
        </p:txBody>
      </p:sp>
      <p:sp>
        <p:nvSpPr>
          <p:cNvPr id="3" name="Table Placeholder 2"/>
          <p:cNvSpPr>
            <a:spLocks noGrp="1"/>
          </p:cNvSpPr>
          <p:nvPr>
            <p:ph type="tbl" idx="1"/>
          </p:nvPr>
        </p:nvSpPr>
        <p:spPr>
          <a:xfrm>
            <a:off x="609600" y="1600200"/>
            <a:ext cx="8305800" cy="4343400"/>
          </a:xfrm>
        </p:spPr>
        <p:txBody>
          <a:bodyPr/>
          <a:lstStyle/>
          <a:p>
            <a:r>
              <a:rPr lang="en-US"/>
              <a:t>Click icon to add table</a:t>
            </a:r>
            <a:endParaRPr lang="en-US" dirty="0"/>
          </a:p>
        </p:txBody>
      </p:sp>
      <p:sp>
        <p:nvSpPr>
          <p:cNvPr id="4" name="Slide Number Placeholder 3"/>
          <p:cNvSpPr>
            <a:spLocks noGrp="1"/>
          </p:cNvSpPr>
          <p:nvPr>
            <p:ph type="sldNum" sz="quarter" idx="10"/>
          </p:nvPr>
        </p:nvSpPr>
        <p:spPr>
          <a:xfrm>
            <a:off x="6553200" y="6245225"/>
            <a:ext cx="2133600" cy="476250"/>
          </a:xfrm>
        </p:spPr>
        <p:txBody>
          <a:bodyPr/>
          <a:lstStyle>
            <a:lvl1pPr>
              <a:defRPr/>
            </a:lvl1pPr>
          </a:lstStyle>
          <a:p>
            <a:fld id="{3D4AC5EC-D0C3-4A7D-A2E2-20B2ECE9B7A0}"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3810780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4" name="Rectangle 3"/>
          <p:cNvSpPr/>
          <p:nvPr userDrawn="1"/>
        </p:nvSpPr>
        <p:spPr>
          <a:xfrm>
            <a:off x="0" y="0"/>
            <a:ext cx="9144000" cy="1632030"/>
          </a:xfrm>
          <a:prstGeom prst="rect">
            <a:avLst/>
          </a:prstGeom>
          <a:solidFill>
            <a:srgbClr val="00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p:nvPr>
        </p:nvSpPr>
        <p:spPr>
          <a:xfrm>
            <a:off x="76199" y="274638"/>
            <a:ext cx="8952053" cy="1357392"/>
          </a:xfrm>
        </p:spPr>
        <p:txBody>
          <a:bodyPr>
            <a:normAutofit/>
          </a:bodyPr>
          <a:lstStyle>
            <a:lvl1pPr algn="ctr">
              <a:defRPr sz="2400" b="0">
                <a:solidFill>
                  <a:schemeClr val="bg1"/>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EBAD9AF0-FD35-4E4E-B775-C1DCF7755A5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016503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a:xfrm>
            <a:off x="8758989" y="6477000"/>
            <a:ext cx="381000" cy="381000"/>
          </a:xfrm>
        </p:spPr>
        <p:txBody>
          <a:bodyPr/>
          <a:lstStyle>
            <a:lvl1pPr>
              <a:defRPr/>
            </a:lvl1pPr>
          </a:lstStyle>
          <a:p>
            <a:fld id="{603355F5-91EA-4F19-B7F8-5D36CBBCB4C9}" type="slidenum">
              <a:rPr lang="en-US">
                <a:solidFill>
                  <a:prstClr val="black"/>
                </a:solidFill>
              </a:rPr>
              <a:pPr/>
              <a:t>‹#›</a:t>
            </a:fld>
            <a:endParaRPr lang="en-US" dirty="0">
              <a:solidFill>
                <a:prstClr val="black"/>
              </a:solidFill>
            </a:endParaRPr>
          </a:p>
        </p:txBody>
      </p:sp>
      <p:sp>
        <p:nvSpPr>
          <p:cNvPr id="5" name="TextBox 4"/>
          <p:cNvSpPr txBox="1"/>
          <p:nvPr userDrawn="1"/>
        </p:nvSpPr>
        <p:spPr>
          <a:xfrm>
            <a:off x="6400800" y="6642556"/>
            <a:ext cx="2276585" cy="215444"/>
          </a:xfrm>
          <a:prstGeom prst="rect">
            <a:avLst/>
          </a:prstGeom>
          <a:noFill/>
        </p:spPr>
        <p:txBody>
          <a:bodyPr wrap="none" rtlCol="0">
            <a:spAutoFit/>
          </a:bodyPr>
          <a:lstStyle/>
          <a:p>
            <a:r>
              <a:rPr lang="en-US" sz="800" dirty="0">
                <a:solidFill>
                  <a:prstClr val="black"/>
                </a:solidFill>
              </a:rPr>
              <a:t>© Employee Benefit Research Institute 2018</a:t>
            </a:r>
          </a:p>
        </p:txBody>
      </p:sp>
    </p:spTree>
    <p:extLst>
      <p:ext uri="{BB962C8B-B14F-4D97-AF65-F5344CB8AC3E}">
        <p14:creationId xmlns:p14="http://schemas.microsoft.com/office/powerpoint/2010/main" val="4090390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Slide Number Placeholder 3"/>
          <p:cNvSpPr>
            <a:spLocks noGrp="1"/>
          </p:cNvSpPr>
          <p:nvPr>
            <p:ph type="sldNum" sz="quarter" idx="10"/>
          </p:nvPr>
        </p:nvSpPr>
        <p:spPr/>
        <p:txBody>
          <a:bodyPr/>
          <a:lstStyle>
            <a:lvl1pPr>
              <a:defRPr/>
            </a:lvl1pPr>
          </a:lstStyle>
          <a:p>
            <a:fld id="{A1C19989-EDAE-4175-B244-F439A75B592E}"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1179704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40767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38700" y="1600200"/>
            <a:ext cx="40767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0"/>
          </p:nvPr>
        </p:nvSpPr>
        <p:spPr/>
        <p:txBody>
          <a:bodyPr/>
          <a:lstStyle>
            <a:lvl1pPr>
              <a:defRPr/>
            </a:lvl1pPr>
          </a:lstStyle>
          <a:p>
            <a:fld id="{5E10A81F-F361-4A02-AAA4-FD0E5AF13A29}"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2059039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0"/>
          </p:nvPr>
        </p:nvSpPr>
        <p:spPr/>
        <p:txBody>
          <a:bodyPr/>
          <a:lstStyle>
            <a:lvl1pPr>
              <a:defRPr/>
            </a:lvl1pPr>
          </a:lstStyle>
          <a:p>
            <a:fld id="{F9E46838-12C5-4F09-A820-C835AA3CEC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358506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lvl1pPr>
              <a:defRPr/>
            </a:lvl1pPr>
          </a:lstStyle>
          <a:p>
            <a:fld id="{FDC4CABC-675F-4D89-A676-F6FC425B3D79}"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969385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F7228A29-E537-4457-B620-87DE2BAE04C5}" type="slidenum">
              <a:rPr lang="en-US">
                <a:solidFill>
                  <a:prstClr val="black"/>
                </a:solidFill>
              </a:rPr>
              <a:pPr/>
              <a:t>‹#›</a:t>
            </a:fld>
            <a:endParaRPr lang="en-US" dirty="0">
              <a:solidFill>
                <a:prstClr val="black"/>
              </a:solidFill>
            </a:endParaRPr>
          </a:p>
        </p:txBody>
      </p:sp>
      <p:sp>
        <p:nvSpPr>
          <p:cNvPr id="4" name="TextBox 3"/>
          <p:cNvSpPr txBox="1"/>
          <p:nvPr userDrawn="1"/>
        </p:nvSpPr>
        <p:spPr>
          <a:xfrm>
            <a:off x="6096000" y="6627168"/>
            <a:ext cx="2456122" cy="230832"/>
          </a:xfrm>
          <a:prstGeom prst="rect">
            <a:avLst/>
          </a:prstGeom>
          <a:noFill/>
        </p:spPr>
        <p:txBody>
          <a:bodyPr wrap="none" rtlCol="0">
            <a:spAutoFit/>
          </a:bodyPr>
          <a:lstStyle/>
          <a:p>
            <a:r>
              <a:rPr lang="en-US" sz="900" dirty="0">
                <a:solidFill>
                  <a:prstClr val="black"/>
                </a:solidFill>
              </a:rPr>
              <a:t>© Employee Benefit Research Institute 2013</a:t>
            </a:r>
          </a:p>
        </p:txBody>
      </p:sp>
    </p:spTree>
    <p:extLst>
      <p:ext uri="{BB962C8B-B14F-4D97-AF65-F5344CB8AC3E}">
        <p14:creationId xmlns:p14="http://schemas.microsoft.com/office/powerpoint/2010/main" val="18514136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lvl1pPr>
              <a:defRPr/>
            </a:lvl1pPr>
          </a:lstStyle>
          <a:p>
            <a:fld id="{3723DC94-CA51-4122-B9EA-F61E91A76FC7}"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8039355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lvl1pPr>
              <a:defRPr/>
            </a:lvl1pPr>
          </a:lstStyle>
          <a:p>
            <a:fld id="{5004FC4D-00DB-475D-9D3C-9DEC5535F81C}"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0846146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0274" name="Rectangle 2"/>
          <p:cNvSpPr>
            <a:spLocks noChangeArrowheads="1"/>
          </p:cNvSpPr>
          <p:nvPr/>
        </p:nvSpPr>
        <p:spPr bwMode="auto">
          <a:xfrm>
            <a:off x="0" y="0"/>
            <a:ext cx="9144000" cy="6858000"/>
          </a:xfrm>
          <a:prstGeom prst="rect">
            <a:avLst/>
          </a:prstGeom>
          <a:solidFill>
            <a:srgbClr val="EFEEDA"/>
          </a:solidFill>
          <a:ln w="9525">
            <a:solidFill>
              <a:schemeClr val="tx1"/>
            </a:solidFill>
            <a:miter lim="800000"/>
            <a:headEnd/>
            <a:tailEnd/>
          </a:ln>
          <a:effectLst/>
        </p:spPr>
        <p:txBody>
          <a:bodyPr wrap="none" anchor="ctr"/>
          <a:lstStyle/>
          <a:p>
            <a:pPr fontAlgn="base">
              <a:spcBef>
                <a:spcPct val="0"/>
              </a:spcBef>
              <a:spcAft>
                <a:spcPct val="0"/>
              </a:spcAft>
            </a:pPr>
            <a:endParaRPr lang="en-US" i="1" dirty="0">
              <a:solidFill>
                <a:prstClr val="black"/>
              </a:solidFill>
              <a:latin typeface="Tahoma" pitchFamily="34" charset="0"/>
              <a:ea typeface="MS PGothic" pitchFamily="34" charset="-128"/>
            </a:endParaRPr>
          </a:p>
        </p:txBody>
      </p:sp>
      <p:sp>
        <p:nvSpPr>
          <p:cNvPr id="310275" name="Rectangle 3"/>
          <p:cNvSpPr>
            <a:spLocks noChangeArrowheads="1"/>
          </p:cNvSpPr>
          <p:nvPr/>
        </p:nvSpPr>
        <p:spPr bwMode="gray">
          <a:xfrm>
            <a:off x="0" y="0"/>
            <a:ext cx="304800" cy="6858000"/>
          </a:xfrm>
          <a:prstGeom prst="rect">
            <a:avLst/>
          </a:prstGeom>
          <a:solidFill>
            <a:srgbClr val="007F88"/>
          </a:solidFill>
          <a:ln w="6350">
            <a:noFill/>
            <a:miter lim="800000"/>
            <a:headEnd/>
            <a:tailEnd/>
          </a:ln>
          <a:effectLst/>
        </p:spPr>
        <p:txBody>
          <a:bodyPr wrap="none" lIns="90488" tIns="44450" rIns="90488" bIns="44450" anchor="ctr"/>
          <a:lstStyle/>
          <a:p>
            <a:pPr algn="ctr" fontAlgn="base">
              <a:spcBef>
                <a:spcPct val="0"/>
              </a:spcBef>
              <a:spcAft>
                <a:spcPct val="0"/>
              </a:spcAft>
            </a:pPr>
            <a:endParaRPr lang="en-US" dirty="0">
              <a:solidFill>
                <a:prstClr val="black"/>
              </a:solidFill>
              <a:latin typeface="Tahoma" pitchFamily="34" charset="0"/>
              <a:ea typeface="MS PGothic" pitchFamily="34" charset="-128"/>
            </a:endParaRPr>
          </a:p>
        </p:txBody>
      </p:sp>
      <p:sp>
        <p:nvSpPr>
          <p:cNvPr id="310276" name="Rectangle 4"/>
          <p:cNvSpPr>
            <a:spLocks noChangeArrowheads="1"/>
          </p:cNvSpPr>
          <p:nvPr/>
        </p:nvSpPr>
        <p:spPr bwMode="auto">
          <a:xfrm>
            <a:off x="0" y="5943600"/>
            <a:ext cx="9144000" cy="914400"/>
          </a:xfrm>
          <a:prstGeom prst="rect">
            <a:avLst/>
          </a:prstGeom>
          <a:solidFill>
            <a:schemeClr val="bg1"/>
          </a:solidFill>
          <a:ln w="9525">
            <a:solidFill>
              <a:schemeClr val="tx1"/>
            </a:solidFill>
            <a:miter lim="800000"/>
            <a:headEnd/>
            <a:tailEnd/>
          </a:ln>
          <a:effectLst/>
        </p:spPr>
        <p:txBody>
          <a:bodyPr wrap="none" anchor="ctr"/>
          <a:lstStyle/>
          <a:p>
            <a:pPr fontAlgn="base">
              <a:spcBef>
                <a:spcPct val="0"/>
              </a:spcBef>
              <a:spcAft>
                <a:spcPct val="0"/>
              </a:spcAft>
            </a:pPr>
            <a:endParaRPr lang="en-US" i="1" dirty="0">
              <a:solidFill>
                <a:prstClr val="black"/>
              </a:solidFill>
              <a:latin typeface="Tahoma" pitchFamily="34" charset="0"/>
              <a:ea typeface="MS PGothic" pitchFamily="34" charset="-128"/>
            </a:endParaRPr>
          </a:p>
        </p:txBody>
      </p:sp>
      <p:sp>
        <p:nvSpPr>
          <p:cNvPr id="310277" name="Rectangle 5"/>
          <p:cNvSpPr>
            <a:spLocks noGrp="1" noChangeArrowheads="1"/>
          </p:cNvSpPr>
          <p:nvPr>
            <p:ph type="title"/>
          </p:nvPr>
        </p:nvSpPr>
        <p:spPr bwMode="auto">
          <a:xfrm>
            <a:off x="609600" y="304800"/>
            <a:ext cx="8305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10278" name="Rectangle 6"/>
          <p:cNvSpPr>
            <a:spLocks noGrp="1" noChangeArrowheads="1"/>
          </p:cNvSpPr>
          <p:nvPr>
            <p:ph type="body" idx="1"/>
          </p:nvPr>
        </p:nvSpPr>
        <p:spPr bwMode="auto">
          <a:xfrm>
            <a:off x="609600" y="1600200"/>
            <a:ext cx="8305800" cy="434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endParaRPr lang="en-US"/>
          </a:p>
        </p:txBody>
      </p:sp>
      <p:sp>
        <p:nvSpPr>
          <p:cNvPr id="310279" name="Rectangle 7"/>
          <p:cNvSpPr>
            <a:spLocks noGrp="1" noChangeArrowheads="1"/>
          </p:cNvSpPr>
          <p:nvPr>
            <p:ph type="sldNum" sz="quarter" idx="4"/>
          </p:nvPr>
        </p:nvSpPr>
        <p:spPr bwMode="auto">
          <a:xfrm>
            <a:off x="8610600" y="6460958"/>
            <a:ext cx="4572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i="0">
                <a:latin typeface="+mn-lt"/>
              </a:defRPr>
            </a:lvl1pPr>
          </a:lstStyle>
          <a:p>
            <a:pPr fontAlgn="base">
              <a:spcBef>
                <a:spcPct val="0"/>
              </a:spcBef>
              <a:spcAft>
                <a:spcPct val="0"/>
              </a:spcAft>
            </a:pPr>
            <a:fld id="{D924C943-B923-4726-8276-4D73DBF403D3}" type="slidenum">
              <a:rPr lang="en-US">
                <a:solidFill>
                  <a:prstClr val="black"/>
                </a:solidFill>
                <a:ea typeface="MS PGothic" pitchFamily="34" charset="-128"/>
              </a:rPr>
              <a:pPr fontAlgn="base">
                <a:spcBef>
                  <a:spcPct val="0"/>
                </a:spcBef>
                <a:spcAft>
                  <a:spcPct val="0"/>
                </a:spcAft>
              </a:pPr>
              <a:t>‹#›</a:t>
            </a:fld>
            <a:endParaRPr lang="en-US" dirty="0">
              <a:solidFill>
                <a:prstClr val="black"/>
              </a:solidFill>
              <a:ea typeface="MS PGothic" pitchFamily="34" charset="-128"/>
            </a:endParaRPr>
          </a:p>
        </p:txBody>
      </p:sp>
      <p:sp>
        <p:nvSpPr>
          <p:cNvPr id="310280" name="Text Box 8"/>
          <p:cNvSpPr txBox="1">
            <a:spLocks noChangeArrowheads="1"/>
          </p:cNvSpPr>
          <p:nvPr/>
        </p:nvSpPr>
        <p:spPr bwMode="auto">
          <a:xfrm>
            <a:off x="212725" y="2017713"/>
            <a:ext cx="184150" cy="368300"/>
          </a:xfrm>
          <a:prstGeom prst="rect">
            <a:avLst/>
          </a:prstGeom>
          <a:noFill/>
          <a:ln w="9525">
            <a:noFill/>
            <a:miter lim="800000"/>
            <a:headEnd/>
            <a:tailEnd/>
          </a:ln>
          <a:effectLst/>
        </p:spPr>
        <p:txBody>
          <a:bodyPr wrap="none">
            <a:spAutoFit/>
          </a:bodyPr>
          <a:lstStyle/>
          <a:p>
            <a:pPr fontAlgn="base">
              <a:spcBef>
                <a:spcPct val="0"/>
              </a:spcBef>
              <a:spcAft>
                <a:spcPct val="0"/>
              </a:spcAft>
            </a:pPr>
            <a:endParaRPr lang="en-US" dirty="0">
              <a:solidFill>
                <a:prstClr val="black"/>
              </a:solidFill>
              <a:latin typeface="Tahoma" pitchFamily="34" charset="0"/>
              <a:ea typeface="MS PGothic" pitchFamily="34" charset="-128"/>
            </a:endParaRPr>
          </a:p>
        </p:txBody>
      </p:sp>
      <p:sp>
        <p:nvSpPr>
          <p:cNvPr id="310281" name="Text Box 9"/>
          <p:cNvSpPr txBox="1">
            <a:spLocks noChangeArrowheads="1"/>
          </p:cNvSpPr>
          <p:nvPr/>
        </p:nvSpPr>
        <p:spPr bwMode="auto">
          <a:xfrm>
            <a:off x="669925" y="6208713"/>
            <a:ext cx="184150" cy="368300"/>
          </a:xfrm>
          <a:prstGeom prst="rect">
            <a:avLst/>
          </a:prstGeom>
          <a:noFill/>
          <a:ln w="9525">
            <a:noFill/>
            <a:miter lim="800000"/>
            <a:headEnd/>
            <a:tailEnd/>
          </a:ln>
          <a:effectLst/>
        </p:spPr>
        <p:txBody>
          <a:bodyPr wrap="none">
            <a:spAutoFit/>
          </a:bodyPr>
          <a:lstStyle/>
          <a:p>
            <a:pPr fontAlgn="base">
              <a:spcBef>
                <a:spcPct val="0"/>
              </a:spcBef>
              <a:spcAft>
                <a:spcPct val="0"/>
              </a:spcAft>
            </a:pPr>
            <a:endParaRPr lang="en-US" dirty="0">
              <a:solidFill>
                <a:prstClr val="black"/>
              </a:solidFill>
              <a:latin typeface="Tahoma" pitchFamily="34" charset="0"/>
              <a:ea typeface="MS PGothic" pitchFamily="34" charset="-128"/>
            </a:endParaRPr>
          </a:p>
        </p:txBody>
      </p:sp>
      <p:sp>
        <p:nvSpPr>
          <p:cNvPr id="310282" name="Rectangle 10"/>
          <p:cNvSpPr>
            <a:spLocks noChangeArrowheads="1"/>
          </p:cNvSpPr>
          <p:nvPr/>
        </p:nvSpPr>
        <p:spPr bwMode="auto">
          <a:xfrm>
            <a:off x="304800" y="0"/>
            <a:ext cx="8839200" cy="228600"/>
          </a:xfrm>
          <a:prstGeom prst="rect">
            <a:avLst/>
          </a:prstGeom>
          <a:solidFill>
            <a:srgbClr val="1B3C78"/>
          </a:solidFill>
          <a:ln w="9525">
            <a:solidFill>
              <a:schemeClr val="tx1"/>
            </a:solidFill>
            <a:miter lim="800000"/>
            <a:headEnd/>
            <a:tailEnd/>
          </a:ln>
          <a:effectLst/>
        </p:spPr>
        <p:txBody>
          <a:bodyPr wrap="none" anchor="ctr"/>
          <a:lstStyle/>
          <a:p>
            <a:pPr fontAlgn="base">
              <a:spcBef>
                <a:spcPct val="0"/>
              </a:spcBef>
              <a:spcAft>
                <a:spcPct val="0"/>
              </a:spcAft>
            </a:pPr>
            <a:endParaRPr lang="en-US" i="1" dirty="0">
              <a:solidFill>
                <a:prstClr val="black"/>
              </a:solidFill>
              <a:latin typeface="Tahoma" pitchFamily="34" charset="0"/>
              <a:ea typeface="MS PGothic" pitchFamily="34" charset="-128"/>
            </a:endParaRPr>
          </a:p>
        </p:txBody>
      </p:sp>
      <p:pic>
        <p:nvPicPr>
          <p:cNvPr id="310283" name="Picture 11" descr="ebri-R-org_logo_2c-RGB"/>
          <p:cNvPicPr>
            <a:picLocks noChangeAspect="1" noChangeArrowheads="1"/>
          </p:cNvPicPr>
          <p:nvPr/>
        </p:nvPicPr>
        <p:blipFill>
          <a:blip r:embed="rId15" cstate="print"/>
          <a:srcRect/>
          <a:stretch>
            <a:fillRect/>
          </a:stretch>
        </p:blipFill>
        <p:spPr bwMode="auto">
          <a:xfrm>
            <a:off x="685800" y="6176963"/>
            <a:ext cx="1400175" cy="482600"/>
          </a:xfrm>
          <a:prstGeom prst="rect">
            <a:avLst/>
          </a:prstGeom>
          <a:noFill/>
        </p:spPr>
      </p:pic>
    </p:spTree>
    <p:extLst>
      <p:ext uri="{BB962C8B-B14F-4D97-AF65-F5344CB8AC3E}">
        <p14:creationId xmlns:p14="http://schemas.microsoft.com/office/powerpoint/2010/main" val="36300926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4" r:id="rId13"/>
  </p:sldLayoutIdLst>
  <p:hf hdr="0" ftr="0" dt="0"/>
  <p:txStyles>
    <p:titleStyle>
      <a:lvl1pPr algn="l" rtl="0" eaLnBrk="1" fontAlgn="base" hangingPunct="1">
        <a:spcBef>
          <a:spcPct val="0"/>
        </a:spcBef>
        <a:spcAft>
          <a:spcPct val="0"/>
        </a:spcAft>
        <a:defRPr sz="2400">
          <a:solidFill>
            <a:schemeClr val="tx2"/>
          </a:solidFill>
          <a:latin typeface="+mj-lt"/>
          <a:ea typeface="+mj-ea"/>
          <a:cs typeface="+mj-cs"/>
        </a:defRPr>
      </a:lvl1pPr>
      <a:lvl2pPr algn="l" rtl="0" eaLnBrk="1" fontAlgn="base" hangingPunct="1">
        <a:spcBef>
          <a:spcPct val="0"/>
        </a:spcBef>
        <a:spcAft>
          <a:spcPct val="0"/>
        </a:spcAft>
        <a:defRPr sz="2400">
          <a:solidFill>
            <a:schemeClr val="tx2"/>
          </a:solidFill>
          <a:latin typeface="Arial" charset="0"/>
          <a:cs typeface="Arial" charset="0"/>
        </a:defRPr>
      </a:lvl2pPr>
      <a:lvl3pPr algn="l" rtl="0" eaLnBrk="1" fontAlgn="base" hangingPunct="1">
        <a:spcBef>
          <a:spcPct val="0"/>
        </a:spcBef>
        <a:spcAft>
          <a:spcPct val="0"/>
        </a:spcAft>
        <a:defRPr sz="2400">
          <a:solidFill>
            <a:schemeClr val="tx2"/>
          </a:solidFill>
          <a:latin typeface="Arial" charset="0"/>
          <a:cs typeface="Arial" charset="0"/>
        </a:defRPr>
      </a:lvl3pPr>
      <a:lvl4pPr algn="l" rtl="0" eaLnBrk="1" fontAlgn="base" hangingPunct="1">
        <a:spcBef>
          <a:spcPct val="0"/>
        </a:spcBef>
        <a:spcAft>
          <a:spcPct val="0"/>
        </a:spcAft>
        <a:defRPr sz="2400">
          <a:solidFill>
            <a:schemeClr val="tx2"/>
          </a:solidFill>
          <a:latin typeface="Arial" charset="0"/>
          <a:cs typeface="Arial" charset="0"/>
        </a:defRPr>
      </a:lvl4pPr>
      <a:lvl5pPr algn="l" rtl="0" eaLnBrk="1" fontAlgn="base" hangingPunct="1">
        <a:spcBef>
          <a:spcPct val="0"/>
        </a:spcBef>
        <a:spcAft>
          <a:spcPct val="0"/>
        </a:spcAft>
        <a:defRPr sz="2400">
          <a:solidFill>
            <a:schemeClr val="tx2"/>
          </a:solidFill>
          <a:latin typeface="Arial" charset="0"/>
          <a:cs typeface="Arial" charset="0"/>
        </a:defRPr>
      </a:lvl5pPr>
      <a:lvl6pPr marL="457200" algn="l" rtl="0" eaLnBrk="1" fontAlgn="base" hangingPunct="1">
        <a:spcBef>
          <a:spcPct val="0"/>
        </a:spcBef>
        <a:spcAft>
          <a:spcPct val="0"/>
        </a:spcAft>
        <a:defRPr sz="2400">
          <a:solidFill>
            <a:schemeClr val="tx2"/>
          </a:solidFill>
          <a:latin typeface="Arial" charset="0"/>
          <a:cs typeface="Arial" charset="0"/>
        </a:defRPr>
      </a:lvl6pPr>
      <a:lvl7pPr marL="914400" algn="l" rtl="0" eaLnBrk="1" fontAlgn="base" hangingPunct="1">
        <a:spcBef>
          <a:spcPct val="0"/>
        </a:spcBef>
        <a:spcAft>
          <a:spcPct val="0"/>
        </a:spcAft>
        <a:defRPr sz="2400">
          <a:solidFill>
            <a:schemeClr val="tx2"/>
          </a:solidFill>
          <a:latin typeface="Arial" charset="0"/>
          <a:cs typeface="Arial" charset="0"/>
        </a:defRPr>
      </a:lvl7pPr>
      <a:lvl8pPr marL="1371600" algn="l" rtl="0" eaLnBrk="1" fontAlgn="base" hangingPunct="1">
        <a:spcBef>
          <a:spcPct val="0"/>
        </a:spcBef>
        <a:spcAft>
          <a:spcPct val="0"/>
        </a:spcAft>
        <a:defRPr sz="2400">
          <a:solidFill>
            <a:schemeClr val="tx2"/>
          </a:solidFill>
          <a:latin typeface="Arial" charset="0"/>
          <a:cs typeface="Arial" charset="0"/>
        </a:defRPr>
      </a:lvl8pPr>
      <a:lvl9pPr marL="1828800" algn="l" rtl="0" eaLnBrk="1" fontAlgn="base" hangingPunct="1">
        <a:spcBef>
          <a:spcPct val="0"/>
        </a:spcBef>
        <a:spcAft>
          <a:spcPct val="0"/>
        </a:spcAft>
        <a:defRPr sz="2400">
          <a:solidFill>
            <a:schemeClr val="tx2"/>
          </a:solidFill>
          <a:latin typeface="Arial" charset="0"/>
          <a:cs typeface="Arial" charset="0"/>
        </a:defRPr>
      </a:lvl9pPr>
    </p:titleStyle>
    <p:bodyStyle>
      <a:lvl1pPr marL="342900" indent="-342900" algn="l" rtl="0" eaLnBrk="1" fontAlgn="base" hangingPunct="1">
        <a:spcBef>
          <a:spcPct val="20000"/>
        </a:spcBef>
        <a:spcAft>
          <a:spcPct val="0"/>
        </a:spcAft>
        <a:defRPr sz="2000">
          <a:solidFill>
            <a:schemeClr val="tx1"/>
          </a:solidFill>
          <a:latin typeface="+mn-lt"/>
          <a:ea typeface="+mn-ea"/>
          <a:cs typeface="+mn-cs"/>
        </a:defRPr>
      </a:lvl1pPr>
      <a:lvl2pPr marL="742950" indent="-285750" algn="l" rtl="0" eaLnBrk="1" fontAlgn="base" hangingPunct="1">
        <a:spcBef>
          <a:spcPct val="20000"/>
        </a:spcBef>
        <a:spcAft>
          <a:spcPct val="0"/>
        </a:spcAft>
        <a:defRPr sz="1600">
          <a:solidFill>
            <a:schemeClr val="tx1"/>
          </a:solidFill>
          <a:latin typeface="+mn-lt"/>
          <a:cs typeface="+mn-cs"/>
        </a:defRPr>
      </a:lvl2pPr>
      <a:lvl3pPr marL="1143000" indent="-228600" algn="l" rtl="0" eaLnBrk="1" fontAlgn="base" hangingPunct="1">
        <a:spcBef>
          <a:spcPct val="20000"/>
        </a:spcBef>
        <a:spcAft>
          <a:spcPct val="0"/>
        </a:spcAft>
        <a:defRPr sz="1600">
          <a:solidFill>
            <a:schemeClr val="tx1"/>
          </a:solidFill>
          <a:latin typeface="+mn-lt"/>
          <a:cs typeface="+mn-cs"/>
        </a:defRPr>
      </a:lvl3pPr>
      <a:lvl4pPr marL="1600200" indent="-228600" algn="l" rtl="0" eaLnBrk="1" fontAlgn="base" hangingPunct="1">
        <a:spcBef>
          <a:spcPct val="20000"/>
        </a:spcBef>
        <a:spcAft>
          <a:spcPct val="0"/>
        </a:spcAft>
        <a:defRPr sz="1600">
          <a:solidFill>
            <a:schemeClr val="tx1"/>
          </a:solidFill>
          <a:latin typeface="+mn-lt"/>
          <a:cs typeface="+mn-cs"/>
        </a:defRPr>
      </a:lvl4pPr>
      <a:lvl5pPr marL="2057400" indent="-228600" algn="l" rtl="0" eaLnBrk="1" fontAlgn="base" hangingPunct="1">
        <a:spcBef>
          <a:spcPct val="20000"/>
        </a:spcBef>
        <a:spcAft>
          <a:spcPct val="0"/>
        </a:spcAft>
        <a:buChar char="»"/>
        <a:defRPr sz="1600">
          <a:solidFill>
            <a:schemeClr val="tx1"/>
          </a:solidFill>
          <a:latin typeface="+mn-lt"/>
          <a:cs typeface="+mn-cs"/>
        </a:defRPr>
      </a:lvl5pPr>
      <a:lvl6pPr marL="2514600" indent="-228600" algn="l" rtl="0" eaLnBrk="1" fontAlgn="base" hangingPunct="1">
        <a:spcBef>
          <a:spcPct val="20000"/>
        </a:spcBef>
        <a:spcAft>
          <a:spcPct val="0"/>
        </a:spcAft>
        <a:buChar char="»"/>
        <a:defRPr sz="1600">
          <a:solidFill>
            <a:schemeClr val="tx1"/>
          </a:solidFill>
          <a:latin typeface="+mn-lt"/>
          <a:cs typeface="+mn-cs"/>
        </a:defRPr>
      </a:lvl6pPr>
      <a:lvl7pPr marL="2971800" indent="-228600" algn="l" rtl="0" eaLnBrk="1" fontAlgn="base" hangingPunct="1">
        <a:spcBef>
          <a:spcPct val="20000"/>
        </a:spcBef>
        <a:spcAft>
          <a:spcPct val="0"/>
        </a:spcAft>
        <a:buChar char="»"/>
        <a:defRPr sz="1600">
          <a:solidFill>
            <a:schemeClr val="tx1"/>
          </a:solidFill>
          <a:latin typeface="+mn-lt"/>
          <a:cs typeface="+mn-cs"/>
        </a:defRPr>
      </a:lvl7pPr>
      <a:lvl8pPr marL="3429000" indent="-228600" algn="l" rtl="0" eaLnBrk="1" fontAlgn="base" hangingPunct="1">
        <a:spcBef>
          <a:spcPct val="20000"/>
        </a:spcBef>
        <a:spcAft>
          <a:spcPct val="0"/>
        </a:spcAft>
        <a:buChar char="»"/>
        <a:defRPr sz="1600">
          <a:solidFill>
            <a:schemeClr val="tx1"/>
          </a:solidFill>
          <a:latin typeface="+mn-lt"/>
          <a:cs typeface="+mn-cs"/>
        </a:defRPr>
      </a:lvl8pPr>
      <a:lvl9pPr marL="3886200" indent="-228600" algn="l" rtl="0" eaLnBrk="1" fontAlgn="base" hangingPunct="1">
        <a:spcBef>
          <a:spcPct val="20000"/>
        </a:spcBef>
        <a:spcAft>
          <a:spcPct val="0"/>
        </a:spcAft>
        <a:buChar char="»"/>
        <a:defRPr sz="16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www.ebri.org/pdf/briefspdf/EBRI_IB_451.pdf"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ebri.org/pdf/briefspdf/EBRI_IB_451.pdf"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ebri.org/pdf/briefspdf/EBRI_IB_451.pdf"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ebri.org/pdf/briefspdf/EBRI_IB_451.pdf" TargetMode="External"/><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FCA8CF6B-7D44-4F64-852F-A5F99EF39648}" type="slidenum">
              <a:rPr lang="en-US">
                <a:solidFill>
                  <a:srgbClr val="000000"/>
                </a:solidFill>
                <a:latin typeface="Arial"/>
                <a:cs typeface="Arial"/>
              </a:rPr>
              <a:pPr>
                <a:defRPr/>
              </a:pPr>
              <a:t>1</a:t>
            </a:fld>
            <a:endParaRPr lang="en-US" dirty="0">
              <a:solidFill>
                <a:srgbClr val="000000"/>
              </a:solidFill>
              <a:latin typeface="Arial"/>
              <a:cs typeface="Arial"/>
            </a:endParaRPr>
          </a:p>
        </p:txBody>
      </p:sp>
      <p:sp>
        <p:nvSpPr>
          <p:cNvPr id="14339" name="Rectangle 2"/>
          <p:cNvSpPr>
            <a:spLocks noGrp="1" noChangeArrowheads="1"/>
          </p:cNvSpPr>
          <p:nvPr>
            <p:ph type="title"/>
          </p:nvPr>
        </p:nvSpPr>
        <p:spPr>
          <a:xfrm>
            <a:off x="1371600" y="3200400"/>
            <a:ext cx="6934200" cy="1981200"/>
          </a:xfrm>
        </p:spPr>
        <p:txBody>
          <a:bodyPr/>
          <a:lstStyle/>
          <a:p>
            <a:pPr algn="ctr"/>
            <a:r>
              <a:rPr lang="en-US" sz="2000" b="1" dirty="0"/>
              <a:t>How </a:t>
            </a:r>
            <a:r>
              <a:rPr lang="en-US" sz="2000" b="1" dirty="0" smtClean="0"/>
              <a:t>Much </a:t>
            </a:r>
            <a:r>
              <a:rPr lang="en-US" sz="2000" b="1" dirty="0"/>
              <a:t>W</a:t>
            </a:r>
            <a:r>
              <a:rPr lang="en-US" sz="2000" b="1" dirty="0" smtClean="0"/>
              <a:t>ill </a:t>
            </a:r>
            <a:r>
              <a:rPr lang="en-US" sz="2000" b="1" dirty="0"/>
              <a:t>R</a:t>
            </a:r>
            <a:r>
              <a:rPr lang="en-US" sz="2000" b="1" dirty="0" smtClean="0"/>
              <a:t>etirement-reform </a:t>
            </a:r>
            <a:r>
              <a:rPr lang="en-US" sz="2000" b="1" dirty="0"/>
              <a:t>P</a:t>
            </a:r>
            <a:r>
              <a:rPr lang="en-US" sz="2000" b="1" dirty="0" smtClean="0"/>
              <a:t>roposals </a:t>
            </a:r>
            <a:r>
              <a:rPr lang="en-US" sz="2000" b="1" dirty="0"/>
              <a:t>R</a:t>
            </a:r>
            <a:r>
              <a:rPr lang="en-US" sz="2000" b="1" dirty="0" smtClean="0"/>
              <a:t>educe </a:t>
            </a:r>
            <a:r>
              <a:rPr lang="en-US" sz="2000" b="1" dirty="0"/>
              <a:t>R</a:t>
            </a:r>
            <a:r>
              <a:rPr lang="en-US" sz="2000" b="1" dirty="0" smtClean="0"/>
              <a:t>etirement </a:t>
            </a:r>
            <a:r>
              <a:rPr lang="en-US" sz="2000" b="1" dirty="0"/>
              <a:t>D</a:t>
            </a:r>
            <a:r>
              <a:rPr lang="en-US" sz="2000" b="1" dirty="0" smtClean="0"/>
              <a:t>eficits?</a:t>
            </a:r>
            <a:br>
              <a:rPr lang="en-US" sz="2000" b="1" dirty="0" smtClean="0"/>
            </a:br>
            <a:r>
              <a:rPr lang="en-US" sz="2000" b="1" dirty="0"/>
              <a:t/>
            </a:r>
            <a:br>
              <a:rPr lang="en-US" sz="2000" b="1" dirty="0"/>
            </a:br>
            <a:r>
              <a:rPr lang="en-US" sz="2000" b="1" dirty="0" smtClean="0"/>
              <a:t>Employee Benefit Research Institute</a:t>
            </a:r>
            <a:br>
              <a:rPr lang="en-US" sz="2000" b="1" dirty="0" smtClean="0"/>
            </a:br>
            <a:r>
              <a:rPr lang="en-US" sz="2000" b="1" dirty="0" smtClean="0"/>
              <a:t/>
            </a:r>
            <a:br>
              <a:rPr lang="en-US" sz="2000" b="1" dirty="0" smtClean="0"/>
            </a:br>
            <a:r>
              <a:rPr lang="en-US" sz="2000" b="1" dirty="0" smtClean="0"/>
              <a:t>July 9, 2018</a:t>
            </a:r>
            <a:endParaRPr lang="en-US" sz="2000" b="1" dirty="0"/>
          </a:p>
        </p:txBody>
      </p:sp>
      <p:pic>
        <p:nvPicPr>
          <p:cNvPr id="14340" name="Picture 3" descr="ebri-R-org_logo_2c-RGB"/>
          <p:cNvPicPr>
            <a:picLocks noGrp="1" noChangeAspect="1" noChangeArrowheads="1"/>
          </p:cNvPicPr>
          <p:nvPr>
            <p:ph type="body" idx="1"/>
          </p:nvPr>
        </p:nvPicPr>
        <p:blipFill>
          <a:blip r:embed="rId3" cstate="print"/>
          <a:srcRect/>
          <a:stretch>
            <a:fillRect/>
          </a:stretch>
        </p:blipFill>
        <p:spPr>
          <a:xfrm>
            <a:off x="1676400" y="1143000"/>
            <a:ext cx="5187950" cy="1524000"/>
          </a:xfrm>
          <a:noFill/>
        </p:spPr>
      </p:pic>
      <p:sp>
        <p:nvSpPr>
          <p:cNvPr id="6" name="Rectangle 5">
            <a:extLst>
              <a:ext uri="{FF2B5EF4-FFF2-40B4-BE49-F238E27FC236}">
                <a16:creationId xmlns:a16="http://schemas.microsoft.com/office/drawing/2014/main" xmlns="" id="{74F4132E-A12A-4615-B5AA-4148596A1135}"/>
              </a:ext>
            </a:extLst>
          </p:cNvPr>
          <p:cNvSpPr/>
          <p:nvPr/>
        </p:nvSpPr>
        <p:spPr>
          <a:xfrm>
            <a:off x="2286000" y="6019800"/>
            <a:ext cx="6663489" cy="646331"/>
          </a:xfrm>
          <a:prstGeom prst="rect">
            <a:avLst/>
          </a:prstGeom>
        </p:spPr>
        <p:txBody>
          <a:bodyPr wrap="square">
            <a:spAutoFit/>
          </a:bodyPr>
          <a:lstStyle/>
          <a:p>
            <a:r>
              <a:rPr lang="en-US" sz="1200" dirty="0" smtClean="0"/>
              <a:t>“</a:t>
            </a:r>
            <a:r>
              <a:rPr lang="en-US" sz="1200" u="sng" dirty="0">
                <a:hlinkClick r:id="rId4"/>
              </a:rPr>
              <a:t>EBRI Retirement Security Projection Model</a:t>
            </a:r>
            <a:r>
              <a:rPr lang="en-US" sz="1200" u="sng" baseline="30000" dirty="0">
                <a:hlinkClick r:id="rId4"/>
              </a:rPr>
              <a:t>®</a:t>
            </a:r>
            <a:r>
              <a:rPr lang="en-US" sz="1200" u="sng" dirty="0">
                <a:hlinkClick r:id="rId4"/>
              </a:rPr>
              <a:t>(RSPM)  – Analyzing Policy and Design Proposals</a:t>
            </a:r>
            <a:r>
              <a:rPr lang="en-US" sz="1200" dirty="0"/>
              <a:t>.” Jack </a:t>
            </a:r>
            <a:r>
              <a:rPr lang="en-US" sz="1200" dirty="0" smtClean="0"/>
              <a:t>VanDerhei, EBRI </a:t>
            </a:r>
            <a:r>
              <a:rPr lang="en-US" sz="1200" dirty="0"/>
              <a:t>Issue </a:t>
            </a:r>
            <a:r>
              <a:rPr lang="en-US" sz="1200" dirty="0" smtClean="0"/>
              <a:t>Brief 451. </a:t>
            </a:r>
            <a:r>
              <a:rPr lang="en-US" sz="1200" dirty="0"/>
              <a:t>(Employee Benefit Research </a:t>
            </a:r>
            <a:r>
              <a:rPr lang="en-US" sz="1200" dirty="0" smtClean="0"/>
              <a:t>Institute May 2018</a:t>
            </a:r>
            <a:r>
              <a:rPr lang="en-US" sz="1200" dirty="0"/>
              <a:t>).</a:t>
            </a:r>
          </a:p>
        </p:txBody>
      </p:sp>
    </p:spTree>
    <p:extLst>
      <p:ext uri="{BB962C8B-B14F-4D97-AF65-F5344CB8AC3E}">
        <p14:creationId xmlns:p14="http://schemas.microsoft.com/office/powerpoint/2010/main" val="3557931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603355F5-91EA-4F19-B7F8-5D36CBBCB4C9}" type="slidenum">
              <a:rPr lang="en-US" smtClean="0">
                <a:solidFill>
                  <a:prstClr val="black"/>
                </a:solidFill>
              </a:rPr>
              <a:pPr/>
              <a:t>2</a:t>
            </a:fld>
            <a:endParaRPr lang="en-US" dirty="0">
              <a:solidFill>
                <a:prstClr val="black"/>
              </a:solidFill>
            </a:endParaRPr>
          </a:p>
        </p:txBody>
      </p:sp>
      <p:sp>
        <p:nvSpPr>
          <p:cNvPr id="3" name="Title 2"/>
          <p:cNvSpPr>
            <a:spLocks noGrp="1"/>
          </p:cNvSpPr>
          <p:nvPr>
            <p:ph type="title"/>
          </p:nvPr>
        </p:nvSpPr>
        <p:spPr/>
        <p:txBody>
          <a:bodyPr/>
          <a:lstStyle/>
          <a:p>
            <a:r>
              <a:rPr lang="en-US" dirty="0"/>
              <a:t>Retirement Readiness and Retirement Savings Shortfalls for Households Headed by Individuals Ages 35–64</a:t>
            </a:r>
          </a:p>
        </p:txBody>
      </p:sp>
      <p:pic>
        <p:nvPicPr>
          <p:cNvPr id="7" name="Content Placeholder 7">
            <a:extLst>
              <a:ext uri="{FF2B5EF4-FFF2-40B4-BE49-F238E27FC236}">
                <a16:creationId xmlns:a16="http://schemas.microsoft.com/office/drawing/2014/main" xmlns="" id="{179B1ED4-5C84-D54D-9B13-6A6BDE976B0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632790" y="1219200"/>
            <a:ext cx="5463209" cy="4516254"/>
          </a:xfrm>
          <a:prstGeom prst="rect">
            <a:avLst/>
          </a:prstGeom>
          <a:noFill/>
          <a:ln w="9525">
            <a:noFill/>
            <a:miter lim="800000"/>
            <a:headEnd/>
            <a:tailEnd/>
          </a:ln>
          <a:effectLst/>
        </p:spPr>
      </p:pic>
      <p:sp>
        <p:nvSpPr>
          <p:cNvPr id="9" name="Rectangle 8">
            <a:extLst>
              <a:ext uri="{FF2B5EF4-FFF2-40B4-BE49-F238E27FC236}">
                <a16:creationId xmlns:a16="http://schemas.microsoft.com/office/drawing/2014/main" xmlns="" id="{169E0C4A-7603-D043-9333-CC7E4EDD71D8}"/>
              </a:ext>
            </a:extLst>
          </p:cNvPr>
          <p:cNvSpPr/>
          <p:nvPr/>
        </p:nvSpPr>
        <p:spPr>
          <a:xfrm>
            <a:off x="6265765" y="2123110"/>
            <a:ext cx="2619153" cy="2708434"/>
          </a:xfrm>
          <a:prstGeom prst="rect">
            <a:avLst/>
          </a:prstGeom>
        </p:spPr>
        <p:txBody>
          <a:bodyPr wrap="square">
            <a:spAutoFit/>
          </a:bodyPr>
          <a:lstStyle/>
          <a:p>
            <a:r>
              <a:rPr lang="en-US" sz="1000" dirty="0">
                <a:latin typeface="+mj-lt"/>
                <a:ea typeface="Calibri" panose="020F0502020204030204" pitchFamily="34" charset="0"/>
                <a:cs typeface="Times New Roman" panose="02020603050405020304" pitchFamily="18" charset="0"/>
              </a:rPr>
              <a:t>Retirement Expenditures are defined as a combination of deterministic expenses from the Consumer Expenditure Survey (as a function of income) and some health insurance and out-of-pocket,  health-related expenses, plus stochastic expenses from nursing-home and home-health care (at least until the point such expenses are covered by Medicaid). The Retirement expenditure thresholds are the percentage of the average deterministic expenses assumed to be spent in retirement.</a:t>
            </a:r>
          </a:p>
          <a:p>
            <a:r>
              <a:rPr lang="en-US" sz="1000" dirty="0">
                <a:latin typeface="+mj-lt"/>
                <a:ea typeface="Calibri" panose="020F0502020204030204" pitchFamily="34" charset="0"/>
                <a:cs typeface="Times New Roman" panose="02020603050405020304" pitchFamily="18" charset="0"/>
              </a:rPr>
              <a:t> </a:t>
            </a:r>
          </a:p>
          <a:p>
            <a:r>
              <a:rPr lang="en-US" sz="1000" dirty="0">
                <a:latin typeface="+mj-lt"/>
                <a:ea typeface="Calibri" panose="020F0502020204030204" pitchFamily="34" charset="0"/>
                <a:cs typeface="Times New Roman" panose="02020603050405020304" pitchFamily="18" charset="0"/>
              </a:rPr>
              <a:t>Retirement Savings Shortfalls are equal to the present value of simulated retirement deficits at retirement age.</a:t>
            </a:r>
          </a:p>
          <a:p>
            <a:r>
              <a:rPr lang="en-US" sz="1000" dirty="0">
                <a:latin typeface="+mj-lt"/>
                <a:ea typeface="Calibri" panose="020F0502020204030204" pitchFamily="34" charset="0"/>
                <a:cs typeface="Times New Roman" panose="02020603050405020304" pitchFamily="18" charset="0"/>
              </a:rPr>
              <a:t> </a:t>
            </a:r>
            <a:endParaRPr lang="en-US" sz="1000" dirty="0">
              <a:effectLst/>
              <a:latin typeface="+mj-lt"/>
              <a:ea typeface="Calibri" panose="020F0502020204030204" pitchFamily="34" charset="0"/>
              <a:cs typeface="Times New Roman" panose="02020603050405020304" pitchFamily="18" charset="0"/>
            </a:endParaRPr>
          </a:p>
        </p:txBody>
      </p:sp>
      <p:sp>
        <p:nvSpPr>
          <p:cNvPr id="8" name="Rectangle 7">
            <a:extLst>
              <a:ext uri="{FF2B5EF4-FFF2-40B4-BE49-F238E27FC236}">
                <a16:creationId xmlns:a16="http://schemas.microsoft.com/office/drawing/2014/main" xmlns="" id="{74F4132E-A12A-4615-B5AA-4148596A1135}"/>
              </a:ext>
            </a:extLst>
          </p:cNvPr>
          <p:cNvSpPr/>
          <p:nvPr/>
        </p:nvSpPr>
        <p:spPr>
          <a:xfrm>
            <a:off x="2286000" y="6019800"/>
            <a:ext cx="6663489" cy="646331"/>
          </a:xfrm>
          <a:prstGeom prst="rect">
            <a:avLst/>
          </a:prstGeom>
        </p:spPr>
        <p:txBody>
          <a:bodyPr wrap="square">
            <a:spAutoFit/>
          </a:bodyPr>
          <a:lstStyle/>
          <a:p>
            <a:r>
              <a:rPr lang="en-US" sz="1200" dirty="0" smtClean="0"/>
              <a:t>“</a:t>
            </a:r>
            <a:r>
              <a:rPr lang="en-US" sz="1200" u="sng" dirty="0">
                <a:hlinkClick r:id="rId3"/>
              </a:rPr>
              <a:t>EBRI Retirement Security Projection Model</a:t>
            </a:r>
            <a:r>
              <a:rPr lang="en-US" sz="1200" u="sng" baseline="30000" dirty="0">
                <a:hlinkClick r:id="rId3"/>
              </a:rPr>
              <a:t>®</a:t>
            </a:r>
            <a:r>
              <a:rPr lang="en-US" sz="1200" u="sng" dirty="0">
                <a:hlinkClick r:id="rId3"/>
              </a:rPr>
              <a:t>(RSPM)  – Analyzing Policy and Design Proposals</a:t>
            </a:r>
            <a:r>
              <a:rPr lang="en-US" sz="1200" dirty="0"/>
              <a:t>.” Jack </a:t>
            </a:r>
            <a:r>
              <a:rPr lang="en-US" sz="1200" dirty="0" smtClean="0"/>
              <a:t>VanDerhei, EBRI </a:t>
            </a:r>
            <a:r>
              <a:rPr lang="en-US" sz="1200" dirty="0"/>
              <a:t>Issue </a:t>
            </a:r>
            <a:r>
              <a:rPr lang="en-US" sz="1200" dirty="0" smtClean="0"/>
              <a:t>Brief 451. </a:t>
            </a:r>
            <a:r>
              <a:rPr lang="en-US" sz="1200" dirty="0"/>
              <a:t>(Employee Benefit Research </a:t>
            </a:r>
            <a:r>
              <a:rPr lang="en-US" sz="1200" dirty="0" smtClean="0"/>
              <a:t>Institute May 2018</a:t>
            </a:r>
            <a:r>
              <a:rPr lang="en-US" sz="1200" dirty="0"/>
              <a:t>).</a:t>
            </a:r>
          </a:p>
        </p:txBody>
      </p:sp>
    </p:spTree>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603355F5-91EA-4F19-B7F8-5D36CBBCB4C9}" type="slidenum">
              <a:rPr lang="en-US" smtClean="0">
                <a:solidFill>
                  <a:prstClr val="black"/>
                </a:solidFill>
              </a:rPr>
              <a:pPr/>
              <a:t>3</a:t>
            </a:fld>
            <a:endParaRPr lang="en-US" dirty="0">
              <a:solidFill>
                <a:prstClr val="black"/>
              </a:solidFill>
            </a:endParaRPr>
          </a:p>
        </p:txBody>
      </p:sp>
      <p:sp>
        <p:nvSpPr>
          <p:cNvPr id="3" name="Title 2"/>
          <p:cNvSpPr>
            <a:spLocks noGrp="1"/>
          </p:cNvSpPr>
          <p:nvPr>
            <p:ph type="title"/>
          </p:nvPr>
        </p:nvSpPr>
        <p:spPr/>
        <p:txBody>
          <a:bodyPr/>
          <a:lstStyle/>
          <a:p>
            <a:r>
              <a:rPr lang="en-US" dirty="0"/>
              <a:t>Average Retirement Savings Shortfalls for Households Headed by Individuals Ages 35–39 with Long-term Care Costs Included</a:t>
            </a:r>
          </a:p>
        </p:txBody>
      </p:sp>
      <p:pic>
        <p:nvPicPr>
          <p:cNvPr id="10" name="Picture 9">
            <a:extLst>
              <a:ext uri="{FF2B5EF4-FFF2-40B4-BE49-F238E27FC236}">
                <a16:creationId xmlns:a16="http://schemas.microsoft.com/office/drawing/2014/main" xmlns="" id="{8919EED2-0992-7942-BFAE-D131459C0B9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0" y="1431235"/>
            <a:ext cx="7239748" cy="3978965"/>
          </a:xfrm>
          <a:prstGeom prst="rect">
            <a:avLst/>
          </a:prstGeom>
        </p:spPr>
      </p:pic>
      <p:sp>
        <p:nvSpPr>
          <p:cNvPr id="11" name="Rectangle 10">
            <a:extLst>
              <a:ext uri="{FF2B5EF4-FFF2-40B4-BE49-F238E27FC236}">
                <a16:creationId xmlns:a16="http://schemas.microsoft.com/office/drawing/2014/main" xmlns="" id="{D3DC3810-E454-C943-BD92-177EE44CAF81}"/>
              </a:ext>
            </a:extLst>
          </p:cNvPr>
          <p:cNvSpPr/>
          <p:nvPr/>
        </p:nvSpPr>
        <p:spPr>
          <a:xfrm>
            <a:off x="761999" y="5145022"/>
            <a:ext cx="6400801" cy="246221"/>
          </a:xfrm>
          <a:prstGeom prst="rect">
            <a:avLst/>
          </a:prstGeom>
        </p:spPr>
        <p:txBody>
          <a:bodyPr wrap="square">
            <a:spAutoFit/>
          </a:bodyPr>
          <a:lstStyle/>
          <a:p>
            <a:r>
              <a:rPr lang="en-US" sz="1000" dirty="0" smtClean="0">
                <a:latin typeface="+mj-lt"/>
                <a:ea typeface="Calibri" panose="020F0502020204030204" pitchFamily="34" charset="0"/>
                <a:cs typeface="Times New Roman" panose="02020603050405020304" pitchFamily="18" charset="0"/>
              </a:rPr>
              <a:t>Retirement </a:t>
            </a:r>
            <a:r>
              <a:rPr lang="en-US" sz="1000" dirty="0">
                <a:latin typeface="+mj-lt"/>
                <a:ea typeface="Calibri" panose="020F0502020204030204" pitchFamily="34" charset="0"/>
                <a:cs typeface="Times New Roman" panose="02020603050405020304" pitchFamily="18" charset="0"/>
              </a:rPr>
              <a:t>Savings Shortfalls are equal to the present value of simulated retirement deficits at retirement age</a:t>
            </a:r>
            <a:r>
              <a:rPr lang="en-US" sz="1000" dirty="0" smtClean="0">
                <a:latin typeface="+mj-lt"/>
                <a:ea typeface="Calibri" panose="020F0502020204030204" pitchFamily="34" charset="0"/>
                <a:cs typeface="Times New Roman" panose="02020603050405020304" pitchFamily="18" charset="0"/>
              </a:rPr>
              <a:t>.</a:t>
            </a:r>
            <a:endParaRPr lang="en-US" sz="1000" dirty="0">
              <a:latin typeface="+mj-lt"/>
              <a:ea typeface="Calibri" panose="020F0502020204030204" pitchFamily="34" charset="0"/>
              <a:cs typeface="Times New Roman" panose="02020603050405020304" pitchFamily="18" charset="0"/>
            </a:endParaRPr>
          </a:p>
        </p:txBody>
      </p:sp>
      <p:sp>
        <p:nvSpPr>
          <p:cNvPr id="7" name="Rectangle 6">
            <a:extLst>
              <a:ext uri="{FF2B5EF4-FFF2-40B4-BE49-F238E27FC236}">
                <a16:creationId xmlns:a16="http://schemas.microsoft.com/office/drawing/2014/main" xmlns="" id="{74F4132E-A12A-4615-B5AA-4148596A1135}"/>
              </a:ext>
            </a:extLst>
          </p:cNvPr>
          <p:cNvSpPr/>
          <p:nvPr/>
        </p:nvSpPr>
        <p:spPr>
          <a:xfrm>
            <a:off x="2286000" y="6019800"/>
            <a:ext cx="6663489" cy="646331"/>
          </a:xfrm>
          <a:prstGeom prst="rect">
            <a:avLst/>
          </a:prstGeom>
        </p:spPr>
        <p:txBody>
          <a:bodyPr wrap="square">
            <a:spAutoFit/>
          </a:bodyPr>
          <a:lstStyle/>
          <a:p>
            <a:r>
              <a:rPr lang="en-US" sz="1200" dirty="0" smtClean="0"/>
              <a:t>“</a:t>
            </a:r>
            <a:r>
              <a:rPr lang="en-US" sz="1200" u="sng" dirty="0">
                <a:hlinkClick r:id="rId3"/>
              </a:rPr>
              <a:t>EBRI Retirement Security Projection Model</a:t>
            </a:r>
            <a:r>
              <a:rPr lang="en-US" sz="1200" u="sng" baseline="30000" dirty="0">
                <a:hlinkClick r:id="rId3"/>
              </a:rPr>
              <a:t>®</a:t>
            </a:r>
            <a:r>
              <a:rPr lang="en-US" sz="1200" u="sng" dirty="0">
                <a:hlinkClick r:id="rId3"/>
              </a:rPr>
              <a:t>(RSPM)  – Analyzing Policy and Design Proposals</a:t>
            </a:r>
            <a:r>
              <a:rPr lang="en-US" sz="1200" dirty="0"/>
              <a:t>.” Jack </a:t>
            </a:r>
            <a:r>
              <a:rPr lang="en-US" sz="1200" dirty="0" smtClean="0"/>
              <a:t>VanDerhei, EBRI </a:t>
            </a:r>
            <a:r>
              <a:rPr lang="en-US" sz="1200" dirty="0"/>
              <a:t>Issue </a:t>
            </a:r>
            <a:r>
              <a:rPr lang="en-US" sz="1200" dirty="0" smtClean="0"/>
              <a:t>Brief 451. </a:t>
            </a:r>
            <a:r>
              <a:rPr lang="en-US" sz="1200" dirty="0"/>
              <a:t>(Employee Benefit Research </a:t>
            </a:r>
            <a:r>
              <a:rPr lang="en-US" sz="1200" dirty="0" smtClean="0"/>
              <a:t>Institute May 2018</a:t>
            </a:r>
            <a:r>
              <a:rPr lang="en-US" sz="1200" dirty="0"/>
              <a:t>).</a:t>
            </a:r>
          </a:p>
        </p:txBody>
      </p:sp>
    </p:spTree>
    <p:extLst>
      <p:ext uri="{BB962C8B-B14F-4D97-AF65-F5344CB8AC3E}">
        <p14:creationId xmlns:p14="http://schemas.microsoft.com/office/powerpoint/2010/main" val="464072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603355F5-91EA-4F19-B7F8-5D36CBBCB4C9}" type="slidenum">
              <a:rPr lang="en-US" smtClean="0">
                <a:solidFill>
                  <a:prstClr val="black"/>
                </a:solidFill>
              </a:rPr>
              <a:pPr/>
              <a:t>4</a:t>
            </a:fld>
            <a:endParaRPr lang="en-US" dirty="0">
              <a:solidFill>
                <a:prstClr val="black"/>
              </a:solidFill>
            </a:endParaRPr>
          </a:p>
        </p:txBody>
      </p:sp>
      <p:sp>
        <p:nvSpPr>
          <p:cNvPr id="3" name="Title 2"/>
          <p:cNvSpPr>
            <a:spLocks noGrp="1"/>
          </p:cNvSpPr>
          <p:nvPr>
            <p:ph type="title"/>
          </p:nvPr>
        </p:nvSpPr>
        <p:spPr/>
        <p:txBody>
          <a:bodyPr/>
          <a:lstStyle/>
          <a:p>
            <a:r>
              <a:rPr lang="en-US" dirty="0"/>
              <a:t>Percentage Reductions in Retirement Savings Shortfalls for Households Headed by Individuals Ages 35–39 </a:t>
            </a:r>
          </a:p>
        </p:txBody>
      </p:sp>
      <p:pic>
        <p:nvPicPr>
          <p:cNvPr id="11" name="Content Placeholder 10">
            <a:extLst>
              <a:ext uri="{FF2B5EF4-FFF2-40B4-BE49-F238E27FC236}">
                <a16:creationId xmlns:a16="http://schemas.microsoft.com/office/drawing/2014/main" xmlns="" id="{EF6BBE1A-0E29-FD4D-AD93-AFD5608D101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295400"/>
            <a:ext cx="7624011" cy="3080100"/>
          </a:xfrm>
        </p:spPr>
      </p:pic>
      <p:sp>
        <p:nvSpPr>
          <p:cNvPr id="12" name="Rectangle 11">
            <a:extLst>
              <a:ext uri="{FF2B5EF4-FFF2-40B4-BE49-F238E27FC236}">
                <a16:creationId xmlns:a16="http://schemas.microsoft.com/office/drawing/2014/main" xmlns="" id="{920C909B-859E-BC4D-8209-A12EC1E0E9FE}"/>
              </a:ext>
            </a:extLst>
          </p:cNvPr>
          <p:cNvSpPr/>
          <p:nvPr/>
        </p:nvSpPr>
        <p:spPr>
          <a:xfrm>
            <a:off x="689810" y="4038600"/>
            <a:ext cx="8073189" cy="2092881"/>
          </a:xfrm>
          <a:prstGeom prst="rect">
            <a:avLst/>
          </a:prstGeom>
        </p:spPr>
        <p:txBody>
          <a:bodyPr wrap="square">
            <a:spAutoFit/>
          </a:bodyPr>
          <a:lstStyle/>
          <a:p>
            <a:r>
              <a:rPr lang="en-US" sz="1000" dirty="0" smtClean="0">
                <a:latin typeface="+mj-lt"/>
                <a:ea typeface="Times New Roman" panose="02020603050405020304" pitchFamily="18" charset="0"/>
                <a:cs typeface="Calibri" panose="020F0502020204030204" pitchFamily="34" charset="0"/>
              </a:rPr>
              <a:t>Retirement </a:t>
            </a:r>
            <a:r>
              <a:rPr lang="en-US" sz="1000" dirty="0">
                <a:latin typeface="+mj-lt"/>
                <a:ea typeface="Times New Roman" panose="02020603050405020304" pitchFamily="18" charset="0"/>
                <a:cs typeface="Calibri" panose="020F0502020204030204" pitchFamily="34" charset="0"/>
              </a:rPr>
              <a:t>Savings Shortfalls are equal to the present value of simulated retirement deficits at retirement age.</a:t>
            </a:r>
          </a:p>
          <a:p>
            <a:endParaRPr lang="en-US" sz="1000" dirty="0" smtClean="0">
              <a:latin typeface="+mj-lt"/>
              <a:ea typeface="Times New Roman" panose="02020603050405020304" pitchFamily="18" charset="0"/>
              <a:cs typeface="Calibri" panose="020F0502020204030204" pitchFamily="34" charset="0"/>
            </a:endParaRPr>
          </a:p>
          <a:p>
            <a:r>
              <a:rPr lang="en-US" sz="1000" dirty="0"/>
              <a:t>Auto IRA is the Obama Budget proposal to auto enroll workers at a 3% deferral rate. </a:t>
            </a:r>
            <a:endParaRPr lang="en-US" sz="1000" dirty="0">
              <a:latin typeface="+mj-lt"/>
              <a:ea typeface="Times New Roman" panose="02020603050405020304" pitchFamily="18" charset="0"/>
              <a:cs typeface="Calibri" panose="020F0502020204030204" pitchFamily="34" charset="0"/>
            </a:endParaRPr>
          </a:p>
          <a:p>
            <a:endParaRPr lang="en-US" sz="1000" dirty="0">
              <a:latin typeface="+mj-lt"/>
              <a:ea typeface="Times New Roman" panose="02020603050405020304" pitchFamily="18" charset="0"/>
              <a:cs typeface="Calibri" panose="020F0502020204030204" pitchFamily="34" charset="0"/>
            </a:endParaRPr>
          </a:p>
          <a:p>
            <a:r>
              <a:rPr lang="en-US" sz="1000" dirty="0">
                <a:latin typeface="+mj-lt"/>
                <a:ea typeface="Times New Roman" panose="02020603050405020304" pitchFamily="18" charset="0"/>
                <a:cs typeface="Calibri" panose="020F0502020204030204" pitchFamily="34" charset="0"/>
              </a:rPr>
              <a:t>ARPA is a proposal under which all but the smallest employers would be required to offer plans. Generally, all employees who have attained age 21 would be required to be covered by the plan, including new, part-time workers. The plans would be required to incorporate the following provisions, provided that certain existing plans would be grandfathered: automatic enrollment at 6%; </a:t>
            </a:r>
            <a:r>
              <a:rPr lang="en-US" sz="1000" dirty="0" smtClean="0">
                <a:latin typeface="+mj-lt"/>
                <a:ea typeface="Times New Roman" panose="02020603050405020304" pitchFamily="18" charset="0"/>
                <a:cs typeface="Calibri" panose="020F0502020204030204" pitchFamily="34" charset="0"/>
              </a:rPr>
              <a:t>automatic </a:t>
            </a:r>
            <a:r>
              <a:rPr lang="en-US" sz="1000" dirty="0">
                <a:latin typeface="+mj-lt"/>
                <a:ea typeface="Times New Roman" panose="02020603050405020304" pitchFamily="18" charset="0"/>
                <a:cs typeface="Calibri" panose="020F0502020204030204" pitchFamily="34" charset="0"/>
              </a:rPr>
              <a:t>enrollment triennially at 6%; automatic contribution escalation at 1% per year up to 10%, i.e., 6% to 7% to 8% to 9% to 10%.</a:t>
            </a:r>
          </a:p>
          <a:p>
            <a:endParaRPr lang="en-US" sz="1000" dirty="0">
              <a:latin typeface="+mj-lt"/>
              <a:ea typeface="Times New Roman" panose="02020603050405020304" pitchFamily="18" charset="0"/>
              <a:cs typeface="Calibri" panose="020F0502020204030204" pitchFamily="34" charset="0"/>
            </a:endParaRPr>
          </a:p>
          <a:p>
            <a:r>
              <a:rPr lang="en-US" sz="1000" dirty="0">
                <a:latin typeface="+mj-lt"/>
                <a:ea typeface="Times New Roman" panose="02020603050405020304" pitchFamily="18" charset="0"/>
                <a:cs typeface="Calibri" panose="020F0502020204030204" pitchFamily="34" charset="0"/>
              </a:rPr>
              <a:t>Universal DC Scenario is a scenario that assumes all employers not currently offering DB and/or DC plans start sponsoring a DC plan immediately. Rather than simplistically presuming a single stylized defined contribution plan for employers regardless of size, this analysis assumes employers will choose a type of plan and a set of generosity parameters similar to employers in their size range.</a:t>
            </a:r>
          </a:p>
          <a:p>
            <a:r>
              <a:rPr lang="en-US" sz="1000" dirty="0">
                <a:latin typeface="+mj-lt"/>
                <a:ea typeface="Calibri" panose="020F0502020204030204" pitchFamily="34" charset="0"/>
                <a:cs typeface="Times New Roman" panose="02020603050405020304" pitchFamily="18" charset="0"/>
              </a:rPr>
              <a:t> </a:t>
            </a:r>
          </a:p>
        </p:txBody>
      </p:sp>
      <p:sp>
        <p:nvSpPr>
          <p:cNvPr id="6" name="Rectangle 5">
            <a:extLst>
              <a:ext uri="{FF2B5EF4-FFF2-40B4-BE49-F238E27FC236}">
                <a16:creationId xmlns:a16="http://schemas.microsoft.com/office/drawing/2014/main" xmlns="" id="{74F4132E-A12A-4615-B5AA-4148596A1135}"/>
              </a:ext>
            </a:extLst>
          </p:cNvPr>
          <p:cNvSpPr/>
          <p:nvPr/>
        </p:nvSpPr>
        <p:spPr>
          <a:xfrm>
            <a:off x="2286000" y="6019800"/>
            <a:ext cx="6663489" cy="646331"/>
          </a:xfrm>
          <a:prstGeom prst="rect">
            <a:avLst/>
          </a:prstGeom>
        </p:spPr>
        <p:txBody>
          <a:bodyPr wrap="square">
            <a:spAutoFit/>
          </a:bodyPr>
          <a:lstStyle/>
          <a:p>
            <a:r>
              <a:rPr lang="en-US" sz="1200" dirty="0" smtClean="0"/>
              <a:t>“</a:t>
            </a:r>
            <a:r>
              <a:rPr lang="en-US" sz="1200" u="sng" dirty="0">
                <a:hlinkClick r:id="rId3"/>
              </a:rPr>
              <a:t>EBRI Retirement Security Projection Model</a:t>
            </a:r>
            <a:r>
              <a:rPr lang="en-US" sz="1200" u="sng" baseline="30000" dirty="0">
                <a:hlinkClick r:id="rId3"/>
              </a:rPr>
              <a:t>®</a:t>
            </a:r>
            <a:r>
              <a:rPr lang="en-US" sz="1200" u="sng" dirty="0">
                <a:hlinkClick r:id="rId3"/>
              </a:rPr>
              <a:t>(RSPM)  – Analyzing Policy and Design Proposals</a:t>
            </a:r>
            <a:r>
              <a:rPr lang="en-US" sz="1200" dirty="0"/>
              <a:t>.” Jack </a:t>
            </a:r>
            <a:r>
              <a:rPr lang="en-US" sz="1200" dirty="0" smtClean="0"/>
              <a:t>VanDerhei, EBRI </a:t>
            </a:r>
            <a:r>
              <a:rPr lang="en-US" sz="1200" dirty="0"/>
              <a:t>Issue </a:t>
            </a:r>
            <a:r>
              <a:rPr lang="en-US" sz="1200" dirty="0" smtClean="0"/>
              <a:t>Brief 451. </a:t>
            </a:r>
            <a:r>
              <a:rPr lang="en-US" sz="1200" dirty="0"/>
              <a:t>(Employee Benefit Research </a:t>
            </a:r>
            <a:r>
              <a:rPr lang="en-US" sz="1200" dirty="0" smtClean="0"/>
              <a:t>Institute May 2018</a:t>
            </a:r>
            <a:r>
              <a:rPr lang="en-US" sz="1200" dirty="0"/>
              <a:t>).</a:t>
            </a:r>
          </a:p>
        </p:txBody>
      </p:sp>
    </p:spTree>
    <p:extLst>
      <p:ext uri="{BB962C8B-B14F-4D97-AF65-F5344CB8AC3E}">
        <p14:creationId xmlns:p14="http://schemas.microsoft.com/office/powerpoint/2010/main" val="2611027076"/>
      </p:ext>
    </p:extLst>
  </p:cSld>
  <p:clrMapOvr>
    <a:masterClrMapping/>
  </p:clrMapOvr>
</p:sld>
</file>

<file path=ppt/theme/theme1.xml><?xml version="1.0" encoding="utf-8"?>
<a:theme xmlns:a="http://schemas.openxmlformats.org/drawingml/2006/main" name="EBRIMaster2013Bas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1_Custom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Tahoma" pitchFamily="34" charset="0"/>
            <a:ea typeface="MS PGothic" pitchFamily="34" charset="-128"/>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Tahoma" pitchFamily="34" charset="0"/>
            <a:ea typeface="MS PGothic" pitchFamily="34" charset="-128"/>
            <a:cs typeface="Arial" charset="0"/>
          </a:defRPr>
        </a:defPPr>
      </a:lstStyle>
    </a:ln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30533</TotalTime>
  <Words>291</Words>
  <Application>Microsoft Office PowerPoint</Application>
  <PresentationFormat>On-screen Show (4:3)</PresentationFormat>
  <Paragraphs>26</Paragraphs>
  <Slides>4</Slides>
  <Notes>1</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EBRIMaster2013Base</vt:lpstr>
      <vt:lpstr>How Much Will Retirement-reform Proposals Reduce Retirement Deficits?  Employee Benefit Research Institute  July 9, 2018</vt:lpstr>
      <vt:lpstr>Retirement Readiness and Retirement Savings Shortfalls for Households Headed by Individuals Ages 35–64</vt:lpstr>
      <vt:lpstr>Average Retirement Savings Shortfalls for Households Headed by Individuals Ages 35–39 with Long-term Care Costs Included</vt:lpstr>
      <vt:lpstr>Percentage Reductions in Retirement Savings Shortfalls for Households Headed by Individuals Ages 35–39 </vt:lpstr>
    </vt:vector>
  </TitlesOfParts>
  <Company>Cetrom 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Template 2013</dc:title>
  <dc:creator>Paul Fronstin</dc:creator>
  <cp:lastModifiedBy>John Adams</cp:lastModifiedBy>
  <cp:revision>248</cp:revision>
  <dcterms:created xsi:type="dcterms:W3CDTF">2013-04-02T14:16:28Z</dcterms:created>
  <dcterms:modified xsi:type="dcterms:W3CDTF">2018-07-06T16:56:33Z</dcterms:modified>
</cp:coreProperties>
</file>