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
  </p:notesMasterIdLst>
  <p:sldIdLst>
    <p:sldId id="328" r:id="rId2"/>
    <p:sldId id="312" r:id="rId3"/>
    <p:sldId id="329"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18" autoAdjust="0"/>
    <p:restoredTop sz="95032" autoAdjust="0"/>
  </p:normalViewPr>
  <p:slideViewPr>
    <p:cSldViewPr>
      <p:cViewPr varScale="1">
        <p:scale>
          <a:sx n="109" d="100"/>
          <a:sy n="109" d="100"/>
        </p:scale>
        <p:origin x="1530" y="102"/>
      </p:cViewPr>
      <p:guideLst>
        <p:guide orient="horz" pos="2160"/>
        <p:guide pos="2880"/>
      </p:guideLst>
    </p:cSldViewPr>
  </p:slideViewPr>
  <p:outlineViewPr>
    <p:cViewPr>
      <p:scale>
        <a:sx n="33" d="100"/>
        <a:sy n="33" d="100"/>
      </p:scale>
      <p:origin x="24"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DBCEB2-70DE-4279-90BB-447521FCCCFD}" type="datetimeFigureOut">
              <a:rPr lang="en-US" smtClean="0"/>
              <a:t>7/20/2018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5822F6-1D39-457F-9F01-022EC97A8EC4}" type="slidenum">
              <a:rPr lang="en-US" smtClean="0"/>
              <a:t>‹#›</a:t>
            </a:fld>
            <a:endParaRPr lang="en-US"/>
          </a:p>
        </p:txBody>
      </p:sp>
    </p:spTree>
    <p:extLst>
      <p:ext uri="{BB962C8B-B14F-4D97-AF65-F5344CB8AC3E}">
        <p14:creationId xmlns:p14="http://schemas.microsoft.com/office/powerpoint/2010/main" val="1383871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4EFA4CCC-5BBA-463B-B25F-3A0FF9E4251B}" type="slidenum">
              <a:rPr lang="en-US" smtClean="0">
                <a:solidFill>
                  <a:prstClr val="black"/>
                </a:solidFill>
                <a:latin typeface="Arial" charset="0"/>
              </a:rPr>
              <a:pPr/>
              <a:t>1</a:t>
            </a:fld>
            <a:endParaRPr lang="en-US" dirty="0">
              <a:solidFill>
                <a:prstClr val="black"/>
              </a:solidFill>
              <a:latin typeface="Arial" charset="0"/>
            </a:endParaRP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dirty="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Slide Number Placeholder 3"/>
          <p:cNvSpPr>
            <a:spLocks noGrp="1"/>
          </p:cNvSpPr>
          <p:nvPr>
            <p:ph type="sldNum" sz="quarter" idx="10"/>
          </p:nvPr>
        </p:nvSpPr>
        <p:spPr/>
        <p:txBody>
          <a:bodyPr/>
          <a:lstStyle>
            <a:lvl1pPr>
              <a:defRPr/>
            </a:lvl1pPr>
          </a:lstStyle>
          <a:p>
            <a:fld id="{FF01445D-EFA8-4577-9121-716CD814CAF2}"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70172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lvl1pPr>
              <a:defRPr/>
            </a:lvl1pPr>
          </a:lstStyle>
          <a:p>
            <a:fld id="{47107479-656D-4CAA-AC6E-5446E3F0E2CD}"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622678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38950" y="304800"/>
            <a:ext cx="2076450" cy="56388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304800"/>
            <a:ext cx="607695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p:txBody>
          <a:bodyPr/>
          <a:lstStyle>
            <a:lvl1pPr>
              <a:defRPr/>
            </a:lvl1pPr>
          </a:lstStyle>
          <a:p>
            <a:fld id="{4D01CA94-5648-4976-B015-A9460C6576D4}"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7860795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305800" cy="1143000"/>
          </a:xfrm>
        </p:spPr>
        <p:txBody>
          <a:bodyPr/>
          <a:lstStyle/>
          <a:p>
            <a:r>
              <a:rPr lang="en-US"/>
              <a:t>Click to edit Master title style</a:t>
            </a:r>
          </a:p>
        </p:txBody>
      </p:sp>
      <p:sp>
        <p:nvSpPr>
          <p:cNvPr id="3" name="Table Placeholder 2"/>
          <p:cNvSpPr>
            <a:spLocks noGrp="1"/>
          </p:cNvSpPr>
          <p:nvPr>
            <p:ph type="tbl" idx="1"/>
          </p:nvPr>
        </p:nvSpPr>
        <p:spPr>
          <a:xfrm>
            <a:off x="609600" y="1600200"/>
            <a:ext cx="8305800" cy="4343400"/>
          </a:xfrm>
        </p:spPr>
        <p:txBody>
          <a:bodyPr/>
          <a:lstStyle/>
          <a:p>
            <a:r>
              <a:rPr lang="en-US"/>
              <a:t>Click icon to add table</a:t>
            </a:r>
            <a:endParaRPr lang="en-US" dirty="0"/>
          </a:p>
        </p:txBody>
      </p:sp>
      <p:sp>
        <p:nvSpPr>
          <p:cNvPr id="4" name="Slide Number Placeholder 3"/>
          <p:cNvSpPr>
            <a:spLocks noGrp="1"/>
          </p:cNvSpPr>
          <p:nvPr>
            <p:ph type="sldNum" sz="quarter" idx="10"/>
          </p:nvPr>
        </p:nvSpPr>
        <p:spPr>
          <a:xfrm>
            <a:off x="6553200" y="6245225"/>
            <a:ext cx="2133600" cy="476250"/>
          </a:xfrm>
        </p:spPr>
        <p:txBody>
          <a:bodyPr/>
          <a:lstStyle>
            <a:lvl1pPr>
              <a:defRPr/>
            </a:lvl1pPr>
          </a:lstStyle>
          <a:p>
            <a:fld id="{3D4AC5EC-D0C3-4A7D-A2E2-20B2ECE9B7A0}"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3810780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4" name="Rectangle 3"/>
          <p:cNvSpPr/>
          <p:nvPr userDrawn="1"/>
        </p:nvSpPr>
        <p:spPr>
          <a:xfrm>
            <a:off x="0" y="0"/>
            <a:ext cx="9144000" cy="1632030"/>
          </a:xfrm>
          <a:prstGeom prst="rect">
            <a:avLst/>
          </a:prstGeom>
          <a:solidFill>
            <a:srgbClr val="0033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title"/>
          </p:nvPr>
        </p:nvSpPr>
        <p:spPr>
          <a:xfrm>
            <a:off x="76199" y="274638"/>
            <a:ext cx="8952053" cy="1357392"/>
          </a:xfrm>
        </p:spPr>
        <p:txBody>
          <a:bodyPr>
            <a:normAutofit/>
          </a:bodyPr>
          <a:lstStyle>
            <a:lvl1pPr algn="ctr">
              <a:defRPr sz="2400" b="0">
                <a:solidFill>
                  <a:schemeClr val="bg1"/>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EBAD9AF0-FD35-4E4E-B775-C1DCF7755A5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16503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0"/>
          </p:nvPr>
        </p:nvSpPr>
        <p:spPr>
          <a:xfrm>
            <a:off x="8758989" y="6477000"/>
            <a:ext cx="381000" cy="381000"/>
          </a:xfrm>
        </p:spPr>
        <p:txBody>
          <a:bodyPr/>
          <a:lstStyle>
            <a:lvl1pPr>
              <a:defRPr/>
            </a:lvl1pPr>
          </a:lstStyle>
          <a:p>
            <a:fld id="{603355F5-91EA-4F19-B7F8-5D36CBBCB4C9}" type="slidenum">
              <a:rPr lang="en-US">
                <a:solidFill>
                  <a:prstClr val="black"/>
                </a:solidFill>
              </a:rPr>
              <a:pPr/>
              <a:t>‹#›</a:t>
            </a:fld>
            <a:endParaRPr lang="en-US" dirty="0">
              <a:solidFill>
                <a:prstClr val="black"/>
              </a:solidFill>
            </a:endParaRPr>
          </a:p>
        </p:txBody>
      </p:sp>
      <p:sp>
        <p:nvSpPr>
          <p:cNvPr id="5" name="TextBox 4"/>
          <p:cNvSpPr txBox="1"/>
          <p:nvPr userDrawn="1"/>
        </p:nvSpPr>
        <p:spPr>
          <a:xfrm>
            <a:off x="6400800" y="6642556"/>
            <a:ext cx="2276585" cy="215444"/>
          </a:xfrm>
          <a:prstGeom prst="rect">
            <a:avLst/>
          </a:prstGeom>
          <a:noFill/>
        </p:spPr>
        <p:txBody>
          <a:bodyPr wrap="none" rtlCol="0">
            <a:spAutoFit/>
          </a:bodyPr>
          <a:lstStyle/>
          <a:p>
            <a:r>
              <a:rPr lang="en-US" sz="800" dirty="0">
                <a:solidFill>
                  <a:prstClr val="black"/>
                </a:solidFill>
              </a:rPr>
              <a:t>© Employee Benefit Research Institute 2018</a:t>
            </a:r>
          </a:p>
        </p:txBody>
      </p:sp>
    </p:spTree>
    <p:extLst>
      <p:ext uri="{BB962C8B-B14F-4D97-AF65-F5344CB8AC3E}">
        <p14:creationId xmlns:p14="http://schemas.microsoft.com/office/powerpoint/2010/main" val="4090390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Slide Number Placeholder 3"/>
          <p:cNvSpPr>
            <a:spLocks noGrp="1"/>
          </p:cNvSpPr>
          <p:nvPr>
            <p:ph type="sldNum" sz="quarter" idx="10"/>
          </p:nvPr>
        </p:nvSpPr>
        <p:spPr/>
        <p:txBody>
          <a:bodyPr/>
          <a:lstStyle>
            <a:lvl1pPr>
              <a:defRPr/>
            </a:lvl1pPr>
          </a:lstStyle>
          <a:p>
            <a:fld id="{A1C19989-EDAE-4175-B244-F439A75B592E}"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1179704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40767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600200"/>
            <a:ext cx="40767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0"/>
          </p:nvPr>
        </p:nvSpPr>
        <p:spPr/>
        <p:txBody>
          <a:bodyPr/>
          <a:lstStyle>
            <a:lvl1pPr>
              <a:defRPr/>
            </a:lvl1pPr>
          </a:lstStyle>
          <a:p>
            <a:fld id="{5E10A81F-F361-4A02-AAA4-FD0E5AF13A29}"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2059039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0"/>
          </p:nvPr>
        </p:nvSpPr>
        <p:spPr/>
        <p:txBody>
          <a:bodyPr/>
          <a:lstStyle>
            <a:lvl1pPr>
              <a:defRPr/>
            </a:lvl1pPr>
          </a:lstStyle>
          <a:p>
            <a:fld id="{F9E46838-12C5-4F09-A820-C835AA3CEC95}"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358506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lvl1pPr>
              <a:defRPr/>
            </a:lvl1pPr>
          </a:lstStyle>
          <a:p>
            <a:fld id="{FDC4CABC-675F-4D89-A676-F6FC425B3D79}"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969385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F7228A29-E537-4457-B620-87DE2BAE04C5}" type="slidenum">
              <a:rPr lang="en-US">
                <a:solidFill>
                  <a:prstClr val="black"/>
                </a:solidFill>
              </a:rPr>
              <a:pPr/>
              <a:t>‹#›</a:t>
            </a:fld>
            <a:endParaRPr lang="en-US" dirty="0">
              <a:solidFill>
                <a:prstClr val="black"/>
              </a:solidFill>
            </a:endParaRPr>
          </a:p>
        </p:txBody>
      </p:sp>
      <p:sp>
        <p:nvSpPr>
          <p:cNvPr id="4" name="TextBox 3"/>
          <p:cNvSpPr txBox="1"/>
          <p:nvPr userDrawn="1"/>
        </p:nvSpPr>
        <p:spPr>
          <a:xfrm>
            <a:off x="6096000" y="6627168"/>
            <a:ext cx="2456122" cy="230832"/>
          </a:xfrm>
          <a:prstGeom prst="rect">
            <a:avLst/>
          </a:prstGeom>
          <a:noFill/>
        </p:spPr>
        <p:txBody>
          <a:bodyPr wrap="none" rtlCol="0">
            <a:spAutoFit/>
          </a:bodyPr>
          <a:lstStyle/>
          <a:p>
            <a:r>
              <a:rPr lang="en-US" sz="900" dirty="0">
                <a:solidFill>
                  <a:prstClr val="black"/>
                </a:solidFill>
              </a:rPr>
              <a:t>© Employee Benefit Research Institute 2013</a:t>
            </a:r>
          </a:p>
        </p:txBody>
      </p:sp>
    </p:spTree>
    <p:extLst>
      <p:ext uri="{BB962C8B-B14F-4D97-AF65-F5344CB8AC3E}">
        <p14:creationId xmlns:p14="http://schemas.microsoft.com/office/powerpoint/2010/main" val="1851413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a:defRPr/>
            </a:lvl1pPr>
          </a:lstStyle>
          <a:p>
            <a:fld id="{3723DC94-CA51-4122-B9EA-F61E91A76FC7}"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803935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4"/>
          <p:cNvSpPr>
            <a:spLocks noGrp="1"/>
          </p:cNvSpPr>
          <p:nvPr>
            <p:ph type="sldNum" sz="quarter" idx="10"/>
          </p:nvPr>
        </p:nvSpPr>
        <p:spPr/>
        <p:txBody>
          <a:bodyPr/>
          <a:lstStyle>
            <a:lvl1pPr>
              <a:defRPr/>
            </a:lvl1pPr>
          </a:lstStyle>
          <a:p>
            <a:fld id="{5004FC4D-00DB-475D-9D3C-9DEC5535F81C}" type="slidenum">
              <a:rPr lang="en-US">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0846146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0274" name="Rectangle 2"/>
          <p:cNvSpPr>
            <a:spLocks noChangeArrowheads="1"/>
          </p:cNvSpPr>
          <p:nvPr/>
        </p:nvSpPr>
        <p:spPr bwMode="auto">
          <a:xfrm>
            <a:off x="0" y="0"/>
            <a:ext cx="9144000" cy="6858000"/>
          </a:xfrm>
          <a:prstGeom prst="rect">
            <a:avLst/>
          </a:prstGeom>
          <a:solidFill>
            <a:srgbClr val="EFEEDA"/>
          </a:solidFill>
          <a:ln w="9525">
            <a:solidFill>
              <a:schemeClr val="tx1"/>
            </a:solidFill>
            <a:miter lim="800000"/>
            <a:headEnd/>
            <a:tailEnd/>
          </a:ln>
          <a:effectLst/>
        </p:spPr>
        <p:txBody>
          <a:bodyPr wrap="none" anchor="ctr"/>
          <a:lstStyle/>
          <a:p>
            <a:pPr fontAlgn="base">
              <a:spcBef>
                <a:spcPct val="0"/>
              </a:spcBef>
              <a:spcAft>
                <a:spcPct val="0"/>
              </a:spcAft>
            </a:pPr>
            <a:endParaRPr lang="en-US" i="1" dirty="0">
              <a:solidFill>
                <a:prstClr val="black"/>
              </a:solidFill>
              <a:latin typeface="Tahoma" pitchFamily="34" charset="0"/>
              <a:ea typeface="MS PGothic" pitchFamily="34" charset="-128"/>
            </a:endParaRPr>
          </a:p>
        </p:txBody>
      </p:sp>
      <p:sp>
        <p:nvSpPr>
          <p:cNvPr id="310275" name="Rectangle 3"/>
          <p:cNvSpPr>
            <a:spLocks noChangeArrowheads="1"/>
          </p:cNvSpPr>
          <p:nvPr/>
        </p:nvSpPr>
        <p:spPr bwMode="gray">
          <a:xfrm>
            <a:off x="0" y="0"/>
            <a:ext cx="304800" cy="6858000"/>
          </a:xfrm>
          <a:prstGeom prst="rect">
            <a:avLst/>
          </a:prstGeom>
          <a:solidFill>
            <a:srgbClr val="007F88"/>
          </a:solidFill>
          <a:ln w="6350">
            <a:noFill/>
            <a:miter lim="800000"/>
            <a:headEnd/>
            <a:tailEnd/>
          </a:ln>
          <a:effectLst/>
        </p:spPr>
        <p:txBody>
          <a:bodyPr wrap="none" lIns="90488" tIns="44450" rIns="90488" bIns="44450" anchor="ctr"/>
          <a:lstStyle/>
          <a:p>
            <a:pPr algn="ctr" fontAlgn="base">
              <a:spcBef>
                <a:spcPct val="0"/>
              </a:spcBef>
              <a:spcAft>
                <a:spcPct val="0"/>
              </a:spcAft>
            </a:pPr>
            <a:endParaRPr lang="en-US" dirty="0">
              <a:solidFill>
                <a:prstClr val="black"/>
              </a:solidFill>
              <a:latin typeface="Tahoma" pitchFamily="34" charset="0"/>
              <a:ea typeface="MS PGothic" pitchFamily="34" charset="-128"/>
            </a:endParaRPr>
          </a:p>
        </p:txBody>
      </p:sp>
      <p:sp>
        <p:nvSpPr>
          <p:cNvPr id="310276" name="Rectangle 4"/>
          <p:cNvSpPr>
            <a:spLocks noChangeArrowheads="1"/>
          </p:cNvSpPr>
          <p:nvPr/>
        </p:nvSpPr>
        <p:spPr bwMode="auto">
          <a:xfrm>
            <a:off x="0" y="5943600"/>
            <a:ext cx="9144000" cy="914400"/>
          </a:xfrm>
          <a:prstGeom prst="rect">
            <a:avLst/>
          </a:prstGeom>
          <a:solidFill>
            <a:schemeClr val="bg1"/>
          </a:solidFill>
          <a:ln w="9525">
            <a:solidFill>
              <a:schemeClr val="tx1"/>
            </a:solidFill>
            <a:miter lim="800000"/>
            <a:headEnd/>
            <a:tailEnd/>
          </a:ln>
          <a:effectLst/>
        </p:spPr>
        <p:txBody>
          <a:bodyPr wrap="none" anchor="ctr"/>
          <a:lstStyle/>
          <a:p>
            <a:pPr fontAlgn="base">
              <a:spcBef>
                <a:spcPct val="0"/>
              </a:spcBef>
              <a:spcAft>
                <a:spcPct val="0"/>
              </a:spcAft>
            </a:pPr>
            <a:endParaRPr lang="en-US" i="1" dirty="0">
              <a:solidFill>
                <a:prstClr val="black"/>
              </a:solidFill>
              <a:latin typeface="Tahoma" pitchFamily="34" charset="0"/>
              <a:ea typeface="MS PGothic" pitchFamily="34" charset="-128"/>
            </a:endParaRPr>
          </a:p>
        </p:txBody>
      </p:sp>
      <p:sp>
        <p:nvSpPr>
          <p:cNvPr id="310277" name="Rectangle 5"/>
          <p:cNvSpPr>
            <a:spLocks noGrp="1" noChangeArrowheads="1"/>
          </p:cNvSpPr>
          <p:nvPr>
            <p:ph type="title"/>
          </p:nvPr>
        </p:nvSpPr>
        <p:spPr bwMode="auto">
          <a:xfrm>
            <a:off x="609600" y="304800"/>
            <a:ext cx="8305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10278" name="Rectangle 6"/>
          <p:cNvSpPr>
            <a:spLocks noGrp="1" noChangeArrowheads="1"/>
          </p:cNvSpPr>
          <p:nvPr>
            <p:ph type="body" idx="1"/>
          </p:nvPr>
        </p:nvSpPr>
        <p:spPr bwMode="auto">
          <a:xfrm>
            <a:off x="609600" y="1600200"/>
            <a:ext cx="8305800" cy="434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endParaRPr lang="en-US"/>
          </a:p>
        </p:txBody>
      </p:sp>
      <p:sp>
        <p:nvSpPr>
          <p:cNvPr id="310279" name="Rectangle 7"/>
          <p:cNvSpPr>
            <a:spLocks noGrp="1" noChangeArrowheads="1"/>
          </p:cNvSpPr>
          <p:nvPr>
            <p:ph type="sldNum" sz="quarter" idx="4"/>
          </p:nvPr>
        </p:nvSpPr>
        <p:spPr bwMode="auto">
          <a:xfrm>
            <a:off x="8610600" y="6460958"/>
            <a:ext cx="4572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i="0">
                <a:latin typeface="+mn-lt"/>
              </a:defRPr>
            </a:lvl1pPr>
          </a:lstStyle>
          <a:p>
            <a:pPr fontAlgn="base">
              <a:spcBef>
                <a:spcPct val="0"/>
              </a:spcBef>
              <a:spcAft>
                <a:spcPct val="0"/>
              </a:spcAft>
            </a:pPr>
            <a:fld id="{D924C943-B923-4726-8276-4D73DBF403D3}" type="slidenum">
              <a:rPr lang="en-US">
                <a:solidFill>
                  <a:prstClr val="black"/>
                </a:solidFill>
                <a:ea typeface="MS PGothic" pitchFamily="34" charset="-128"/>
              </a:rPr>
              <a:pPr fontAlgn="base">
                <a:spcBef>
                  <a:spcPct val="0"/>
                </a:spcBef>
                <a:spcAft>
                  <a:spcPct val="0"/>
                </a:spcAft>
              </a:pPr>
              <a:t>‹#›</a:t>
            </a:fld>
            <a:endParaRPr lang="en-US" dirty="0">
              <a:solidFill>
                <a:prstClr val="black"/>
              </a:solidFill>
              <a:ea typeface="MS PGothic" pitchFamily="34" charset="-128"/>
            </a:endParaRPr>
          </a:p>
        </p:txBody>
      </p:sp>
      <p:sp>
        <p:nvSpPr>
          <p:cNvPr id="310280" name="Text Box 8"/>
          <p:cNvSpPr txBox="1">
            <a:spLocks noChangeArrowheads="1"/>
          </p:cNvSpPr>
          <p:nvPr/>
        </p:nvSpPr>
        <p:spPr bwMode="auto">
          <a:xfrm>
            <a:off x="212725" y="2017713"/>
            <a:ext cx="184150" cy="368300"/>
          </a:xfrm>
          <a:prstGeom prst="rect">
            <a:avLst/>
          </a:prstGeom>
          <a:noFill/>
          <a:ln w="9525">
            <a:noFill/>
            <a:miter lim="800000"/>
            <a:headEnd/>
            <a:tailEnd/>
          </a:ln>
          <a:effectLst/>
        </p:spPr>
        <p:txBody>
          <a:bodyPr wrap="none">
            <a:spAutoFit/>
          </a:bodyPr>
          <a:lstStyle/>
          <a:p>
            <a:pPr fontAlgn="base">
              <a:spcBef>
                <a:spcPct val="0"/>
              </a:spcBef>
              <a:spcAft>
                <a:spcPct val="0"/>
              </a:spcAft>
            </a:pPr>
            <a:endParaRPr lang="en-US" dirty="0">
              <a:solidFill>
                <a:prstClr val="black"/>
              </a:solidFill>
              <a:latin typeface="Tahoma" pitchFamily="34" charset="0"/>
              <a:ea typeface="MS PGothic" pitchFamily="34" charset="-128"/>
            </a:endParaRPr>
          </a:p>
        </p:txBody>
      </p:sp>
      <p:sp>
        <p:nvSpPr>
          <p:cNvPr id="310281" name="Text Box 9"/>
          <p:cNvSpPr txBox="1">
            <a:spLocks noChangeArrowheads="1"/>
          </p:cNvSpPr>
          <p:nvPr/>
        </p:nvSpPr>
        <p:spPr bwMode="auto">
          <a:xfrm>
            <a:off x="669925" y="6208713"/>
            <a:ext cx="184150" cy="368300"/>
          </a:xfrm>
          <a:prstGeom prst="rect">
            <a:avLst/>
          </a:prstGeom>
          <a:noFill/>
          <a:ln w="9525">
            <a:noFill/>
            <a:miter lim="800000"/>
            <a:headEnd/>
            <a:tailEnd/>
          </a:ln>
          <a:effectLst/>
        </p:spPr>
        <p:txBody>
          <a:bodyPr wrap="none">
            <a:spAutoFit/>
          </a:bodyPr>
          <a:lstStyle/>
          <a:p>
            <a:pPr fontAlgn="base">
              <a:spcBef>
                <a:spcPct val="0"/>
              </a:spcBef>
              <a:spcAft>
                <a:spcPct val="0"/>
              </a:spcAft>
            </a:pPr>
            <a:endParaRPr lang="en-US" dirty="0">
              <a:solidFill>
                <a:prstClr val="black"/>
              </a:solidFill>
              <a:latin typeface="Tahoma" pitchFamily="34" charset="0"/>
              <a:ea typeface="MS PGothic" pitchFamily="34" charset="-128"/>
            </a:endParaRPr>
          </a:p>
        </p:txBody>
      </p:sp>
      <p:sp>
        <p:nvSpPr>
          <p:cNvPr id="310282" name="Rectangle 10"/>
          <p:cNvSpPr>
            <a:spLocks noChangeArrowheads="1"/>
          </p:cNvSpPr>
          <p:nvPr/>
        </p:nvSpPr>
        <p:spPr bwMode="auto">
          <a:xfrm>
            <a:off x="304800" y="0"/>
            <a:ext cx="8839200" cy="228600"/>
          </a:xfrm>
          <a:prstGeom prst="rect">
            <a:avLst/>
          </a:prstGeom>
          <a:solidFill>
            <a:srgbClr val="1B3C78"/>
          </a:solidFill>
          <a:ln w="9525">
            <a:solidFill>
              <a:schemeClr val="tx1"/>
            </a:solidFill>
            <a:miter lim="800000"/>
            <a:headEnd/>
            <a:tailEnd/>
          </a:ln>
          <a:effectLst/>
        </p:spPr>
        <p:txBody>
          <a:bodyPr wrap="none" anchor="ctr"/>
          <a:lstStyle/>
          <a:p>
            <a:pPr fontAlgn="base">
              <a:spcBef>
                <a:spcPct val="0"/>
              </a:spcBef>
              <a:spcAft>
                <a:spcPct val="0"/>
              </a:spcAft>
            </a:pPr>
            <a:endParaRPr lang="en-US" i="1" dirty="0">
              <a:solidFill>
                <a:prstClr val="black"/>
              </a:solidFill>
              <a:latin typeface="Tahoma" pitchFamily="34" charset="0"/>
              <a:ea typeface="MS PGothic" pitchFamily="34" charset="-128"/>
            </a:endParaRPr>
          </a:p>
        </p:txBody>
      </p:sp>
      <p:pic>
        <p:nvPicPr>
          <p:cNvPr id="310283" name="Picture 11" descr="ebri-R-org_logo_2c-RGB"/>
          <p:cNvPicPr>
            <a:picLocks noChangeAspect="1" noChangeArrowheads="1"/>
          </p:cNvPicPr>
          <p:nvPr/>
        </p:nvPicPr>
        <p:blipFill>
          <a:blip r:embed="rId15" cstate="print"/>
          <a:srcRect/>
          <a:stretch>
            <a:fillRect/>
          </a:stretch>
        </p:blipFill>
        <p:spPr bwMode="auto">
          <a:xfrm>
            <a:off x="685800" y="6176963"/>
            <a:ext cx="1400175" cy="482600"/>
          </a:xfrm>
          <a:prstGeom prst="rect">
            <a:avLst/>
          </a:prstGeom>
          <a:noFill/>
        </p:spPr>
      </p:pic>
    </p:spTree>
    <p:extLst>
      <p:ext uri="{BB962C8B-B14F-4D97-AF65-F5344CB8AC3E}">
        <p14:creationId xmlns:p14="http://schemas.microsoft.com/office/powerpoint/2010/main" val="36300926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4" r:id="rId13"/>
  </p:sldLayoutIdLst>
  <p:hf hdr="0" ftr="0" dt="0"/>
  <p:txStyles>
    <p:titleStyle>
      <a:lvl1pPr algn="l" rtl="0" eaLnBrk="1" fontAlgn="base" hangingPunct="1">
        <a:spcBef>
          <a:spcPct val="0"/>
        </a:spcBef>
        <a:spcAft>
          <a:spcPct val="0"/>
        </a:spcAft>
        <a:defRPr sz="2400">
          <a:solidFill>
            <a:schemeClr val="tx2"/>
          </a:solidFill>
          <a:latin typeface="+mj-lt"/>
          <a:ea typeface="+mj-ea"/>
          <a:cs typeface="+mj-cs"/>
        </a:defRPr>
      </a:lvl1pPr>
      <a:lvl2pPr algn="l" rtl="0" eaLnBrk="1" fontAlgn="base" hangingPunct="1">
        <a:spcBef>
          <a:spcPct val="0"/>
        </a:spcBef>
        <a:spcAft>
          <a:spcPct val="0"/>
        </a:spcAft>
        <a:defRPr sz="2400">
          <a:solidFill>
            <a:schemeClr val="tx2"/>
          </a:solidFill>
          <a:latin typeface="Arial" charset="0"/>
          <a:cs typeface="Arial" charset="0"/>
        </a:defRPr>
      </a:lvl2pPr>
      <a:lvl3pPr algn="l" rtl="0" eaLnBrk="1" fontAlgn="base" hangingPunct="1">
        <a:spcBef>
          <a:spcPct val="0"/>
        </a:spcBef>
        <a:spcAft>
          <a:spcPct val="0"/>
        </a:spcAft>
        <a:defRPr sz="2400">
          <a:solidFill>
            <a:schemeClr val="tx2"/>
          </a:solidFill>
          <a:latin typeface="Arial" charset="0"/>
          <a:cs typeface="Arial" charset="0"/>
        </a:defRPr>
      </a:lvl3pPr>
      <a:lvl4pPr algn="l" rtl="0" eaLnBrk="1" fontAlgn="base" hangingPunct="1">
        <a:spcBef>
          <a:spcPct val="0"/>
        </a:spcBef>
        <a:spcAft>
          <a:spcPct val="0"/>
        </a:spcAft>
        <a:defRPr sz="2400">
          <a:solidFill>
            <a:schemeClr val="tx2"/>
          </a:solidFill>
          <a:latin typeface="Arial" charset="0"/>
          <a:cs typeface="Arial" charset="0"/>
        </a:defRPr>
      </a:lvl4pPr>
      <a:lvl5pPr algn="l" rtl="0" eaLnBrk="1" fontAlgn="base" hangingPunct="1">
        <a:spcBef>
          <a:spcPct val="0"/>
        </a:spcBef>
        <a:spcAft>
          <a:spcPct val="0"/>
        </a:spcAft>
        <a:defRPr sz="2400">
          <a:solidFill>
            <a:schemeClr val="tx2"/>
          </a:solidFill>
          <a:latin typeface="Arial" charset="0"/>
          <a:cs typeface="Arial" charset="0"/>
        </a:defRPr>
      </a:lvl5pPr>
      <a:lvl6pPr marL="457200" algn="l" rtl="0" eaLnBrk="1" fontAlgn="base" hangingPunct="1">
        <a:spcBef>
          <a:spcPct val="0"/>
        </a:spcBef>
        <a:spcAft>
          <a:spcPct val="0"/>
        </a:spcAft>
        <a:defRPr sz="2400">
          <a:solidFill>
            <a:schemeClr val="tx2"/>
          </a:solidFill>
          <a:latin typeface="Arial" charset="0"/>
          <a:cs typeface="Arial" charset="0"/>
        </a:defRPr>
      </a:lvl6pPr>
      <a:lvl7pPr marL="914400" algn="l" rtl="0" eaLnBrk="1" fontAlgn="base" hangingPunct="1">
        <a:spcBef>
          <a:spcPct val="0"/>
        </a:spcBef>
        <a:spcAft>
          <a:spcPct val="0"/>
        </a:spcAft>
        <a:defRPr sz="2400">
          <a:solidFill>
            <a:schemeClr val="tx2"/>
          </a:solidFill>
          <a:latin typeface="Arial" charset="0"/>
          <a:cs typeface="Arial" charset="0"/>
        </a:defRPr>
      </a:lvl7pPr>
      <a:lvl8pPr marL="1371600" algn="l" rtl="0" eaLnBrk="1" fontAlgn="base" hangingPunct="1">
        <a:spcBef>
          <a:spcPct val="0"/>
        </a:spcBef>
        <a:spcAft>
          <a:spcPct val="0"/>
        </a:spcAft>
        <a:defRPr sz="2400">
          <a:solidFill>
            <a:schemeClr val="tx2"/>
          </a:solidFill>
          <a:latin typeface="Arial" charset="0"/>
          <a:cs typeface="Arial" charset="0"/>
        </a:defRPr>
      </a:lvl8pPr>
      <a:lvl9pPr marL="1828800" algn="l" rtl="0" eaLnBrk="1" fontAlgn="base" hangingPunct="1">
        <a:spcBef>
          <a:spcPct val="0"/>
        </a:spcBef>
        <a:spcAft>
          <a:spcPct val="0"/>
        </a:spcAft>
        <a:defRPr sz="2400">
          <a:solidFill>
            <a:schemeClr val="tx2"/>
          </a:solidFill>
          <a:latin typeface="Arial" charset="0"/>
          <a:cs typeface="Arial" charset="0"/>
        </a:defRPr>
      </a:lvl9pPr>
    </p:titleStyle>
    <p:bodyStyle>
      <a:lvl1pPr marL="342900" indent="-342900" algn="l" rtl="0" eaLnBrk="1" fontAlgn="base" hangingPunct="1">
        <a:spcBef>
          <a:spcPct val="20000"/>
        </a:spcBef>
        <a:spcAft>
          <a:spcPct val="0"/>
        </a:spcAft>
        <a:defRPr sz="2000">
          <a:solidFill>
            <a:schemeClr val="tx1"/>
          </a:solidFill>
          <a:latin typeface="+mn-lt"/>
          <a:ea typeface="+mn-ea"/>
          <a:cs typeface="+mn-cs"/>
        </a:defRPr>
      </a:lvl1pPr>
      <a:lvl2pPr marL="742950" indent="-285750" algn="l" rtl="0" eaLnBrk="1" fontAlgn="base" hangingPunct="1">
        <a:spcBef>
          <a:spcPct val="20000"/>
        </a:spcBef>
        <a:spcAft>
          <a:spcPct val="0"/>
        </a:spcAft>
        <a:defRPr sz="1600">
          <a:solidFill>
            <a:schemeClr val="tx1"/>
          </a:solidFill>
          <a:latin typeface="+mn-lt"/>
          <a:cs typeface="+mn-cs"/>
        </a:defRPr>
      </a:lvl2pPr>
      <a:lvl3pPr marL="1143000" indent="-228600" algn="l" rtl="0" eaLnBrk="1" fontAlgn="base" hangingPunct="1">
        <a:spcBef>
          <a:spcPct val="20000"/>
        </a:spcBef>
        <a:spcAft>
          <a:spcPct val="0"/>
        </a:spcAft>
        <a:defRPr sz="1600">
          <a:solidFill>
            <a:schemeClr val="tx1"/>
          </a:solidFill>
          <a:latin typeface="+mn-lt"/>
          <a:cs typeface="+mn-cs"/>
        </a:defRPr>
      </a:lvl3pPr>
      <a:lvl4pPr marL="1600200" indent="-228600" algn="l" rtl="0" eaLnBrk="1" fontAlgn="base" hangingPunct="1">
        <a:spcBef>
          <a:spcPct val="20000"/>
        </a:spcBef>
        <a:spcAft>
          <a:spcPct val="0"/>
        </a:spcAft>
        <a:defRPr sz="1600">
          <a:solidFill>
            <a:schemeClr val="tx1"/>
          </a:solidFill>
          <a:latin typeface="+mn-lt"/>
          <a:cs typeface="+mn-cs"/>
        </a:defRPr>
      </a:lvl4pPr>
      <a:lvl5pPr marL="2057400" indent="-228600" algn="l" rtl="0" eaLnBrk="1" fontAlgn="base" hangingPunct="1">
        <a:spcBef>
          <a:spcPct val="20000"/>
        </a:spcBef>
        <a:spcAft>
          <a:spcPct val="0"/>
        </a:spcAft>
        <a:buChar char="»"/>
        <a:defRPr sz="1600">
          <a:solidFill>
            <a:schemeClr val="tx1"/>
          </a:solidFill>
          <a:latin typeface="+mn-lt"/>
          <a:cs typeface="+mn-cs"/>
        </a:defRPr>
      </a:lvl5pPr>
      <a:lvl6pPr marL="2514600" indent="-228600" algn="l" rtl="0" eaLnBrk="1" fontAlgn="base" hangingPunct="1">
        <a:spcBef>
          <a:spcPct val="20000"/>
        </a:spcBef>
        <a:spcAft>
          <a:spcPct val="0"/>
        </a:spcAft>
        <a:buChar char="»"/>
        <a:defRPr sz="1600">
          <a:solidFill>
            <a:schemeClr val="tx1"/>
          </a:solidFill>
          <a:latin typeface="+mn-lt"/>
          <a:cs typeface="+mn-cs"/>
        </a:defRPr>
      </a:lvl6pPr>
      <a:lvl7pPr marL="2971800" indent="-228600" algn="l" rtl="0" eaLnBrk="1" fontAlgn="base" hangingPunct="1">
        <a:spcBef>
          <a:spcPct val="20000"/>
        </a:spcBef>
        <a:spcAft>
          <a:spcPct val="0"/>
        </a:spcAft>
        <a:buChar char="»"/>
        <a:defRPr sz="1600">
          <a:solidFill>
            <a:schemeClr val="tx1"/>
          </a:solidFill>
          <a:latin typeface="+mn-lt"/>
          <a:cs typeface="+mn-cs"/>
        </a:defRPr>
      </a:lvl7pPr>
      <a:lvl8pPr marL="3429000" indent="-228600" algn="l" rtl="0" eaLnBrk="1" fontAlgn="base" hangingPunct="1">
        <a:spcBef>
          <a:spcPct val="20000"/>
        </a:spcBef>
        <a:spcAft>
          <a:spcPct val="0"/>
        </a:spcAft>
        <a:buChar char="»"/>
        <a:defRPr sz="1600">
          <a:solidFill>
            <a:schemeClr val="tx1"/>
          </a:solidFill>
          <a:latin typeface="+mn-lt"/>
          <a:cs typeface="+mn-cs"/>
        </a:defRPr>
      </a:lvl8pPr>
      <a:lvl9pPr marL="3886200" indent="-228600" algn="l" rtl="0" eaLnBrk="1" fontAlgn="base" hangingPunct="1">
        <a:spcBef>
          <a:spcPct val="20000"/>
        </a:spcBef>
        <a:spcAft>
          <a:spcPct val="0"/>
        </a:spcAft>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www.ebri.org/pdf/briefspdf/IB452IB.CPS18f_LL-%20FINALV2-FormatV2.pd.pdf"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ebri.org/pdf/briefspdf/IB452IB.CPS18f_LL-%20FINALV2-FormatV2.pd.pdf"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ebri.org/pdf/briefspdf/IB452IB.CPS18f_LL-%20FINALV2-FormatV2.pd.pdf"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FCA8CF6B-7D44-4F64-852F-A5F99EF39648}" type="slidenum">
              <a:rPr lang="en-US">
                <a:solidFill>
                  <a:srgbClr val="000000"/>
                </a:solidFill>
                <a:latin typeface="Arial"/>
                <a:cs typeface="Arial"/>
              </a:rPr>
              <a:pPr>
                <a:defRPr/>
              </a:pPr>
              <a:t>1</a:t>
            </a:fld>
            <a:endParaRPr lang="en-US" dirty="0">
              <a:solidFill>
                <a:srgbClr val="000000"/>
              </a:solidFill>
              <a:latin typeface="Arial"/>
              <a:cs typeface="Arial"/>
            </a:endParaRPr>
          </a:p>
        </p:txBody>
      </p:sp>
      <p:sp>
        <p:nvSpPr>
          <p:cNvPr id="14339" name="Rectangle 2"/>
          <p:cNvSpPr>
            <a:spLocks noGrp="1" noChangeArrowheads="1"/>
          </p:cNvSpPr>
          <p:nvPr>
            <p:ph type="title"/>
          </p:nvPr>
        </p:nvSpPr>
        <p:spPr>
          <a:xfrm>
            <a:off x="1371600" y="4229101"/>
            <a:ext cx="6934200" cy="152400"/>
          </a:xfrm>
        </p:spPr>
        <p:txBody>
          <a:bodyPr/>
          <a:lstStyle/>
          <a:p>
            <a:pPr algn="ctr"/>
            <a:r>
              <a:rPr lang="en-US" sz="2000" b="1" dirty="0"/>
              <a:t>Current Population Survey: Approach Retirement Plan Participation and Retiree Income Estimates with Care</a:t>
            </a:r>
            <a:br>
              <a:rPr lang="en-US" sz="2000" b="1" dirty="0"/>
            </a:br>
            <a:br>
              <a:rPr lang="en-US" sz="2000" b="1" dirty="0"/>
            </a:br>
            <a:r>
              <a:rPr lang="en-US" sz="2000" b="1" dirty="0"/>
              <a:t>Employee Benefit Research Institute</a:t>
            </a:r>
            <a:br>
              <a:rPr lang="en-US" sz="2000" b="1" dirty="0"/>
            </a:br>
            <a:br>
              <a:rPr lang="en-US" sz="2000" b="1" dirty="0"/>
            </a:br>
            <a:r>
              <a:rPr lang="en-US" sz="2000" b="1" dirty="0"/>
              <a:t>July 23, 2018</a:t>
            </a:r>
            <a:endParaRPr lang="en-US" sz="2000" dirty="0"/>
          </a:p>
        </p:txBody>
      </p:sp>
      <p:pic>
        <p:nvPicPr>
          <p:cNvPr id="14340" name="Picture 3" descr="ebri-R-org_logo_2c-RGB"/>
          <p:cNvPicPr>
            <a:picLocks noGrp="1" noChangeAspect="1" noChangeArrowheads="1"/>
          </p:cNvPicPr>
          <p:nvPr>
            <p:ph type="body" idx="1"/>
          </p:nvPr>
        </p:nvPicPr>
        <p:blipFill>
          <a:blip r:embed="rId3" cstate="print"/>
          <a:srcRect/>
          <a:stretch>
            <a:fillRect/>
          </a:stretch>
        </p:blipFill>
        <p:spPr>
          <a:xfrm>
            <a:off x="1676400" y="1143000"/>
            <a:ext cx="5187950" cy="1524000"/>
          </a:xfrm>
          <a:noFill/>
        </p:spPr>
      </p:pic>
      <p:sp>
        <p:nvSpPr>
          <p:cNvPr id="5" name="Rectangle 4">
            <a:extLst>
              <a:ext uri="{FF2B5EF4-FFF2-40B4-BE49-F238E27FC236}">
                <a16:creationId xmlns:a16="http://schemas.microsoft.com/office/drawing/2014/main" id="{92658C31-CCBC-4365-B295-A6D41DC680D9}"/>
              </a:ext>
            </a:extLst>
          </p:cNvPr>
          <p:cNvSpPr/>
          <p:nvPr/>
        </p:nvSpPr>
        <p:spPr>
          <a:xfrm>
            <a:off x="2286000" y="6019800"/>
            <a:ext cx="6663489" cy="646331"/>
          </a:xfrm>
          <a:prstGeom prst="rect">
            <a:avLst/>
          </a:prstGeom>
        </p:spPr>
        <p:txBody>
          <a:bodyPr wrap="square">
            <a:spAutoFit/>
          </a:bodyPr>
          <a:lstStyle/>
          <a:p>
            <a:r>
              <a:rPr lang="en-US" sz="1200" dirty="0"/>
              <a:t>Craig Copeland, “</a:t>
            </a:r>
            <a:r>
              <a:rPr lang="en-US" sz="1200" dirty="0">
                <a:hlinkClick r:id="rId4"/>
              </a:rPr>
              <a:t>Current Population Survey: Issues Continue for Retirement Plan Participation and Retiree Income Estimates</a:t>
            </a:r>
            <a:r>
              <a:rPr lang="en-US" sz="1200" dirty="0"/>
              <a:t>,” EBRI Issue Brief, no. 452 (Employee Benefit Research Institute, June 12, 2018).</a:t>
            </a:r>
          </a:p>
        </p:txBody>
      </p:sp>
    </p:spTree>
    <p:extLst>
      <p:ext uri="{BB962C8B-B14F-4D97-AF65-F5344CB8AC3E}">
        <p14:creationId xmlns:p14="http://schemas.microsoft.com/office/powerpoint/2010/main" val="3557931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03355F5-91EA-4F19-B7F8-5D36CBBCB4C9}" type="slidenum">
              <a:rPr lang="en-US" smtClean="0">
                <a:solidFill>
                  <a:prstClr val="black"/>
                </a:solidFill>
              </a:rPr>
              <a:pPr/>
              <a:t>2</a:t>
            </a:fld>
            <a:endParaRPr lang="en-US" dirty="0">
              <a:solidFill>
                <a:prstClr val="black"/>
              </a:solidFill>
            </a:endParaRPr>
          </a:p>
        </p:txBody>
      </p:sp>
      <p:sp>
        <p:nvSpPr>
          <p:cNvPr id="3" name="Title 2"/>
          <p:cNvSpPr>
            <a:spLocks noGrp="1"/>
          </p:cNvSpPr>
          <p:nvPr>
            <p:ph type="title"/>
          </p:nvPr>
        </p:nvSpPr>
        <p:spPr/>
        <p:txBody>
          <a:bodyPr/>
          <a:lstStyle/>
          <a:p>
            <a:r>
              <a:rPr lang="en-US" dirty="0"/>
              <a:t>Comparison of Retiree Income from the Current Population Survey and Retiree Income from IRS Tax Data, 2013-2016 (in billions of nominal dollars)</a:t>
            </a:r>
          </a:p>
        </p:txBody>
      </p:sp>
      <p:pic>
        <p:nvPicPr>
          <p:cNvPr id="6" name="Picture 5">
            <a:extLst>
              <a:ext uri="{FF2B5EF4-FFF2-40B4-BE49-F238E27FC236}">
                <a16:creationId xmlns:a16="http://schemas.microsoft.com/office/drawing/2014/main" id="{AB5CE663-E4D7-AB47-A8F0-60F2870213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7341" y="1676400"/>
            <a:ext cx="4600459" cy="4005723"/>
          </a:xfrm>
          <a:prstGeom prst="rect">
            <a:avLst/>
          </a:prstGeom>
        </p:spPr>
      </p:pic>
      <p:sp>
        <p:nvSpPr>
          <p:cNvPr id="5" name="Rectangle 4">
            <a:extLst>
              <a:ext uri="{FF2B5EF4-FFF2-40B4-BE49-F238E27FC236}">
                <a16:creationId xmlns:a16="http://schemas.microsoft.com/office/drawing/2014/main" id="{BC7B4333-6B93-4061-8292-CF38AF98B7C0}"/>
              </a:ext>
            </a:extLst>
          </p:cNvPr>
          <p:cNvSpPr/>
          <p:nvPr/>
        </p:nvSpPr>
        <p:spPr>
          <a:xfrm>
            <a:off x="2286000" y="6019800"/>
            <a:ext cx="6663489" cy="646331"/>
          </a:xfrm>
          <a:prstGeom prst="rect">
            <a:avLst/>
          </a:prstGeom>
        </p:spPr>
        <p:txBody>
          <a:bodyPr wrap="square">
            <a:spAutoFit/>
          </a:bodyPr>
          <a:lstStyle/>
          <a:p>
            <a:r>
              <a:rPr lang="en-US" sz="1200" dirty="0"/>
              <a:t>Craig Copeland, “</a:t>
            </a:r>
            <a:r>
              <a:rPr lang="en-US" sz="1200" dirty="0">
                <a:hlinkClick r:id="rId3"/>
              </a:rPr>
              <a:t>Current Population Survey: Issues Continue for Retirement Plan Participation and Retiree Income Estimates</a:t>
            </a:r>
            <a:r>
              <a:rPr lang="en-US" sz="1200" dirty="0"/>
              <a:t>,” EBRI Issue Brief, no. 452 (Employee Benefit Research Institute, June 12, 2018).</a:t>
            </a:r>
          </a:p>
        </p:txBody>
      </p:sp>
      <p:sp>
        <p:nvSpPr>
          <p:cNvPr id="7" name="Rectangle 6">
            <a:extLst>
              <a:ext uri="{FF2B5EF4-FFF2-40B4-BE49-F238E27FC236}">
                <a16:creationId xmlns:a16="http://schemas.microsoft.com/office/drawing/2014/main" id="{6ADDE5E8-C1D8-4947-A826-B0045AD0182B}"/>
              </a:ext>
            </a:extLst>
          </p:cNvPr>
          <p:cNvSpPr/>
          <p:nvPr/>
        </p:nvSpPr>
        <p:spPr>
          <a:xfrm>
            <a:off x="5612717" y="1447800"/>
            <a:ext cx="3146272" cy="4247317"/>
          </a:xfrm>
          <a:prstGeom prst="rect">
            <a:avLst/>
          </a:prstGeom>
        </p:spPr>
        <p:txBody>
          <a:bodyPr wrap="square">
            <a:spAutoFit/>
          </a:bodyPr>
          <a:lstStyle/>
          <a:p>
            <a:r>
              <a:rPr lang="en-US" sz="1000" dirty="0">
                <a:latin typeface="+mj-lt"/>
                <a:ea typeface="Calibri" panose="020F0502020204030204" pitchFamily="34" charset="0"/>
                <a:cs typeface="Times New Roman" panose="02020603050405020304" pitchFamily="18" charset="0"/>
              </a:rPr>
              <a:t>The Annual Social and Economic Supplement to the Current Population Survey (CPS), conducted by the U.S. Census Bureau, is one of the most-cited sources of income data for those ages 65 or older. In 2014, with the intent of improving the amount of retiree income captured within the CPS, the survey underwent a redesign. However, EBRI’s analysis of the survey after the redesign shows that the estimates of the percentage of workers who participate in employment-based retirement plans should be approached with care.</a:t>
            </a:r>
          </a:p>
          <a:p>
            <a:endParaRPr lang="en-US" sz="1000" dirty="0">
              <a:latin typeface="+mj-lt"/>
              <a:ea typeface="Calibri" panose="020F0502020204030204" pitchFamily="34" charset="0"/>
              <a:cs typeface="Times New Roman" panose="02020603050405020304" pitchFamily="18" charset="0"/>
            </a:endParaRPr>
          </a:p>
          <a:p>
            <a:r>
              <a:rPr lang="en-US" sz="1000" dirty="0">
                <a:latin typeface="+mj-lt"/>
                <a:ea typeface="Calibri" panose="020F0502020204030204" pitchFamily="34" charset="0"/>
                <a:cs typeface="Times New Roman" panose="02020603050405020304" pitchFamily="18" charset="0"/>
              </a:rPr>
              <a:t>The goal of capturing more income was partially successful. Under the traditional CPS survey design in 2013, an aggregate amount of $279.92 billion in retiree income  was estimated. This was well below the $865.5 billion reported to the IRS for similar income that year. After the redesign, the total retiree income increased to $350.20 billion. In other words, the traditional design CPS number was 32.3% of the IRS number, while the redesigned number was 40.5%. The aggregate CPS numbers have continued to grow relative to the IRS numbers, with the 2015 CPS total reaching 62.5% of the 2015 IRS number ($595.12 billion versus $951.50 billion). This is clearly still less than the IRS level, but it is closer than under the traditional design.</a:t>
            </a:r>
          </a:p>
        </p:txBody>
      </p:sp>
    </p:spTree>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603355F5-91EA-4F19-B7F8-5D36CBBCB4C9}" type="slidenum">
              <a:rPr lang="en-US" smtClean="0">
                <a:solidFill>
                  <a:prstClr val="black"/>
                </a:solidFill>
              </a:rPr>
              <a:pPr/>
              <a:t>3</a:t>
            </a:fld>
            <a:endParaRPr lang="en-US" dirty="0">
              <a:solidFill>
                <a:prstClr val="black"/>
              </a:solidFill>
            </a:endParaRPr>
          </a:p>
        </p:txBody>
      </p:sp>
      <p:sp>
        <p:nvSpPr>
          <p:cNvPr id="3" name="Title 2"/>
          <p:cNvSpPr>
            <a:spLocks noGrp="1"/>
          </p:cNvSpPr>
          <p:nvPr>
            <p:ph type="title"/>
          </p:nvPr>
        </p:nvSpPr>
        <p:spPr/>
        <p:txBody>
          <a:bodyPr/>
          <a:lstStyle/>
          <a:p>
            <a:r>
              <a:rPr lang="en-US" dirty="0"/>
              <a:t>Estimates of Employees Participating in Employment-Based </a:t>
            </a:r>
            <a:br>
              <a:rPr lang="en-US" dirty="0"/>
            </a:br>
            <a:r>
              <a:rPr lang="en-US" dirty="0"/>
              <a:t>Retirement Plans: Current Population Survey vs National </a:t>
            </a:r>
            <a:br>
              <a:rPr lang="en-US" dirty="0"/>
            </a:br>
            <a:r>
              <a:rPr lang="en-US" dirty="0"/>
              <a:t>Compensation Survey</a:t>
            </a:r>
          </a:p>
        </p:txBody>
      </p:sp>
      <p:pic>
        <p:nvPicPr>
          <p:cNvPr id="15" name="Picture 14">
            <a:extLst>
              <a:ext uri="{FF2B5EF4-FFF2-40B4-BE49-F238E27FC236}">
                <a16:creationId xmlns:a16="http://schemas.microsoft.com/office/drawing/2014/main" id="{E7AF01EF-9CAA-2F49-BE02-5F3E7EE1A0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7341" y="1639957"/>
            <a:ext cx="4600459" cy="4066946"/>
          </a:xfrm>
          <a:prstGeom prst="rect">
            <a:avLst/>
          </a:prstGeom>
        </p:spPr>
      </p:pic>
      <p:sp>
        <p:nvSpPr>
          <p:cNvPr id="5" name="Rectangle 4">
            <a:extLst>
              <a:ext uri="{FF2B5EF4-FFF2-40B4-BE49-F238E27FC236}">
                <a16:creationId xmlns:a16="http://schemas.microsoft.com/office/drawing/2014/main" id="{85F42D8E-A940-4485-A324-AD34BD11AD9A}"/>
              </a:ext>
            </a:extLst>
          </p:cNvPr>
          <p:cNvSpPr/>
          <p:nvPr/>
        </p:nvSpPr>
        <p:spPr>
          <a:xfrm>
            <a:off x="2286000" y="6019800"/>
            <a:ext cx="6663489" cy="646331"/>
          </a:xfrm>
          <a:prstGeom prst="rect">
            <a:avLst/>
          </a:prstGeom>
        </p:spPr>
        <p:txBody>
          <a:bodyPr wrap="square">
            <a:spAutoFit/>
          </a:bodyPr>
          <a:lstStyle/>
          <a:p>
            <a:r>
              <a:rPr lang="en-US" sz="1200" dirty="0"/>
              <a:t>Craig Copeland, “</a:t>
            </a:r>
            <a:r>
              <a:rPr lang="en-US" sz="1200" dirty="0">
                <a:hlinkClick r:id="rId3"/>
              </a:rPr>
              <a:t>Current Population Survey: Issues Continue for Retirement Plan Participation and Retiree Income Estimates</a:t>
            </a:r>
            <a:r>
              <a:rPr lang="en-US" sz="1200" dirty="0"/>
              <a:t>,” EBRI Issue Brief, no. 452 (Employee Benefit Research Institute, June 12, 2018).</a:t>
            </a:r>
          </a:p>
        </p:txBody>
      </p:sp>
      <p:sp>
        <p:nvSpPr>
          <p:cNvPr id="6" name="Rectangle 5">
            <a:extLst>
              <a:ext uri="{FF2B5EF4-FFF2-40B4-BE49-F238E27FC236}">
                <a16:creationId xmlns:a16="http://schemas.microsoft.com/office/drawing/2014/main" id="{42D5CCE1-292A-448B-AE93-2C856408D5F4}"/>
              </a:ext>
            </a:extLst>
          </p:cNvPr>
          <p:cNvSpPr/>
          <p:nvPr/>
        </p:nvSpPr>
        <p:spPr>
          <a:xfrm>
            <a:off x="5617744" y="1767006"/>
            <a:ext cx="3146272" cy="3323987"/>
          </a:xfrm>
          <a:prstGeom prst="rect">
            <a:avLst/>
          </a:prstGeom>
        </p:spPr>
        <p:txBody>
          <a:bodyPr wrap="square">
            <a:spAutoFit/>
          </a:bodyPr>
          <a:lstStyle/>
          <a:p>
            <a:r>
              <a:rPr lang="en-US" sz="1000" dirty="0">
                <a:latin typeface="+mj-lt"/>
                <a:ea typeface="Calibri" panose="020F0502020204030204" pitchFamily="34" charset="0"/>
                <a:cs typeface="Times New Roman" panose="02020603050405020304" pitchFamily="18" charset="0"/>
              </a:rPr>
              <a:t>At the same time, the redesign has affected CPS estimates of the percentage of employees participating in employment-based retirement plans. In 2013, the traditional CPS survey showed that the percentage of private-sector wage and salary workers at establishments with 500 or more employees participating in an employment-based retirement plan was 64%, compared with 58% under the redesign. This percentage participating has continued to decline reaching 47% in 2016. In contrast, the Bureau of Labor Statistics’ National Compensation Survey (NCS) has shown that participation by the same group has remained flat between 2013 and 2016 at 76%.</a:t>
            </a:r>
          </a:p>
          <a:p>
            <a:endParaRPr lang="en-US" sz="1000" dirty="0">
              <a:latin typeface="+mj-lt"/>
              <a:ea typeface="Calibri" panose="020F0502020204030204" pitchFamily="34" charset="0"/>
              <a:cs typeface="Times New Roman" panose="02020603050405020304" pitchFamily="18" charset="0"/>
            </a:endParaRPr>
          </a:p>
          <a:p>
            <a:r>
              <a:rPr lang="en-US" sz="1000" dirty="0">
                <a:latin typeface="+mj-lt"/>
                <a:ea typeface="Calibri" panose="020F0502020204030204" pitchFamily="34" charset="0"/>
                <a:cs typeface="Times New Roman" panose="02020603050405020304" pitchFamily="18" charset="0"/>
              </a:rPr>
              <a:t>The bottom line is that policymakers, pundits, and the industry should approach the CPS numbers with care. Based on the CPS estimates alone, it is risky to conclude that retirement plan participation is waning, particularly when contradictory evidence exists. </a:t>
            </a:r>
          </a:p>
        </p:txBody>
      </p:sp>
    </p:spTree>
    <p:extLst>
      <p:ext uri="{BB962C8B-B14F-4D97-AF65-F5344CB8AC3E}">
        <p14:creationId xmlns:p14="http://schemas.microsoft.com/office/powerpoint/2010/main" val="464072836"/>
      </p:ext>
    </p:extLst>
  </p:cSld>
  <p:clrMapOvr>
    <a:masterClrMapping/>
  </p:clrMapOvr>
</p:sld>
</file>

<file path=ppt/theme/theme1.xml><?xml version="1.0" encoding="utf-8"?>
<a:theme xmlns:a="http://schemas.openxmlformats.org/drawingml/2006/main" name="EBRIMaster2013Bas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Custom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Tahoma" pitchFamily="34" charset="0"/>
            <a:ea typeface="MS PGothic" pitchFamily="34" charset="-128"/>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1" u="none" strike="noStrike" cap="none" normalizeH="0" baseline="0" smtClean="0">
            <a:ln>
              <a:noFill/>
            </a:ln>
            <a:solidFill>
              <a:schemeClr val="tx1"/>
            </a:solidFill>
            <a:effectLst/>
            <a:latin typeface="Tahoma" pitchFamily="34" charset="0"/>
            <a:ea typeface="MS PGothic" pitchFamily="34" charset="-128"/>
            <a:cs typeface="Arial" charset="0"/>
          </a:defRPr>
        </a:defPPr>
      </a:lst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30480</TotalTime>
  <Words>552</Words>
  <Application>Microsoft Office PowerPoint</Application>
  <PresentationFormat>On-screen Show (4:3)</PresentationFormat>
  <Paragraphs>16</Paragraphs>
  <Slides>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MS PGothic</vt:lpstr>
      <vt:lpstr>Arial</vt:lpstr>
      <vt:lpstr>Calibri</vt:lpstr>
      <vt:lpstr>Tahoma</vt:lpstr>
      <vt:lpstr>Times New Roman</vt:lpstr>
      <vt:lpstr>EBRIMaster2013Base</vt:lpstr>
      <vt:lpstr>Current Population Survey: Approach Retirement Plan Participation and Retiree Income Estimates with Care  Employee Benefit Research Institute  July 23, 2018</vt:lpstr>
      <vt:lpstr>Comparison of Retiree Income from the Current Population Survey and Retiree Income from IRS Tax Data, 2013-2016 (in billions of nominal dollars)</vt:lpstr>
      <vt:lpstr>Estimates of Employees Participating in Employment-Based  Retirement Plans: Current Population Survey vs National  Compensation Survey</vt:lpstr>
    </vt:vector>
  </TitlesOfParts>
  <Company>Cetrom IT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 2013</dc:title>
  <dc:creator>Paul Fronstin</dc:creator>
  <cp:lastModifiedBy>John Adams</cp:lastModifiedBy>
  <cp:revision>244</cp:revision>
  <dcterms:created xsi:type="dcterms:W3CDTF">2013-04-02T14:16:28Z</dcterms:created>
  <dcterms:modified xsi:type="dcterms:W3CDTF">2018-07-20T16:28:54Z</dcterms:modified>
</cp:coreProperties>
</file>