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1"/>
  </p:sldMasterIdLst>
  <p:notesMasterIdLst>
    <p:notesMasterId r:id="rId6"/>
  </p:notesMasterIdLst>
  <p:sldIdLst>
    <p:sldId id="474" r:id="rId2"/>
    <p:sldId id="479" r:id="rId3"/>
    <p:sldId id="483" r:id="rId4"/>
    <p:sldId id="48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7F39"/>
    <a:srgbClr val="044D7F"/>
    <a:srgbClr val="CBD8D3"/>
    <a:srgbClr val="D97F39"/>
    <a:srgbClr val="AFBBB8"/>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076" autoAdjust="0"/>
  </p:normalViewPr>
  <p:slideViewPr>
    <p:cSldViewPr>
      <p:cViewPr varScale="1">
        <p:scale>
          <a:sx n="114" d="100"/>
          <a:sy n="114" d="100"/>
        </p:scale>
        <p:origin x="414" y="90"/>
      </p:cViewPr>
      <p:guideLst>
        <p:guide orient="horz" pos="2160"/>
        <p:guide pos="3840"/>
      </p:guideLst>
    </p:cSldViewPr>
  </p:slideViewPr>
  <p:outlineViewPr>
    <p:cViewPr>
      <p:scale>
        <a:sx n="33" d="100"/>
        <a:sy n="33" d="100"/>
      </p:scale>
      <p:origin x="24" y="0"/>
    </p:cViewPr>
  </p:outlineViewPr>
  <p:notesTextViewPr>
    <p:cViewPr>
      <p:scale>
        <a:sx n="1" d="1"/>
        <a:sy n="1" d="1"/>
      </p:scale>
      <p:origin x="0" y="0"/>
    </p:cViewPr>
  </p:notesTextViewPr>
  <p:sorterViewPr>
    <p:cViewPr>
      <p:scale>
        <a:sx n="100" d="100"/>
        <a:sy n="100" d="100"/>
      </p:scale>
      <p:origin x="0" y="-1542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DBCEB2-70DE-4279-90BB-447521FCCCFD}" type="datetimeFigureOut">
              <a:rPr lang="en-US" smtClean="0"/>
              <a:t>7/1/2020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5822F6-1D39-457F-9F01-022EC97A8EC4}" type="slidenum">
              <a:rPr lang="en-US" smtClean="0"/>
              <a:t>‹#›</a:t>
            </a:fld>
            <a:endParaRPr lang="en-US" dirty="0"/>
          </a:p>
        </p:txBody>
      </p:sp>
    </p:spTree>
    <p:extLst>
      <p:ext uri="{BB962C8B-B14F-4D97-AF65-F5344CB8AC3E}">
        <p14:creationId xmlns:p14="http://schemas.microsoft.com/office/powerpoint/2010/main" val="1383871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EFA4CCC-5BBA-463B-B25F-3A0FF9E4251B}" type="slidenum">
              <a:rPr lang="en-US" smtClean="0">
                <a:solidFill>
                  <a:prstClr val="black"/>
                </a:solidFill>
                <a:latin typeface="Arial" charset="0"/>
              </a:rPr>
              <a:pPr/>
              <a:t>1</a:t>
            </a:fld>
            <a:endParaRPr lang="en-US" dirty="0">
              <a:solidFill>
                <a:prstClr val="black"/>
              </a:solidFill>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extLst>
      <p:ext uri="{BB962C8B-B14F-4D97-AF65-F5344CB8AC3E}">
        <p14:creationId xmlns:p14="http://schemas.microsoft.com/office/powerpoint/2010/main" val="3029551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7" name="Rectangle 6"/>
          <p:cNvSpPr/>
          <p:nvPr userDrawn="1"/>
        </p:nvSpPr>
        <p:spPr bwMode="auto">
          <a:xfrm>
            <a:off x="0" y="0"/>
            <a:ext cx="12192000" cy="3733800"/>
          </a:xfrm>
          <a:prstGeom prst="rect">
            <a:avLst/>
          </a:prstGeom>
          <a:solidFill>
            <a:schemeClr val="bg1">
              <a:alpha val="2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2" name="Rectangle 1"/>
          <p:cNvSpPr/>
          <p:nvPr userDrawn="1"/>
        </p:nvSpPr>
        <p:spPr bwMode="auto">
          <a:xfrm>
            <a:off x="0" y="3962400"/>
            <a:ext cx="12192000" cy="2895600"/>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8" name="Title 7"/>
          <p:cNvSpPr>
            <a:spLocks noGrp="1"/>
          </p:cNvSpPr>
          <p:nvPr>
            <p:ph type="title"/>
          </p:nvPr>
        </p:nvSpPr>
        <p:spPr>
          <a:xfrm>
            <a:off x="1828796" y="3918466"/>
            <a:ext cx="8534403" cy="1186934"/>
          </a:xfrm>
        </p:spPr>
        <p:txBody>
          <a:bodyPr anchor="b"/>
          <a:lstStyle>
            <a:lvl1pPr algn="ctr">
              <a:defRPr sz="2800">
                <a:solidFill>
                  <a:schemeClr val="bg1"/>
                </a:solidFill>
              </a:defRPr>
            </a:lvl1pPr>
          </a:lstStyle>
          <a:p>
            <a:r>
              <a:rPr lang="en-US"/>
              <a:t>Click to edit Master title style</a:t>
            </a:r>
            <a:endParaRPr lang="en-US" dirty="0"/>
          </a:p>
        </p:txBody>
      </p:sp>
      <p:sp>
        <p:nvSpPr>
          <p:cNvPr id="9" name="Rectangle 8"/>
          <p:cNvSpPr/>
          <p:nvPr userDrawn="1"/>
        </p:nvSpPr>
        <p:spPr>
          <a:xfrm>
            <a:off x="6003632" y="3549134"/>
            <a:ext cx="184731" cy="369332"/>
          </a:xfrm>
          <a:prstGeom prst="rect">
            <a:avLst/>
          </a:prstGeom>
        </p:spPr>
        <p:txBody>
          <a:bodyPr wrap="none">
            <a:spAutoFit/>
          </a:bodyPr>
          <a:lstStyle/>
          <a:p>
            <a:pPr algn="ctr" defTabSz="914400" fontAlgn="base">
              <a:spcBef>
                <a:spcPct val="0"/>
              </a:spcBef>
              <a:spcAft>
                <a:spcPct val="0"/>
              </a:spcAft>
            </a:pPr>
            <a:endParaRPr lang="en-US" sz="1800" b="1" dirty="0">
              <a:solidFill>
                <a:schemeClr val="bg1"/>
              </a:solidFill>
              <a:ea typeface="ＭＳ Ｐゴシック" pitchFamily="34" charset="-128"/>
              <a:cs typeface="+mn-cs"/>
            </a:endParaRPr>
          </a:p>
        </p:txBody>
      </p:sp>
      <p:sp>
        <p:nvSpPr>
          <p:cNvPr id="11" name="Text Placeholder 10"/>
          <p:cNvSpPr>
            <a:spLocks noGrp="1"/>
          </p:cNvSpPr>
          <p:nvPr>
            <p:ph type="body" sz="quarter" idx="10"/>
          </p:nvPr>
        </p:nvSpPr>
        <p:spPr>
          <a:xfrm>
            <a:off x="1828800" y="5105400"/>
            <a:ext cx="8534400" cy="1447800"/>
          </a:xfrm>
        </p:spPr>
        <p:txBody>
          <a:bodyPr/>
          <a:lstStyle>
            <a:lvl1pPr marL="0" indent="0" algn="ctr">
              <a:buNone/>
              <a:defRPr sz="1600">
                <a:solidFill>
                  <a:schemeClr val="bg1"/>
                </a:solidFill>
              </a:defRPr>
            </a:lvl1pPr>
          </a:lstStyle>
          <a:p>
            <a:pPr lvl="0"/>
            <a:r>
              <a:rPr lang="en-US"/>
              <a:t>Click to edit Master text styles</a:t>
            </a: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01414" y="1295400"/>
            <a:ext cx="3369435" cy="616529"/>
          </a:xfrm>
          <a:prstGeom prst="rect">
            <a:avLst/>
          </a:prstGeom>
        </p:spPr>
      </p:pic>
    </p:spTree>
    <p:extLst>
      <p:ext uri="{BB962C8B-B14F-4D97-AF65-F5344CB8AC3E}">
        <p14:creationId xmlns:p14="http://schemas.microsoft.com/office/powerpoint/2010/main" val="2166952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812800" y="1370012"/>
            <a:ext cx="10566400" cy="4343400"/>
          </a:xfrm>
        </p:spPr>
        <p:txBody>
          <a:bodyPr/>
          <a:lstStyle/>
          <a:p>
            <a:r>
              <a:rPr lang="en-US"/>
              <a:t>Click icon to add table</a:t>
            </a:r>
            <a:endParaRPr lang="en-US" dirty="0"/>
          </a:p>
        </p:txBody>
      </p:sp>
      <p:sp>
        <p:nvSpPr>
          <p:cNvPr id="5" name="Title 4"/>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0"/>
          </p:nvPr>
        </p:nvSpPr>
        <p:spPr/>
        <p:txBody>
          <a:bodyPr/>
          <a:lstStyle/>
          <a:p>
            <a:pPr fontAlgn="base">
              <a:spcBef>
                <a:spcPct val="0"/>
              </a:spcBef>
              <a:spcAft>
                <a:spcPct val="0"/>
              </a:spcAft>
            </a:pPr>
            <a:fld id="{D924C943-B923-4726-8276-4D73DBF403D3}" type="slidenum">
              <a:rPr lang="en-US" smtClean="0">
                <a:solidFill>
                  <a:prstClr val="black"/>
                </a:solidFill>
                <a:ea typeface="MS PGothic" pitchFamily="34" charset="-128"/>
              </a:rPr>
              <a:pPr fontAlgn="base">
                <a:spcBef>
                  <a:spcPct val="0"/>
                </a:spcBef>
                <a:spcAft>
                  <a:spcPct val="0"/>
                </a:spcAft>
              </a:pPr>
              <a:t>‹#›</a:t>
            </a:fld>
            <a:endParaRPr lang="en-US" dirty="0">
              <a:solidFill>
                <a:prstClr val="black"/>
              </a:solidFill>
              <a:ea typeface="MS PGothic" pitchFamily="34" charset="-128"/>
            </a:endParaRPr>
          </a:p>
        </p:txBody>
      </p:sp>
    </p:spTree>
    <p:extLst>
      <p:ext uri="{BB962C8B-B14F-4D97-AF65-F5344CB8AC3E}">
        <p14:creationId xmlns:p14="http://schemas.microsoft.com/office/powerpoint/2010/main" val="239132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gradFill>
          <a:gsLst>
            <a:gs pos="0">
              <a:schemeClr val="bg1"/>
            </a:gs>
            <a:gs pos="74000">
              <a:schemeClr val="bg1">
                <a:lumMod val="95000"/>
              </a:schemeClr>
            </a:gs>
          </a:gsLst>
          <a:lin ang="5400000" scaled="1"/>
        </a:gradFill>
        <a:effectLst/>
      </p:bgPr>
    </p:bg>
    <p:spTree>
      <p:nvGrpSpPr>
        <p:cNvPr id="1" name=""/>
        <p:cNvGrpSpPr/>
        <p:nvPr/>
      </p:nvGrpSpPr>
      <p:grpSpPr>
        <a:xfrm>
          <a:off x="0" y="0"/>
          <a:ext cx="0" cy="0"/>
          <a:chOff x="0" y="0"/>
          <a:chExt cx="0" cy="0"/>
        </a:xfrm>
      </p:grpSpPr>
      <p:sp>
        <p:nvSpPr>
          <p:cNvPr id="6" name="Rectangle 5"/>
          <p:cNvSpPr/>
          <p:nvPr userDrawn="1"/>
        </p:nvSpPr>
        <p:spPr bwMode="auto">
          <a:xfrm>
            <a:off x="0" y="3352800"/>
            <a:ext cx="12192000" cy="3352800"/>
          </a:xfrm>
          <a:prstGeom prst="rect">
            <a:avLst/>
          </a:prstGeom>
          <a:solidFill>
            <a:schemeClr val="accent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4" name="Rectangle 3"/>
          <p:cNvSpPr/>
          <p:nvPr userDrawn="1"/>
        </p:nvSpPr>
        <p:spPr bwMode="auto">
          <a:xfrm>
            <a:off x="0" y="3505200"/>
            <a:ext cx="12192000" cy="3352800"/>
          </a:xfrm>
          <a:prstGeom prst="rect">
            <a:avLst/>
          </a:prstGeom>
          <a:gradFill>
            <a:gsLst>
              <a:gs pos="0">
                <a:schemeClr val="accent1"/>
              </a:gs>
              <a:gs pos="74000">
                <a:schemeClr val="accent1">
                  <a:lumMod val="75000"/>
                </a:schemeClr>
              </a:gs>
            </a:gsLst>
            <a:lin ang="5400000" scaled="1"/>
          </a:gra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38600" y="1600200"/>
            <a:ext cx="3706379" cy="678182"/>
          </a:xfrm>
          <a:prstGeom prst="rect">
            <a:avLst/>
          </a:prstGeom>
        </p:spPr>
      </p:pic>
    </p:spTree>
    <p:extLst>
      <p:ext uri="{BB962C8B-B14F-4D97-AF65-F5344CB8AC3E}">
        <p14:creationId xmlns:p14="http://schemas.microsoft.com/office/powerpoint/2010/main" val="1053638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Rectangle 2"/>
          <p:cNvSpPr/>
          <p:nvPr userDrawn="1"/>
        </p:nvSpPr>
        <p:spPr bwMode="auto">
          <a:xfrm>
            <a:off x="0" y="0"/>
            <a:ext cx="12192000" cy="5867400"/>
          </a:xfrm>
          <a:prstGeom prst="rect">
            <a:avLst/>
          </a:prstGeom>
          <a:solidFill>
            <a:schemeClr val="bg1">
              <a:alpha val="79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10" name="Rectangle 9"/>
          <p:cNvSpPr/>
          <p:nvPr userDrawn="1"/>
        </p:nvSpPr>
        <p:spPr bwMode="auto">
          <a:xfrm>
            <a:off x="0" y="5494048"/>
            <a:ext cx="12192000" cy="1219200"/>
          </a:xfrm>
          <a:prstGeom prst="rect">
            <a:avLst/>
          </a:prstGeom>
          <a:solidFill>
            <a:schemeClr val="accent1">
              <a:lumMod val="20000"/>
              <a:lumOff val="8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7" name="Rectangle 6"/>
          <p:cNvSpPr/>
          <p:nvPr userDrawn="1"/>
        </p:nvSpPr>
        <p:spPr bwMode="auto">
          <a:xfrm>
            <a:off x="0" y="0"/>
            <a:ext cx="12192000" cy="3733800"/>
          </a:xfrm>
          <a:prstGeom prst="rect">
            <a:avLst/>
          </a:prstGeom>
          <a:solidFill>
            <a:schemeClr val="bg1">
              <a:alpha val="2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4" name="Round Same Side Corner Rectangle 3"/>
          <p:cNvSpPr/>
          <p:nvPr userDrawn="1"/>
        </p:nvSpPr>
        <p:spPr bwMode="auto">
          <a:xfrm rot="5400000">
            <a:off x="1351794" y="904296"/>
            <a:ext cx="2319174" cy="5022763"/>
          </a:xfrm>
          <a:prstGeom prst="round2SameRect">
            <a:avLst>
              <a:gd name="adj1" fmla="val 50000"/>
              <a:gd name="adj2" fmla="val 0"/>
            </a:avLst>
          </a:prstGeom>
          <a:gradFill>
            <a:gsLst>
              <a:gs pos="0">
                <a:schemeClr val="bg1"/>
              </a:gs>
              <a:gs pos="74000">
                <a:schemeClr val="bg1">
                  <a:lumMod val="95000"/>
                </a:schemeClr>
              </a:gs>
            </a:gsLst>
            <a:lin ang="5400000" scaled="1"/>
          </a:grad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2" name="Rectangle 1"/>
          <p:cNvSpPr/>
          <p:nvPr userDrawn="1"/>
        </p:nvSpPr>
        <p:spPr bwMode="auto">
          <a:xfrm>
            <a:off x="0" y="5638800"/>
            <a:ext cx="12192000" cy="1219200"/>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8" name="Title 7"/>
          <p:cNvSpPr>
            <a:spLocks noGrp="1"/>
          </p:cNvSpPr>
          <p:nvPr>
            <p:ph type="title"/>
          </p:nvPr>
        </p:nvSpPr>
        <p:spPr>
          <a:xfrm>
            <a:off x="5429168" y="2315800"/>
            <a:ext cx="6356433" cy="1186934"/>
          </a:xfrm>
        </p:spPr>
        <p:txBody>
          <a:bodyPr anchor="b"/>
          <a:lstStyle>
            <a:lvl1pPr algn="l">
              <a:defRPr sz="2800">
                <a:solidFill>
                  <a:schemeClr val="accent1"/>
                </a:solidFill>
              </a:defRPr>
            </a:lvl1pPr>
          </a:lstStyle>
          <a:p>
            <a:r>
              <a:rPr lang="en-US"/>
              <a:t>Click to edit Master title style</a:t>
            </a:r>
            <a:endParaRPr lang="en-US" dirty="0"/>
          </a:p>
        </p:txBody>
      </p:sp>
      <p:sp>
        <p:nvSpPr>
          <p:cNvPr id="11" name="Text Placeholder 10"/>
          <p:cNvSpPr>
            <a:spLocks noGrp="1"/>
          </p:cNvSpPr>
          <p:nvPr>
            <p:ph type="body" sz="quarter" idx="10"/>
          </p:nvPr>
        </p:nvSpPr>
        <p:spPr>
          <a:xfrm>
            <a:off x="5429165" y="3647486"/>
            <a:ext cx="6356436" cy="1000714"/>
          </a:xfrm>
        </p:spPr>
        <p:txBody>
          <a:bodyPr/>
          <a:lstStyle>
            <a:lvl1pPr marL="0" indent="0" algn="l">
              <a:buNone/>
              <a:defRPr sz="1600">
                <a:solidFill>
                  <a:schemeClr val="tx1"/>
                </a:solidFill>
              </a:defRPr>
            </a:lvl1pPr>
          </a:lstStyle>
          <a:p>
            <a:pPr lvl="0"/>
            <a:r>
              <a:rPr lang="en-US"/>
              <a:t>Click to edit Master text styles</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1482" y="2952470"/>
            <a:ext cx="2531506" cy="463207"/>
          </a:xfrm>
          <a:prstGeom prst="rect">
            <a:avLst/>
          </a:prstGeom>
        </p:spPr>
      </p:pic>
    </p:spTree>
    <p:extLst>
      <p:ext uri="{BB962C8B-B14F-4D97-AF65-F5344CB8AC3E}">
        <p14:creationId xmlns:p14="http://schemas.microsoft.com/office/powerpoint/2010/main" val="3971784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fontAlgn="base">
              <a:spcBef>
                <a:spcPct val="0"/>
              </a:spcBef>
              <a:spcAft>
                <a:spcPct val="0"/>
              </a:spcAft>
            </a:pPr>
            <a:fld id="{D924C943-B923-4726-8276-4D73DBF403D3}" type="slidenum">
              <a:rPr lang="en-US" smtClean="0">
                <a:solidFill>
                  <a:prstClr val="black"/>
                </a:solidFill>
                <a:ea typeface="MS PGothic" pitchFamily="34" charset="-128"/>
              </a:rPr>
              <a:pPr fontAlgn="base">
                <a:spcBef>
                  <a:spcPct val="0"/>
                </a:spcBef>
                <a:spcAft>
                  <a:spcPct val="0"/>
                </a:spcAft>
              </a:pPr>
              <a:t>‹#›</a:t>
            </a:fld>
            <a:endParaRPr lang="en-US" dirty="0">
              <a:solidFill>
                <a:prstClr val="black"/>
              </a:solidFill>
              <a:ea typeface="MS PGothic" pitchFamily="34" charset="-128"/>
            </a:endParaRPr>
          </a:p>
        </p:txBody>
      </p:sp>
      <p:sp>
        <p:nvSpPr>
          <p:cNvPr id="4" name="Rectangle 3"/>
          <p:cNvSpPr/>
          <p:nvPr userDrawn="1"/>
        </p:nvSpPr>
        <p:spPr bwMode="auto">
          <a:xfrm>
            <a:off x="0" y="1102990"/>
            <a:ext cx="12192000" cy="4800600"/>
          </a:xfrm>
          <a:prstGeom prst="rect">
            <a:avLst/>
          </a:pr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6" name="Title 5"/>
          <p:cNvSpPr>
            <a:spLocks noGrp="1"/>
          </p:cNvSpPr>
          <p:nvPr>
            <p:ph type="title"/>
          </p:nvPr>
        </p:nvSpPr>
        <p:spPr/>
        <p:txBody>
          <a:bodyPr/>
          <a:lstStyle/>
          <a:p>
            <a:r>
              <a:rPr lang="en-US"/>
              <a:t>Click to edit Master title style</a:t>
            </a:r>
          </a:p>
        </p:txBody>
      </p:sp>
      <p:sp>
        <p:nvSpPr>
          <p:cNvPr id="8" name="Text Placeholder 7"/>
          <p:cNvSpPr>
            <a:spLocks noGrp="1"/>
          </p:cNvSpPr>
          <p:nvPr>
            <p:ph type="body" sz="quarter" idx="11"/>
          </p:nvPr>
        </p:nvSpPr>
        <p:spPr>
          <a:xfrm>
            <a:off x="812800" y="1483990"/>
            <a:ext cx="10668000" cy="3773810"/>
          </a:xfrm>
        </p:spPr>
        <p:txBody>
          <a:bodyPr/>
          <a:lstStyle>
            <a:lvl1pPr>
              <a:defRPr sz="1600"/>
            </a:lvl1pPr>
          </a:lstStyle>
          <a:p>
            <a:pPr lvl="0"/>
            <a:r>
              <a:rPr lang="en-US"/>
              <a:t>Click to edit Master text styles</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3334" y="6276977"/>
            <a:ext cx="1984988" cy="272405"/>
          </a:xfrm>
          <a:prstGeom prst="rect">
            <a:avLst/>
          </a:prstGeom>
        </p:spPr>
      </p:pic>
      <p:sp>
        <p:nvSpPr>
          <p:cNvPr id="14" name="TextBox 13"/>
          <p:cNvSpPr txBox="1"/>
          <p:nvPr userDrawn="1"/>
        </p:nvSpPr>
        <p:spPr>
          <a:xfrm>
            <a:off x="8540307" y="6276976"/>
            <a:ext cx="2456122" cy="230832"/>
          </a:xfrm>
          <a:prstGeom prst="rect">
            <a:avLst/>
          </a:prstGeom>
          <a:noFill/>
        </p:spPr>
        <p:txBody>
          <a:bodyPr wrap="none" rtlCol="0">
            <a:spAutoFit/>
          </a:bodyPr>
          <a:lstStyle/>
          <a:p>
            <a:pPr algn="r"/>
            <a:r>
              <a:rPr lang="en-US" sz="900" dirty="0">
                <a:solidFill>
                  <a:prstClr val="black"/>
                </a:solidFill>
              </a:rPr>
              <a:t>© Employee Benefit Research Institute 2020</a:t>
            </a:r>
          </a:p>
        </p:txBody>
      </p:sp>
    </p:spTree>
    <p:extLst>
      <p:ext uri="{BB962C8B-B14F-4D97-AF65-F5344CB8AC3E}">
        <p14:creationId xmlns:p14="http://schemas.microsoft.com/office/powerpoint/2010/main" val="139753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016001" y="1251895"/>
            <a:ext cx="10241641" cy="42345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0"/>
          </p:nvPr>
        </p:nvSpPr>
        <p:spPr/>
        <p:txBody>
          <a:bodyPr/>
          <a:lstStyle/>
          <a:p>
            <a:pPr fontAlgn="base">
              <a:spcBef>
                <a:spcPct val="0"/>
              </a:spcBef>
              <a:spcAft>
                <a:spcPct val="0"/>
              </a:spcAft>
            </a:pPr>
            <a:fld id="{D924C943-B923-4726-8276-4D73DBF403D3}" type="slidenum">
              <a:rPr lang="en-US" smtClean="0">
                <a:solidFill>
                  <a:prstClr val="black"/>
                </a:solidFill>
                <a:ea typeface="MS PGothic" pitchFamily="34" charset="-128"/>
              </a:rPr>
              <a:pPr fontAlgn="base">
                <a:spcBef>
                  <a:spcPct val="0"/>
                </a:spcBef>
                <a:spcAft>
                  <a:spcPct val="0"/>
                </a:spcAft>
              </a:pPr>
              <a:t>‹#›</a:t>
            </a:fld>
            <a:endParaRPr lang="en-US" dirty="0">
              <a:solidFill>
                <a:prstClr val="black"/>
              </a:solidFill>
              <a:ea typeface="MS PGothic" pitchFamily="34" charset="-128"/>
            </a:endParaRPr>
          </a:p>
        </p:txBody>
      </p:sp>
      <p:sp>
        <p:nvSpPr>
          <p:cNvPr id="5" name="Rectangle 4">
            <a:extLst>
              <a:ext uri="{FF2B5EF4-FFF2-40B4-BE49-F238E27FC236}">
                <a16:creationId xmlns:a16="http://schemas.microsoft.com/office/drawing/2014/main" id="{FDBC85E6-7B83-44A6-9A03-2C9ADD1F2FF4}"/>
              </a:ext>
            </a:extLst>
          </p:cNvPr>
          <p:cNvSpPr/>
          <p:nvPr userDrawn="1"/>
        </p:nvSpPr>
        <p:spPr bwMode="auto">
          <a:xfrm>
            <a:off x="4648008" y="1160552"/>
            <a:ext cx="7161291" cy="386864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dirty="0">
              <a:ln>
                <a:noFill/>
              </a:ln>
              <a:solidFill>
                <a:schemeClr val="tx1"/>
              </a:solidFill>
              <a:effectLst/>
              <a:latin typeface="Tahoma" pitchFamily="34" charset="0"/>
              <a:ea typeface="MS PGothic" pitchFamily="34" charset="-128"/>
              <a:cs typeface="Arial" charset="0"/>
            </a:endParaRPr>
          </a:p>
        </p:txBody>
      </p:sp>
    </p:spTree>
    <p:extLst>
      <p:ext uri="{BB962C8B-B14F-4D97-AF65-F5344CB8AC3E}">
        <p14:creationId xmlns:p14="http://schemas.microsoft.com/office/powerpoint/2010/main" val="214789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p:cNvSpPr/>
          <p:nvPr userDrawn="1"/>
        </p:nvSpPr>
        <p:spPr bwMode="auto">
          <a:xfrm>
            <a:off x="0" y="2375976"/>
            <a:ext cx="12192000" cy="3110424"/>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dirty="0">
              <a:ln>
                <a:noFill/>
              </a:ln>
              <a:solidFill>
                <a:schemeClr val="tx1"/>
              </a:solidFill>
              <a:effectLst/>
              <a:latin typeface="Tahoma" pitchFamily="34" charset="0"/>
              <a:ea typeface="MS PGothic" pitchFamily="34" charset="-128"/>
              <a:cs typeface="Arial" charset="0"/>
            </a:endParaRPr>
          </a:p>
        </p:txBody>
      </p:sp>
      <p:sp>
        <p:nvSpPr>
          <p:cNvPr id="2" name="Title 1"/>
          <p:cNvSpPr>
            <a:spLocks noGrp="1"/>
          </p:cNvSpPr>
          <p:nvPr>
            <p:ph type="title"/>
          </p:nvPr>
        </p:nvSpPr>
        <p:spPr>
          <a:xfrm>
            <a:off x="963084" y="3726030"/>
            <a:ext cx="10363200" cy="1292058"/>
          </a:xfrm>
        </p:spPr>
        <p:txBody>
          <a:bodyPr anchor="t"/>
          <a:lstStyle>
            <a:lvl1pPr algn="l">
              <a:defRPr sz="32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4" y="2667001"/>
            <a:ext cx="10363200" cy="1059029"/>
          </a:xfrm>
        </p:spPr>
        <p:txBody>
          <a:bodyPr anchor="b"/>
          <a:lstStyle>
            <a:lvl1pPr marL="0" indent="0">
              <a:buNone/>
              <a:defRPr sz="16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7" name="Rectangle 6"/>
          <p:cNvSpPr/>
          <p:nvPr userDrawn="1"/>
        </p:nvSpPr>
        <p:spPr bwMode="auto">
          <a:xfrm>
            <a:off x="0" y="152400"/>
            <a:ext cx="12192000" cy="2223576"/>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4" name="Slide Number Placeholder 3"/>
          <p:cNvSpPr>
            <a:spLocks noGrp="1"/>
          </p:cNvSpPr>
          <p:nvPr>
            <p:ph type="sldNum" sz="quarter" idx="10"/>
          </p:nvPr>
        </p:nvSpPr>
        <p:spPr/>
        <p:txBody>
          <a:bodyPr/>
          <a:lstStyle>
            <a:lvl1pPr>
              <a:defRPr/>
            </a:lvl1pPr>
          </a:lstStyle>
          <a:p>
            <a:fld id="{A1C19989-EDAE-4175-B244-F439A75B592E}" type="slidenum">
              <a:rPr lang="en-US">
                <a:solidFill>
                  <a:prstClr val="black"/>
                </a:solidFill>
              </a:rPr>
              <a:pPr/>
              <a:t>‹#›</a:t>
            </a:fld>
            <a:endParaRPr lang="en-US" dirty="0">
              <a:solidFill>
                <a:prstClr val="black"/>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76917" y="1526579"/>
            <a:ext cx="2642020" cy="362572"/>
          </a:xfrm>
          <a:prstGeom prst="rect">
            <a:avLst/>
          </a:prstGeom>
        </p:spPr>
      </p:pic>
      <p:sp>
        <p:nvSpPr>
          <p:cNvPr id="9" name="TextBox 8"/>
          <p:cNvSpPr txBox="1"/>
          <p:nvPr userDrawn="1"/>
        </p:nvSpPr>
        <p:spPr>
          <a:xfrm>
            <a:off x="8540307" y="6276976"/>
            <a:ext cx="2456122" cy="230832"/>
          </a:xfrm>
          <a:prstGeom prst="rect">
            <a:avLst/>
          </a:prstGeom>
          <a:noFill/>
        </p:spPr>
        <p:txBody>
          <a:bodyPr wrap="none" rtlCol="0">
            <a:spAutoFit/>
          </a:bodyPr>
          <a:lstStyle/>
          <a:p>
            <a:pPr algn="r"/>
            <a:r>
              <a:rPr lang="en-US" sz="900" dirty="0">
                <a:solidFill>
                  <a:prstClr val="black"/>
                </a:solidFill>
              </a:rPr>
              <a:t>© Employee Benefit Research Institute 2020</a:t>
            </a:r>
          </a:p>
        </p:txBody>
      </p:sp>
    </p:spTree>
    <p:extLst>
      <p:ext uri="{BB962C8B-B14F-4D97-AF65-F5344CB8AC3E}">
        <p14:creationId xmlns:p14="http://schemas.microsoft.com/office/powerpoint/2010/main" val="1771785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0" y="1219200"/>
            <a:ext cx="5435600" cy="43434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51600" y="1219200"/>
            <a:ext cx="5435600" cy="43434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lvl1pPr>
              <a:defRPr/>
            </a:lvl1pPr>
          </a:lstStyle>
          <a:p>
            <a:fld id="{5E10A81F-F361-4A02-AAA4-FD0E5AF13A29}"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25701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2884" y="1207765"/>
            <a:ext cx="5386917"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2884" y="1847528"/>
            <a:ext cx="5386917" cy="379127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6652" y="1207765"/>
            <a:ext cx="5389033"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6652" y="1847528"/>
            <a:ext cx="5389033" cy="379127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lvl1pPr>
              <a:defRPr/>
            </a:lvl1pPr>
          </a:lstStyle>
          <a:p>
            <a:fld id="{F9E46838-12C5-4F09-A820-C835AA3CEC95}" type="slidenum">
              <a:rPr lang="en-US">
                <a:solidFill>
                  <a:prstClr val="black"/>
                </a:solidFill>
              </a:rPr>
              <a:pPr/>
              <a:t>‹#›</a:t>
            </a:fld>
            <a:endParaRPr lang="en-US" dirty="0">
              <a:solidFill>
                <a:prstClr val="black"/>
              </a:solidFill>
            </a:endParaRPr>
          </a:p>
        </p:txBody>
      </p:sp>
      <p:sp>
        <p:nvSpPr>
          <p:cNvPr id="8" name="Title 7"/>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5742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a:lvl1pPr>
          </a:lstStyle>
          <a:p>
            <a:fld id="{FDC4CABC-675F-4D89-A676-F6FC425B3D79}"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72907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7228A29-E537-4457-B620-87DE2BAE04C5}"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1278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10274" name="Rectangle 2"/>
          <p:cNvSpPr>
            <a:spLocks noChangeArrowheads="1"/>
          </p:cNvSpPr>
          <p:nvPr/>
        </p:nvSpPr>
        <p:spPr bwMode="auto">
          <a:xfrm>
            <a:off x="0" y="0"/>
            <a:ext cx="12192000" cy="6858000"/>
          </a:xfrm>
          <a:prstGeom prst="rect">
            <a:avLst/>
          </a:prstGeom>
          <a:solidFill>
            <a:schemeClr val="bg1">
              <a:lumMod val="95000"/>
              <a:alpha val="72000"/>
            </a:schemeClr>
          </a:solidFill>
          <a:ln w="9525">
            <a:noFill/>
            <a:miter lim="800000"/>
            <a:headEnd/>
            <a:tailEnd/>
          </a:ln>
          <a:effectLst/>
        </p:spPr>
        <p:txBody>
          <a:bodyPr wrap="none" anchor="ctr"/>
          <a:lstStyle/>
          <a:p>
            <a:pPr fontAlgn="base">
              <a:spcBef>
                <a:spcPct val="0"/>
              </a:spcBef>
              <a:spcAft>
                <a:spcPct val="0"/>
              </a:spcAft>
            </a:pPr>
            <a:endParaRPr lang="en-US" sz="1800" i="1" dirty="0">
              <a:solidFill>
                <a:prstClr val="black"/>
              </a:solidFill>
              <a:latin typeface="Tahoma" pitchFamily="34" charset="0"/>
              <a:ea typeface="MS PGothic" pitchFamily="34" charset="-128"/>
            </a:endParaRPr>
          </a:p>
        </p:txBody>
      </p:sp>
      <p:sp>
        <p:nvSpPr>
          <p:cNvPr id="14" name="Rectangle 13"/>
          <p:cNvSpPr/>
          <p:nvPr userDrawn="1"/>
        </p:nvSpPr>
        <p:spPr bwMode="auto">
          <a:xfrm>
            <a:off x="1" y="0"/>
            <a:ext cx="12186652" cy="986781"/>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Tahoma" pitchFamily="34" charset="0"/>
              <a:ea typeface="MS PGothic" pitchFamily="34" charset="-128"/>
              <a:cs typeface="Arial" charset="0"/>
            </a:endParaRPr>
          </a:p>
        </p:txBody>
      </p:sp>
      <p:sp>
        <p:nvSpPr>
          <p:cNvPr id="310275" name="Rectangle 3"/>
          <p:cNvSpPr>
            <a:spLocks noChangeArrowheads="1"/>
          </p:cNvSpPr>
          <p:nvPr/>
        </p:nvSpPr>
        <p:spPr bwMode="gray">
          <a:xfrm>
            <a:off x="1" y="0"/>
            <a:ext cx="283633" cy="6858000"/>
          </a:xfrm>
          <a:prstGeom prst="rect">
            <a:avLst/>
          </a:prstGeom>
          <a:solidFill>
            <a:schemeClr val="accent1"/>
          </a:solidFill>
          <a:ln w="6350">
            <a:noFill/>
            <a:miter lim="800000"/>
            <a:headEnd/>
            <a:tailEnd/>
          </a:ln>
          <a:effectLst/>
        </p:spPr>
        <p:txBody>
          <a:bodyPr wrap="none" lIns="90488" tIns="44450" rIns="90488" bIns="44450" anchor="ctr"/>
          <a:lstStyle/>
          <a:p>
            <a:pPr algn="ctr" fontAlgn="base">
              <a:spcBef>
                <a:spcPct val="0"/>
              </a:spcBef>
              <a:spcAft>
                <a:spcPct val="0"/>
              </a:spcAft>
            </a:pPr>
            <a:endParaRPr lang="en-US" sz="1800" dirty="0">
              <a:solidFill>
                <a:prstClr val="black"/>
              </a:solidFill>
              <a:latin typeface="Tahoma" pitchFamily="34" charset="0"/>
              <a:ea typeface="MS PGothic" pitchFamily="34" charset="-128"/>
            </a:endParaRPr>
          </a:p>
        </p:txBody>
      </p:sp>
      <p:sp>
        <p:nvSpPr>
          <p:cNvPr id="310276" name="Rectangle 4"/>
          <p:cNvSpPr>
            <a:spLocks noChangeArrowheads="1"/>
          </p:cNvSpPr>
          <p:nvPr/>
        </p:nvSpPr>
        <p:spPr bwMode="auto">
          <a:xfrm>
            <a:off x="0" y="5943600"/>
            <a:ext cx="12192000" cy="914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sz="1800" i="1" dirty="0">
              <a:solidFill>
                <a:prstClr val="black"/>
              </a:solidFill>
              <a:latin typeface="Tahoma" pitchFamily="34" charset="0"/>
              <a:ea typeface="MS PGothic" pitchFamily="34" charset="-128"/>
            </a:endParaRPr>
          </a:p>
        </p:txBody>
      </p:sp>
      <p:sp>
        <p:nvSpPr>
          <p:cNvPr id="310277" name="Rectangle 5"/>
          <p:cNvSpPr>
            <a:spLocks noGrp="1" noChangeArrowheads="1"/>
          </p:cNvSpPr>
          <p:nvPr>
            <p:ph type="title"/>
          </p:nvPr>
        </p:nvSpPr>
        <p:spPr bwMode="auto">
          <a:xfrm>
            <a:off x="812800" y="304800"/>
            <a:ext cx="106680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310278" name="Rectangle 6"/>
          <p:cNvSpPr>
            <a:spLocks noGrp="1" noChangeArrowheads="1"/>
          </p:cNvSpPr>
          <p:nvPr>
            <p:ph type="body" idx="1"/>
          </p:nvPr>
        </p:nvSpPr>
        <p:spPr bwMode="auto">
          <a:xfrm>
            <a:off x="812800" y="1251895"/>
            <a:ext cx="10668000" cy="441071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310279" name="Rectangle 7"/>
          <p:cNvSpPr>
            <a:spLocks noGrp="1" noChangeArrowheads="1"/>
          </p:cNvSpPr>
          <p:nvPr>
            <p:ph type="sldNum" sz="quarter" idx="4"/>
          </p:nvPr>
        </p:nvSpPr>
        <p:spPr bwMode="auto">
          <a:xfrm>
            <a:off x="11257641" y="6193781"/>
            <a:ext cx="609600" cy="381000"/>
          </a:xfrm>
          <a:prstGeom prst="rect">
            <a:avLst/>
          </a:prstGeom>
          <a:noFill/>
          <a:ln w="9525">
            <a:solidFill>
              <a:schemeClr val="accent1"/>
            </a:solidFill>
            <a:miter lim="800000"/>
            <a:headEnd/>
            <a:tailEnd/>
          </a:ln>
          <a:effectLst/>
        </p:spPr>
        <p:txBody>
          <a:bodyPr vert="horz" wrap="square" lIns="91440" tIns="45720" rIns="91440" bIns="45720" numCol="1" anchor="ctr" anchorCtr="0" compatLnSpc="1">
            <a:prstTxWarp prst="textNoShape">
              <a:avLst/>
            </a:prstTxWarp>
          </a:bodyPr>
          <a:lstStyle>
            <a:lvl1pPr algn="ctr" eaLnBrk="0" hangingPunct="0">
              <a:defRPr sz="1400" i="0">
                <a:latin typeface="+mn-lt"/>
              </a:defRPr>
            </a:lvl1pPr>
          </a:lstStyle>
          <a:p>
            <a:pPr fontAlgn="base">
              <a:spcBef>
                <a:spcPct val="0"/>
              </a:spcBef>
              <a:spcAft>
                <a:spcPct val="0"/>
              </a:spcAft>
            </a:pPr>
            <a:fld id="{D924C943-B923-4726-8276-4D73DBF403D3}" type="slidenum">
              <a:rPr lang="en-US" smtClean="0">
                <a:solidFill>
                  <a:prstClr val="black"/>
                </a:solidFill>
                <a:ea typeface="MS PGothic" pitchFamily="34" charset="-128"/>
              </a:rPr>
              <a:pPr fontAlgn="base">
                <a:spcBef>
                  <a:spcPct val="0"/>
                </a:spcBef>
                <a:spcAft>
                  <a:spcPct val="0"/>
                </a:spcAft>
              </a:pPr>
              <a:t>‹#›</a:t>
            </a:fld>
            <a:endParaRPr lang="en-US" dirty="0">
              <a:solidFill>
                <a:prstClr val="black"/>
              </a:solidFill>
              <a:ea typeface="MS PGothic" pitchFamily="34" charset="-128"/>
            </a:endParaRPr>
          </a:p>
        </p:txBody>
      </p:sp>
      <p:sp>
        <p:nvSpPr>
          <p:cNvPr id="310280" name="Text Box 8"/>
          <p:cNvSpPr txBox="1">
            <a:spLocks noChangeArrowheads="1"/>
          </p:cNvSpPr>
          <p:nvPr/>
        </p:nvSpPr>
        <p:spPr bwMode="auto">
          <a:xfrm>
            <a:off x="283634" y="2017713"/>
            <a:ext cx="184731" cy="369332"/>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sz="1800" dirty="0">
              <a:solidFill>
                <a:prstClr val="black"/>
              </a:solidFill>
              <a:latin typeface="Tahoma" pitchFamily="34" charset="0"/>
              <a:ea typeface="MS PGothic" pitchFamily="34" charset="-128"/>
            </a:endParaRPr>
          </a:p>
        </p:txBody>
      </p:sp>
      <p:sp>
        <p:nvSpPr>
          <p:cNvPr id="310281" name="Text Box 9"/>
          <p:cNvSpPr txBox="1">
            <a:spLocks noChangeArrowheads="1"/>
          </p:cNvSpPr>
          <p:nvPr/>
        </p:nvSpPr>
        <p:spPr bwMode="auto">
          <a:xfrm>
            <a:off x="893234" y="6208713"/>
            <a:ext cx="184731" cy="369332"/>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sz="1800" dirty="0">
              <a:solidFill>
                <a:prstClr val="black"/>
              </a:solidFill>
              <a:latin typeface="Tahoma" pitchFamily="34" charset="0"/>
              <a:ea typeface="MS PGothic" pitchFamily="34" charset="-128"/>
            </a:endParaRPr>
          </a:p>
        </p:txBody>
      </p:sp>
      <p:sp>
        <p:nvSpPr>
          <p:cNvPr id="310282" name="Rectangle 10"/>
          <p:cNvSpPr>
            <a:spLocks noChangeArrowheads="1"/>
          </p:cNvSpPr>
          <p:nvPr/>
        </p:nvSpPr>
        <p:spPr bwMode="auto">
          <a:xfrm>
            <a:off x="0" y="0"/>
            <a:ext cx="12192000" cy="152400"/>
          </a:xfrm>
          <a:prstGeom prst="rect">
            <a:avLst/>
          </a:prstGeom>
          <a:solidFill>
            <a:schemeClr val="accent6"/>
          </a:solidFill>
          <a:ln w="9525">
            <a:noFill/>
            <a:miter lim="800000"/>
            <a:headEnd/>
            <a:tailEnd/>
          </a:ln>
          <a:effectLst/>
        </p:spPr>
        <p:txBody>
          <a:bodyPr wrap="none" anchor="ctr"/>
          <a:lstStyle/>
          <a:p>
            <a:pPr fontAlgn="base">
              <a:spcBef>
                <a:spcPct val="0"/>
              </a:spcBef>
              <a:spcAft>
                <a:spcPct val="0"/>
              </a:spcAft>
            </a:pPr>
            <a:endParaRPr lang="en-US" sz="1800" i="1" dirty="0">
              <a:solidFill>
                <a:prstClr val="black"/>
              </a:solidFill>
              <a:latin typeface="Tahoma" pitchFamily="34" charset="0"/>
              <a:ea typeface="MS PGothic" pitchFamily="34" charset="-128"/>
            </a:endParaRPr>
          </a:p>
        </p:txBody>
      </p:sp>
      <p:sp>
        <p:nvSpPr>
          <p:cNvPr id="13" name="TextBox 12"/>
          <p:cNvSpPr txBox="1"/>
          <p:nvPr userDrawn="1"/>
        </p:nvSpPr>
        <p:spPr>
          <a:xfrm>
            <a:off x="9697874" y="6611792"/>
            <a:ext cx="2456122" cy="230832"/>
          </a:xfrm>
          <a:prstGeom prst="rect">
            <a:avLst/>
          </a:prstGeom>
          <a:noFill/>
        </p:spPr>
        <p:txBody>
          <a:bodyPr wrap="none" rtlCol="0">
            <a:spAutoFit/>
          </a:bodyPr>
          <a:lstStyle/>
          <a:p>
            <a:pPr algn="r"/>
            <a:r>
              <a:rPr lang="en-US" sz="900" dirty="0">
                <a:solidFill>
                  <a:prstClr val="black"/>
                </a:solidFill>
              </a:rPr>
              <a:t>© Employee Benefit Research Institute 2020</a:t>
            </a:r>
          </a:p>
        </p:txBody>
      </p:sp>
      <p:pic>
        <p:nvPicPr>
          <p:cNvPr id="15" name="Picture 1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83634" y="6208713"/>
            <a:ext cx="1729053" cy="316376"/>
          </a:xfrm>
          <a:prstGeom prst="rect">
            <a:avLst/>
          </a:prstGeom>
        </p:spPr>
      </p:pic>
    </p:spTree>
    <p:extLst>
      <p:ext uri="{BB962C8B-B14F-4D97-AF65-F5344CB8AC3E}">
        <p14:creationId xmlns:p14="http://schemas.microsoft.com/office/powerpoint/2010/main" val="113486677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hdr="0" ftr="0" dt="0"/>
  <p:txStyles>
    <p:titleStyle>
      <a:lvl1pPr algn="l" rtl="0" eaLnBrk="1" fontAlgn="base" hangingPunct="1">
        <a:spcBef>
          <a:spcPct val="0"/>
        </a:spcBef>
        <a:spcAft>
          <a:spcPct val="0"/>
        </a:spcAft>
        <a:defRPr sz="2000" b="1">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cs typeface="Arial" charset="0"/>
        </a:defRPr>
      </a:lvl2pPr>
      <a:lvl3pPr algn="l" rtl="0" eaLnBrk="1" fontAlgn="base" hangingPunct="1">
        <a:spcBef>
          <a:spcPct val="0"/>
        </a:spcBef>
        <a:spcAft>
          <a:spcPct val="0"/>
        </a:spcAft>
        <a:defRPr sz="2400">
          <a:solidFill>
            <a:schemeClr val="tx2"/>
          </a:solidFill>
          <a:latin typeface="Arial" charset="0"/>
          <a:cs typeface="Arial" charset="0"/>
        </a:defRPr>
      </a:lvl3pPr>
      <a:lvl4pPr algn="l" rtl="0" eaLnBrk="1" fontAlgn="base" hangingPunct="1">
        <a:spcBef>
          <a:spcPct val="0"/>
        </a:spcBef>
        <a:spcAft>
          <a:spcPct val="0"/>
        </a:spcAft>
        <a:defRPr sz="2400">
          <a:solidFill>
            <a:schemeClr val="tx2"/>
          </a:solidFill>
          <a:latin typeface="Arial" charset="0"/>
          <a:cs typeface="Arial" charset="0"/>
        </a:defRPr>
      </a:lvl4pPr>
      <a:lvl5pPr algn="l" rtl="0" eaLnBrk="1" fontAlgn="base" hangingPunct="1">
        <a:spcBef>
          <a:spcPct val="0"/>
        </a:spcBef>
        <a:spcAft>
          <a:spcPct val="0"/>
        </a:spcAft>
        <a:defRPr sz="2400">
          <a:solidFill>
            <a:schemeClr val="tx2"/>
          </a:solidFill>
          <a:latin typeface="Arial" charset="0"/>
          <a:cs typeface="Arial" charset="0"/>
        </a:defRPr>
      </a:lvl5pPr>
      <a:lvl6pPr marL="457200" algn="l" rtl="0" eaLnBrk="1" fontAlgn="base" hangingPunct="1">
        <a:spcBef>
          <a:spcPct val="0"/>
        </a:spcBef>
        <a:spcAft>
          <a:spcPct val="0"/>
        </a:spcAft>
        <a:defRPr sz="2400">
          <a:solidFill>
            <a:schemeClr val="tx2"/>
          </a:solidFill>
          <a:latin typeface="Arial" charset="0"/>
          <a:cs typeface="Arial" charset="0"/>
        </a:defRPr>
      </a:lvl6pPr>
      <a:lvl7pPr marL="914400" algn="l" rtl="0" eaLnBrk="1" fontAlgn="base" hangingPunct="1">
        <a:spcBef>
          <a:spcPct val="0"/>
        </a:spcBef>
        <a:spcAft>
          <a:spcPct val="0"/>
        </a:spcAft>
        <a:defRPr sz="2400">
          <a:solidFill>
            <a:schemeClr val="tx2"/>
          </a:solidFill>
          <a:latin typeface="Arial" charset="0"/>
          <a:cs typeface="Arial" charset="0"/>
        </a:defRPr>
      </a:lvl7pPr>
      <a:lvl8pPr marL="1371600" algn="l" rtl="0" eaLnBrk="1" fontAlgn="base" hangingPunct="1">
        <a:spcBef>
          <a:spcPct val="0"/>
        </a:spcBef>
        <a:spcAft>
          <a:spcPct val="0"/>
        </a:spcAft>
        <a:defRPr sz="2400">
          <a:solidFill>
            <a:schemeClr val="tx2"/>
          </a:solidFill>
          <a:latin typeface="Arial" charset="0"/>
          <a:cs typeface="Arial" charset="0"/>
        </a:defRPr>
      </a:lvl8pPr>
      <a:lvl9pPr marL="1828800" algn="l" rtl="0" eaLnBrk="1" fontAlgn="base" hangingPunct="1">
        <a:spcBef>
          <a:spcPct val="0"/>
        </a:spcBef>
        <a:spcAft>
          <a:spcPct val="0"/>
        </a:spcAft>
        <a:defRPr sz="2400">
          <a:solidFill>
            <a:schemeClr val="tx2"/>
          </a:solidFill>
          <a:latin typeface="Arial" charset="0"/>
          <a:cs typeface="Arial" charset="0"/>
        </a:defRPr>
      </a:lvl9pPr>
    </p:titleStyle>
    <p:bodyStyle>
      <a:lvl1pPr marL="342900" indent="-342900" algn="l" rtl="0" eaLnBrk="1" fontAlgn="base" hangingPunct="1">
        <a:spcBef>
          <a:spcPts val="600"/>
        </a:spcBef>
        <a:spcAft>
          <a:spcPts val="600"/>
        </a:spcAft>
        <a:buFont typeface="Arial" panose="020B0604020202020204" pitchFamily="34" charset="0"/>
        <a:buChar char="•"/>
        <a:defRPr sz="1800">
          <a:solidFill>
            <a:schemeClr val="tx1"/>
          </a:solidFill>
          <a:latin typeface="+mn-lt"/>
          <a:ea typeface="+mn-ea"/>
          <a:cs typeface="+mn-cs"/>
        </a:defRPr>
      </a:lvl1pPr>
      <a:lvl2pPr marL="742950" indent="-285750" algn="l" rtl="0" eaLnBrk="1" fontAlgn="base" hangingPunct="1">
        <a:spcBef>
          <a:spcPts val="600"/>
        </a:spcBef>
        <a:spcAft>
          <a:spcPts val="600"/>
        </a:spcAft>
        <a:buFont typeface="Arial" panose="020B0604020202020204" pitchFamily="34" charset="0"/>
        <a:buChar char="•"/>
        <a:defRPr sz="1400">
          <a:solidFill>
            <a:schemeClr val="tx1"/>
          </a:solidFill>
          <a:latin typeface="+mn-lt"/>
          <a:cs typeface="+mn-cs"/>
        </a:defRPr>
      </a:lvl2pPr>
      <a:lvl3pPr marL="914400" indent="0" algn="l" rtl="0" eaLnBrk="1" fontAlgn="base" hangingPunct="1">
        <a:spcBef>
          <a:spcPct val="20000"/>
        </a:spcBef>
        <a:spcAft>
          <a:spcPct val="0"/>
        </a:spcAft>
        <a:buFont typeface="Arial" panose="020B0604020202020204" pitchFamily="34" charset="0"/>
        <a:buNone/>
        <a:defRPr sz="1600">
          <a:solidFill>
            <a:schemeClr val="tx1"/>
          </a:solidFill>
          <a:latin typeface="+mn-lt"/>
          <a:cs typeface="+mn-cs"/>
        </a:defRPr>
      </a:lvl3pPr>
      <a:lvl4pPr marL="1600200" indent="-228600" algn="l" rtl="0" eaLnBrk="1" fontAlgn="base" hangingPunct="1">
        <a:spcBef>
          <a:spcPct val="20000"/>
        </a:spcBef>
        <a:spcAft>
          <a:spcPct val="0"/>
        </a:spcAft>
        <a:defRPr sz="1600">
          <a:solidFill>
            <a:schemeClr val="tx1"/>
          </a:solidFill>
          <a:latin typeface="+mn-lt"/>
          <a:cs typeface="+mn-cs"/>
        </a:defRPr>
      </a:lvl4pPr>
      <a:lvl5pPr marL="2057400" indent="-228600" algn="l" rtl="0" eaLnBrk="1" fontAlgn="base" hangingPunct="1">
        <a:spcBef>
          <a:spcPct val="20000"/>
        </a:spcBef>
        <a:spcAft>
          <a:spcPct val="0"/>
        </a:spcAft>
        <a:buChar char="»"/>
        <a:defRPr sz="1600">
          <a:solidFill>
            <a:schemeClr val="tx1"/>
          </a:solidFill>
          <a:latin typeface="+mn-lt"/>
          <a:cs typeface="+mn-cs"/>
        </a:defRPr>
      </a:lvl5pPr>
      <a:lvl6pPr marL="2514600" indent="-228600" algn="l" rtl="0" eaLnBrk="1" fontAlgn="base" hangingPunct="1">
        <a:spcBef>
          <a:spcPct val="20000"/>
        </a:spcBef>
        <a:spcAft>
          <a:spcPct val="0"/>
        </a:spcAft>
        <a:buChar char="»"/>
        <a:defRPr sz="1600">
          <a:solidFill>
            <a:schemeClr val="tx1"/>
          </a:solidFill>
          <a:latin typeface="+mn-lt"/>
          <a:cs typeface="+mn-cs"/>
        </a:defRPr>
      </a:lvl6pPr>
      <a:lvl7pPr marL="2971800" indent="-228600" algn="l" rtl="0" eaLnBrk="1" fontAlgn="base" hangingPunct="1">
        <a:spcBef>
          <a:spcPct val="20000"/>
        </a:spcBef>
        <a:spcAft>
          <a:spcPct val="0"/>
        </a:spcAft>
        <a:buChar char="»"/>
        <a:defRPr sz="1600">
          <a:solidFill>
            <a:schemeClr val="tx1"/>
          </a:solidFill>
          <a:latin typeface="+mn-lt"/>
          <a:cs typeface="+mn-cs"/>
        </a:defRPr>
      </a:lvl7pPr>
      <a:lvl8pPr marL="3429000" indent="-228600" algn="l" rtl="0" eaLnBrk="1" fontAlgn="base" hangingPunct="1">
        <a:spcBef>
          <a:spcPct val="20000"/>
        </a:spcBef>
        <a:spcAft>
          <a:spcPct val="0"/>
        </a:spcAft>
        <a:buChar char="»"/>
        <a:defRPr sz="1600">
          <a:solidFill>
            <a:schemeClr val="tx1"/>
          </a:solidFill>
          <a:latin typeface="+mn-lt"/>
          <a:cs typeface="+mn-cs"/>
        </a:defRPr>
      </a:lvl8pPr>
      <a:lvl9pPr marL="3886200" indent="-228600" algn="l" rtl="0" eaLnBrk="1" fontAlgn="base" hangingPunct="1">
        <a:spcBef>
          <a:spcPct val="2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ebri.org/publications/research-publications/issue-briefs/content/retirement-confidence-survey-attitudes-toward-retirement-by-women-of-different-marital-statuses"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ebri.org/publications/research-publications/issue-briefs/content/retirement-confidence-survey-attitudes-toward-retirement-by-women-of-different-marital-statuses" TargetMode="External"/><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ebri.org/publications/research-publications/issue-briefs/content/retirement-confidence-survey-attitudes-toward-retirement-by-women-of-different-marital-statuses" TargetMode="External"/><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CF3469-CC67-4D93-B39A-E46CA991AB4C}"/>
              </a:ext>
            </a:extLst>
          </p:cNvPr>
          <p:cNvSpPr>
            <a:spLocks noGrp="1"/>
          </p:cNvSpPr>
          <p:nvPr>
            <p:ph type="title"/>
          </p:nvPr>
        </p:nvSpPr>
        <p:spPr>
          <a:xfrm>
            <a:off x="1825947" y="2232978"/>
            <a:ext cx="8534403" cy="1186934"/>
          </a:xfrm>
        </p:spPr>
        <p:txBody>
          <a:bodyPr/>
          <a:lstStyle/>
          <a:p>
            <a:r>
              <a:rPr lang="en-US" dirty="0">
                <a:solidFill>
                  <a:schemeClr val="accent1"/>
                </a:solidFill>
              </a:rPr>
              <a:t>Retirement Lifestyle and Spending:</a:t>
            </a:r>
            <a:br>
              <a:rPr lang="en-US" dirty="0">
                <a:solidFill>
                  <a:schemeClr val="accent1"/>
                </a:solidFill>
              </a:rPr>
            </a:br>
            <a:r>
              <a:rPr lang="en-US" dirty="0">
                <a:solidFill>
                  <a:schemeClr val="accent1"/>
                </a:solidFill>
              </a:rPr>
              <a:t>Women Retirees’ Expectations vs. Realities</a:t>
            </a:r>
          </a:p>
        </p:txBody>
      </p:sp>
      <p:sp>
        <p:nvSpPr>
          <p:cNvPr id="6" name="Text Placeholder 5">
            <a:extLst>
              <a:ext uri="{FF2B5EF4-FFF2-40B4-BE49-F238E27FC236}">
                <a16:creationId xmlns:a16="http://schemas.microsoft.com/office/drawing/2014/main" id="{836EDA73-E6EB-456C-936F-ECD10D8E3C55}"/>
              </a:ext>
            </a:extLst>
          </p:cNvPr>
          <p:cNvSpPr>
            <a:spLocks noGrp="1"/>
          </p:cNvSpPr>
          <p:nvPr>
            <p:ph type="body" sz="quarter" idx="10"/>
          </p:nvPr>
        </p:nvSpPr>
        <p:spPr>
          <a:xfrm>
            <a:off x="1825947" y="5181600"/>
            <a:ext cx="8534400" cy="1066800"/>
          </a:xfrm>
        </p:spPr>
        <p:txBody>
          <a:bodyPr/>
          <a:lstStyle/>
          <a:p>
            <a:r>
              <a:rPr lang="en-US" sz="1200" dirty="0"/>
              <a:t>This report is copyrighted by the Employee Benefit Research Institute (EBRI). You may copy or print this report solely for personal and noncommercial use, provided that all hard copies retain any and all copyright and other applicable notices contained therein, and you may cite or quote small portions of the report provided that you do so verbatim and with proper citation. Any use beyond the scope of the foregoing requires EBRI’s prior express permission. For permissions, please contact EBRI at permissions@ebri.org.</a:t>
            </a:r>
          </a:p>
        </p:txBody>
      </p:sp>
      <p:sp>
        <p:nvSpPr>
          <p:cNvPr id="11" name="Footer Placeholder 3">
            <a:extLst>
              <a:ext uri="{FF2B5EF4-FFF2-40B4-BE49-F238E27FC236}">
                <a16:creationId xmlns:a16="http://schemas.microsoft.com/office/drawing/2014/main" id="{84489B24-CB87-48C0-9EA8-29D084BC9814}"/>
              </a:ext>
            </a:extLst>
          </p:cNvPr>
          <p:cNvSpPr txBox="1">
            <a:spLocks/>
          </p:cNvSpPr>
          <p:nvPr/>
        </p:nvSpPr>
        <p:spPr>
          <a:xfrm>
            <a:off x="3850851" y="6519017"/>
            <a:ext cx="4490292" cy="2743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rPr>
              <a:t>© Employee Benefit Research Institute 2020</a:t>
            </a:r>
          </a:p>
        </p:txBody>
      </p:sp>
    </p:spTree>
    <p:extLst>
      <p:ext uri="{BB962C8B-B14F-4D97-AF65-F5344CB8AC3E}">
        <p14:creationId xmlns:p14="http://schemas.microsoft.com/office/powerpoint/2010/main" val="4112763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47FCBA8-0495-461E-B2B1-3A2DC2D0F639}"/>
              </a:ext>
            </a:extLst>
          </p:cNvPr>
          <p:cNvSpPr>
            <a:spLocks noGrp="1"/>
          </p:cNvSpPr>
          <p:nvPr>
            <p:ph type="title"/>
          </p:nvPr>
        </p:nvSpPr>
        <p:spPr/>
        <p:txBody>
          <a:bodyPr/>
          <a:lstStyle/>
          <a:p>
            <a:r>
              <a:rPr lang="en-US" dirty="0"/>
              <a:t>Life in Retirement</a:t>
            </a:r>
          </a:p>
        </p:txBody>
      </p:sp>
      <p:sp>
        <p:nvSpPr>
          <p:cNvPr id="13" name="Content Placeholder 3">
            <a:extLst>
              <a:ext uri="{FF2B5EF4-FFF2-40B4-BE49-F238E27FC236}">
                <a16:creationId xmlns:a16="http://schemas.microsoft.com/office/drawing/2014/main" id="{46E6AEDB-7D2E-478F-B8D6-4C9681009461}"/>
              </a:ext>
            </a:extLst>
          </p:cNvPr>
          <p:cNvSpPr>
            <a:spLocks noGrp="1"/>
          </p:cNvSpPr>
          <p:nvPr>
            <p:ph idx="1"/>
          </p:nvPr>
        </p:nvSpPr>
        <p:spPr>
          <a:xfrm>
            <a:off x="812800" y="1143001"/>
            <a:ext cx="3625897" cy="4377990"/>
          </a:xfrm>
        </p:spPr>
        <p:txBody>
          <a:bodyPr>
            <a:noAutofit/>
          </a:bodyPr>
          <a:lstStyle/>
          <a:p>
            <a:pPr marL="0" indent="0">
              <a:buNone/>
            </a:pPr>
            <a:r>
              <a:rPr lang="en-US" dirty="0"/>
              <a:t>The overall expectations for lifestyle in retirement were more likely to be met for married and never-married women retirees. Divorced and widowed retirees were most likely to rate their overall lifestyle in retirement as somewhat or much worse than expected.</a:t>
            </a:r>
          </a:p>
        </p:txBody>
      </p:sp>
      <p:sp>
        <p:nvSpPr>
          <p:cNvPr id="16" name="Rectangle 15">
            <a:extLst>
              <a:ext uri="{FF2B5EF4-FFF2-40B4-BE49-F238E27FC236}">
                <a16:creationId xmlns:a16="http://schemas.microsoft.com/office/drawing/2014/main" id="{35CA8B53-8DAA-4D95-A29A-D9952BF136AC}"/>
              </a:ext>
            </a:extLst>
          </p:cNvPr>
          <p:cNvSpPr/>
          <p:nvPr/>
        </p:nvSpPr>
        <p:spPr>
          <a:xfrm>
            <a:off x="2123813" y="6173258"/>
            <a:ext cx="9467102" cy="374461"/>
          </a:xfrm>
          <a:prstGeom prst="rect">
            <a:avLst/>
          </a:prstGeom>
        </p:spPr>
        <p:txBody>
          <a:bodyPr wrap="square" anchor="b">
            <a:spAutoFit/>
          </a:bodyPr>
          <a:lstStyle/>
          <a:p>
            <a:pPr>
              <a:lnSpc>
                <a:spcPts val="1140"/>
              </a:lnSpc>
              <a:spcAft>
                <a:spcPts val="1000"/>
              </a:spcAft>
            </a:pPr>
            <a:r>
              <a:rPr lang="en-US" sz="1200" b="1" dirty="0"/>
              <a:t>Source: </a:t>
            </a:r>
            <a:r>
              <a:rPr lang="en-US" sz="1200" dirty="0"/>
              <a:t>Craig Copeland, “</a:t>
            </a:r>
            <a:r>
              <a:rPr lang="en-US" sz="1200" dirty="0">
                <a:hlinkClick r:id="rId2"/>
              </a:rPr>
              <a:t>Retirement Confidence Survey: Attitudes Toward Retirement by Women of Different Marital Statuses</a:t>
            </a:r>
            <a:r>
              <a:rPr lang="en-US" sz="1200" dirty="0"/>
              <a:t>,” </a:t>
            </a:r>
            <a:r>
              <a:rPr lang="en-US" sz="1200" i="1" dirty="0"/>
              <a:t>EBRI Issue Brief</a:t>
            </a:r>
            <a:r>
              <a:rPr lang="en-US" sz="1200" dirty="0"/>
              <a:t>, no. 507 (Employee Benefit Research Institute, June 8, 2020).</a:t>
            </a:r>
          </a:p>
        </p:txBody>
      </p:sp>
      <p:sp>
        <p:nvSpPr>
          <p:cNvPr id="6" name="Content Placeholder 6">
            <a:extLst>
              <a:ext uri="{FF2B5EF4-FFF2-40B4-BE49-F238E27FC236}">
                <a16:creationId xmlns:a16="http://schemas.microsoft.com/office/drawing/2014/main" id="{2DF53ADD-2F48-4D0D-860A-5EC49C85B526}"/>
              </a:ext>
            </a:extLst>
          </p:cNvPr>
          <p:cNvSpPr txBox="1">
            <a:spLocks/>
          </p:cNvSpPr>
          <p:nvPr/>
        </p:nvSpPr>
        <p:spPr>
          <a:xfrm>
            <a:off x="4724400" y="1219200"/>
            <a:ext cx="7279250" cy="544957"/>
          </a:xfrm>
          <a:prstGeom prst="rect">
            <a:avLst/>
          </a:prstGeom>
        </p:spPr>
        <p:txBody>
          <a:bodyPr vert="horz" wrap="square" lIns="91440" tIns="45720" rIns="182880" bIns="0" rtlCol="0">
            <a:spAutoFit/>
          </a:bodyPr>
          <a:lstStyle>
            <a:lvl1pPr marL="0" indent="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None/>
              <a:defRPr sz="1800" b="1" kern="1200">
                <a:solidFill>
                  <a:schemeClr val="tx1"/>
                </a:solidFill>
                <a:latin typeface="+mj-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a:buClr>
                <a:srgbClr val="38537D"/>
              </a:buClr>
            </a:pPr>
            <a:r>
              <a:rPr lang="en-US" dirty="0">
                <a:solidFill>
                  <a:srgbClr val="404040"/>
                </a:solidFill>
                <a:latin typeface="Tw Cen MT Condensed" panose="020B0606020104020203"/>
              </a:rPr>
              <a:t>How does your overall lifestyle in retirement now compare to</a:t>
            </a:r>
            <a:br>
              <a:rPr lang="en-US" dirty="0">
                <a:solidFill>
                  <a:srgbClr val="404040"/>
                </a:solidFill>
                <a:latin typeface="Tw Cen MT Condensed" panose="020B0606020104020203"/>
              </a:rPr>
            </a:br>
            <a:r>
              <a:rPr lang="en-US" dirty="0">
                <a:solidFill>
                  <a:srgbClr val="404040"/>
                </a:solidFill>
                <a:latin typeface="Tw Cen MT Condensed" panose="020B0606020104020203"/>
              </a:rPr>
              <a:t>how you expected it to be before you retired?</a:t>
            </a:r>
            <a:endParaRPr lang="en-US" b="0" dirty="0">
              <a:solidFill>
                <a:srgbClr val="404040"/>
              </a:solidFill>
              <a:latin typeface="Tw Cen MT Condensed" panose="020B0606020104020203"/>
            </a:endParaRPr>
          </a:p>
        </p:txBody>
      </p:sp>
      <p:pic>
        <p:nvPicPr>
          <p:cNvPr id="3" name="Picture 2" descr="A screenshot of a cell phone&#10;&#10;Description automatically generated">
            <a:extLst>
              <a:ext uri="{FF2B5EF4-FFF2-40B4-BE49-F238E27FC236}">
                <a16:creationId xmlns:a16="http://schemas.microsoft.com/office/drawing/2014/main" id="{5386C2D8-0367-4828-9725-9F721BC75C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9318" y="2166133"/>
            <a:ext cx="6629414" cy="2331725"/>
          </a:xfrm>
          <a:prstGeom prst="rect">
            <a:avLst/>
          </a:prstGeom>
        </p:spPr>
      </p:pic>
    </p:spTree>
    <p:extLst>
      <p:ext uri="{BB962C8B-B14F-4D97-AF65-F5344CB8AC3E}">
        <p14:creationId xmlns:p14="http://schemas.microsoft.com/office/powerpoint/2010/main" val="401692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47FCBA8-0495-461E-B2B1-3A2DC2D0F639}"/>
              </a:ext>
            </a:extLst>
          </p:cNvPr>
          <p:cNvSpPr>
            <a:spLocks noGrp="1"/>
          </p:cNvSpPr>
          <p:nvPr>
            <p:ph type="title"/>
          </p:nvPr>
        </p:nvSpPr>
        <p:spPr/>
        <p:txBody>
          <a:bodyPr/>
          <a:lstStyle/>
          <a:p>
            <a:r>
              <a:rPr lang="en-US"/>
              <a:t>Overall Expenses </a:t>
            </a:r>
            <a:r>
              <a:rPr lang="en-US" dirty="0"/>
              <a:t>and Spending</a:t>
            </a:r>
          </a:p>
        </p:txBody>
      </p:sp>
      <p:sp>
        <p:nvSpPr>
          <p:cNvPr id="13" name="Content Placeholder 3">
            <a:extLst>
              <a:ext uri="{FF2B5EF4-FFF2-40B4-BE49-F238E27FC236}">
                <a16:creationId xmlns:a16="http://schemas.microsoft.com/office/drawing/2014/main" id="{46E6AEDB-7D2E-478F-B8D6-4C9681009461}"/>
              </a:ext>
            </a:extLst>
          </p:cNvPr>
          <p:cNvSpPr>
            <a:spLocks noGrp="1"/>
          </p:cNvSpPr>
          <p:nvPr>
            <p:ph idx="1"/>
          </p:nvPr>
        </p:nvSpPr>
        <p:spPr>
          <a:xfrm>
            <a:off x="685800" y="1143001"/>
            <a:ext cx="3752897" cy="4377990"/>
          </a:xfrm>
        </p:spPr>
        <p:txBody>
          <a:bodyPr>
            <a:noAutofit/>
          </a:bodyPr>
          <a:lstStyle/>
          <a:p>
            <a:pPr marL="0" indent="0">
              <a:buNone/>
            </a:pPr>
            <a:r>
              <a:rPr lang="en-US" dirty="0"/>
              <a:t>Widowed women retirees were least likely to say that overall spending was in line with their expectations and most likely to say it was much lower than expected.</a:t>
            </a:r>
          </a:p>
        </p:txBody>
      </p:sp>
      <p:sp>
        <p:nvSpPr>
          <p:cNvPr id="14" name="Content Placeholder 6">
            <a:extLst>
              <a:ext uri="{FF2B5EF4-FFF2-40B4-BE49-F238E27FC236}">
                <a16:creationId xmlns:a16="http://schemas.microsoft.com/office/drawing/2014/main" id="{F8EE8D0E-C3CC-44AF-AF2A-FE4A65D74CB9}"/>
              </a:ext>
            </a:extLst>
          </p:cNvPr>
          <p:cNvSpPr txBox="1">
            <a:spLocks/>
          </p:cNvSpPr>
          <p:nvPr/>
        </p:nvSpPr>
        <p:spPr>
          <a:xfrm>
            <a:off x="4724400" y="1219200"/>
            <a:ext cx="7279250" cy="544957"/>
          </a:xfrm>
          <a:prstGeom prst="rect">
            <a:avLst/>
          </a:prstGeom>
        </p:spPr>
        <p:txBody>
          <a:bodyPr vert="horz" wrap="square" lIns="91440" tIns="45720" rIns="182880" bIns="0" rtlCol="0">
            <a:spAutoFit/>
          </a:bodyPr>
          <a:lstStyle>
            <a:lvl1pPr marL="0" indent="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None/>
              <a:defRPr sz="1800" b="1" kern="1200">
                <a:solidFill>
                  <a:schemeClr val="tx1"/>
                </a:solidFill>
                <a:latin typeface="+mj-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a:buClr>
                <a:srgbClr val="38537D"/>
              </a:buClr>
            </a:pPr>
            <a:r>
              <a:rPr lang="en-US" dirty="0">
                <a:solidFill>
                  <a:srgbClr val="404040"/>
                </a:solidFill>
                <a:latin typeface="Tw Cen MT Condensed" panose="020B0606020104020203"/>
              </a:rPr>
              <a:t>Are your overall expenses and spending in retirement</a:t>
            </a:r>
            <a:br>
              <a:rPr lang="en-US" dirty="0">
                <a:solidFill>
                  <a:srgbClr val="404040"/>
                </a:solidFill>
                <a:latin typeface="Tw Cen MT Condensed" panose="020B0606020104020203"/>
              </a:rPr>
            </a:br>
            <a:r>
              <a:rPr lang="en-US" dirty="0">
                <a:solidFill>
                  <a:srgbClr val="404040"/>
                </a:solidFill>
                <a:latin typeface="Tw Cen MT Condensed" panose="020B0606020104020203"/>
              </a:rPr>
              <a:t>higher or lower than you expected?</a:t>
            </a:r>
            <a:endParaRPr lang="en-US" b="0" dirty="0">
              <a:solidFill>
                <a:srgbClr val="D97F39"/>
              </a:solidFill>
              <a:latin typeface="Tw Cen MT Condensed" panose="020B0606020104020203"/>
            </a:endParaRPr>
          </a:p>
        </p:txBody>
      </p:sp>
      <p:pic>
        <p:nvPicPr>
          <p:cNvPr id="4" name="Picture 3" descr="A screenshot of a cell phone&#10;&#10;Description automatically generated">
            <a:extLst>
              <a:ext uri="{FF2B5EF4-FFF2-40B4-BE49-F238E27FC236}">
                <a16:creationId xmlns:a16="http://schemas.microsoft.com/office/drawing/2014/main" id="{54F15318-36FD-495A-BF11-D4F5589A94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9318" y="2164075"/>
            <a:ext cx="6629414" cy="2331725"/>
          </a:xfrm>
          <a:prstGeom prst="rect">
            <a:avLst/>
          </a:prstGeom>
        </p:spPr>
      </p:pic>
      <p:sp>
        <p:nvSpPr>
          <p:cNvPr id="9" name="Rectangle 8">
            <a:extLst>
              <a:ext uri="{FF2B5EF4-FFF2-40B4-BE49-F238E27FC236}">
                <a16:creationId xmlns:a16="http://schemas.microsoft.com/office/drawing/2014/main" id="{09E75F98-9614-426A-AA77-B9B23952F3E8}"/>
              </a:ext>
            </a:extLst>
          </p:cNvPr>
          <p:cNvSpPr/>
          <p:nvPr/>
        </p:nvSpPr>
        <p:spPr>
          <a:xfrm>
            <a:off x="2123813" y="6173258"/>
            <a:ext cx="9467102" cy="374461"/>
          </a:xfrm>
          <a:prstGeom prst="rect">
            <a:avLst/>
          </a:prstGeom>
        </p:spPr>
        <p:txBody>
          <a:bodyPr wrap="square" anchor="b">
            <a:spAutoFit/>
          </a:bodyPr>
          <a:lstStyle/>
          <a:p>
            <a:pPr>
              <a:lnSpc>
                <a:spcPts val="1140"/>
              </a:lnSpc>
              <a:spcAft>
                <a:spcPts val="1000"/>
              </a:spcAft>
            </a:pPr>
            <a:r>
              <a:rPr lang="en-US" sz="1200" b="1" dirty="0"/>
              <a:t>Source: </a:t>
            </a:r>
            <a:r>
              <a:rPr lang="en-US" sz="1200" dirty="0"/>
              <a:t>Craig Copeland, “</a:t>
            </a:r>
            <a:r>
              <a:rPr lang="en-US" sz="1200" dirty="0">
                <a:hlinkClick r:id="rId3"/>
              </a:rPr>
              <a:t>Retirement Confidence Survey: Attitudes Toward Retirement by Women of Different Marital Statuses</a:t>
            </a:r>
            <a:r>
              <a:rPr lang="en-US" sz="1200" dirty="0"/>
              <a:t>,” </a:t>
            </a:r>
            <a:r>
              <a:rPr lang="en-US" sz="1200" i="1" dirty="0"/>
              <a:t>EBRI Issue Brief</a:t>
            </a:r>
            <a:r>
              <a:rPr lang="en-US" sz="1200" dirty="0"/>
              <a:t>, no. 507 (Employee Benefit Research Institute, June 8, 2020).</a:t>
            </a:r>
          </a:p>
        </p:txBody>
      </p:sp>
    </p:spTree>
    <p:extLst>
      <p:ext uri="{BB962C8B-B14F-4D97-AF65-F5344CB8AC3E}">
        <p14:creationId xmlns:p14="http://schemas.microsoft.com/office/powerpoint/2010/main" val="1691617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47FCBA8-0495-461E-B2B1-3A2DC2D0F639}"/>
              </a:ext>
            </a:extLst>
          </p:cNvPr>
          <p:cNvSpPr>
            <a:spLocks noGrp="1"/>
          </p:cNvSpPr>
          <p:nvPr>
            <p:ph type="title"/>
          </p:nvPr>
        </p:nvSpPr>
        <p:spPr/>
        <p:txBody>
          <a:bodyPr/>
          <a:lstStyle/>
          <a:p>
            <a:r>
              <a:rPr lang="en-US" dirty="0"/>
              <a:t>Home Sweet Home</a:t>
            </a:r>
          </a:p>
        </p:txBody>
      </p:sp>
      <p:sp>
        <p:nvSpPr>
          <p:cNvPr id="13" name="Content Placeholder 3">
            <a:extLst>
              <a:ext uri="{FF2B5EF4-FFF2-40B4-BE49-F238E27FC236}">
                <a16:creationId xmlns:a16="http://schemas.microsoft.com/office/drawing/2014/main" id="{46E6AEDB-7D2E-478F-B8D6-4C9681009461}"/>
              </a:ext>
            </a:extLst>
          </p:cNvPr>
          <p:cNvSpPr>
            <a:spLocks noGrp="1"/>
          </p:cNvSpPr>
          <p:nvPr>
            <p:ph idx="1"/>
          </p:nvPr>
        </p:nvSpPr>
        <p:spPr>
          <a:xfrm>
            <a:off x="685800" y="1170137"/>
            <a:ext cx="3752897" cy="4377990"/>
          </a:xfrm>
        </p:spPr>
        <p:txBody>
          <a:bodyPr>
            <a:noAutofit/>
          </a:bodyPr>
          <a:lstStyle/>
          <a:p>
            <a:pPr marL="0" indent="0">
              <a:buNone/>
            </a:pPr>
            <a:r>
              <a:rPr lang="en-US" dirty="0"/>
              <a:t>Housing expenses were more likely to meet expectations or be lower than expected for married women retirees than for unmarried retirees. Divorced women retirees stood out, saying that housing expenses were much higher than expected.</a:t>
            </a:r>
          </a:p>
        </p:txBody>
      </p:sp>
      <p:sp>
        <p:nvSpPr>
          <p:cNvPr id="14" name="Content Placeholder 6">
            <a:extLst>
              <a:ext uri="{FF2B5EF4-FFF2-40B4-BE49-F238E27FC236}">
                <a16:creationId xmlns:a16="http://schemas.microsoft.com/office/drawing/2014/main" id="{F8EE8D0E-C3CC-44AF-AF2A-FE4A65D74CB9}"/>
              </a:ext>
            </a:extLst>
          </p:cNvPr>
          <p:cNvSpPr txBox="1">
            <a:spLocks/>
          </p:cNvSpPr>
          <p:nvPr/>
        </p:nvSpPr>
        <p:spPr>
          <a:xfrm>
            <a:off x="4724400" y="1173154"/>
            <a:ext cx="7279250" cy="295658"/>
          </a:xfrm>
          <a:prstGeom prst="rect">
            <a:avLst/>
          </a:prstGeom>
        </p:spPr>
        <p:txBody>
          <a:bodyPr vert="horz" wrap="square" lIns="91440" tIns="45720" rIns="182880" bIns="0" rtlCol="0">
            <a:spAutoFit/>
          </a:bodyPr>
          <a:lstStyle>
            <a:lvl1pPr marL="0" indent="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None/>
              <a:defRPr sz="1800" b="1" kern="1200">
                <a:solidFill>
                  <a:schemeClr val="tx1"/>
                </a:solidFill>
                <a:latin typeface="+mj-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a:buClr>
                <a:srgbClr val="38537D"/>
              </a:buClr>
            </a:pPr>
            <a:r>
              <a:rPr lang="en-US" dirty="0">
                <a:solidFill>
                  <a:srgbClr val="404040"/>
                </a:solidFill>
                <a:latin typeface="Tw Cen MT Condensed" panose="020B0606020104020203"/>
              </a:rPr>
              <a:t>Are your housing expenses in retirement higher or lower than you expected?</a:t>
            </a:r>
            <a:endParaRPr lang="en-US" b="0" dirty="0">
              <a:solidFill>
                <a:srgbClr val="404040"/>
              </a:solidFill>
              <a:latin typeface="Tw Cen MT Condensed" panose="020B0606020104020203"/>
            </a:endParaRPr>
          </a:p>
        </p:txBody>
      </p:sp>
      <p:pic>
        <p:nvPicPr>
          <p:cNvPr id="3" name="Picture 2" descr="A screenshot of a cell phone&#10;&#10;Description automatically generated">
            <a:extLst>
              <a:ext uri="{FF2B5EF4-FFF2-40B4-BE49-F238E27FC236}">
                <a16:creationId xmlns:a16="http://schemas.microsoft.com/office/drawing/2014/main" id="{BB4A0FF8-9A55-431E-BB5C-829A76D4EE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9318" y="2167128"/>
            <a:ext cx="6629414" cy="2331725"/>
          </a:xfrm>
          <a:prstGeom prst="rect">
            <a:avLst/>
          </a:prstGeom>
        </p:spPr>
      </p:pic>
      <p:sp>
        <p:nvSpPr>
          <p:cNvPr id="9" name="Rectangle 8">
            <a:extLst>
              <a:ext uri="{FF2B5EF4-FFF2-40B4-BE49-F238E27FC236}">
                <a16:creationId xmlns:a16="http://schemas.microsoft.com/office/drawing/2014/main" id="{B1FB3EF3-0B85-4328-883D-EAEB8259D4D4}"/>
              </a:ext>
            </a:extLst>
          </p:cNvPr>
          <p:cNvSpPr/>
          <p:nvPr/>
        </p:nvSpPr>
        <p:spPr>
          <a:xfrm>
            <a:off x="2123813" y="6173258"/>
            <a:ext cx="9467102" cy="374461"/>
          </a:xfrm>
          <a:prstGeom prst="rect">
            <a:avLst/>
          </a:prstGeom>
        </p:spPr>
        <p:txBody>
          <a:bodyPr wrap="square" anchor="b">
            <a:spAutoFit/>
          </a:bodyPr>
          <a:lstStyle/>
          <a:p>
            <a:pPr>
              <a:lnSpc>
                <a:spcPts val="1140"/>
              </a:lnSpc>
              <a:spcAft>
                <a:spcPts val="1000"/>
              </a:spcAft>
            </a:pPr>
            <a:r>
              <a:rPr lang="en-US" sz="1200" b="1" dirty="0"/>
              <a:t>Source: </a:t>
            </a:r>
            <a:r>
              <a:rPr lang="en-US" sz="1200" dirty="0"/>
              <a:t>Craig Copeland, “</a:t>
            </a:r>
            <a:r>
              <a:rPr lang="en-US" sz="1200" dirty="0">
                <a:hlinkClick r:id="rId3"/>
              </a:rPr>
              <a:t>Retirement Confidence Survey: Attitudes Toward Retirement by Women of Different Marital Statuses</a:t>
            </a:r>
            <a:r>
              <a:rPr lang="en-US" sz="1200" dirty="0"/>
              <a:t>,” </a:t>
            </a:r>
            <a:r>
              <a:rPr lang="en-US" sz="1200" i="1" dirty="0"/>
              <a:t>EBRI Issue Brief</a:t>
            </a:r>
            <a:r>
              <a:rPr lang="en-US" sz="1200" dirty="0"/>
              <a:t>, no. 507 (Employee Benefit Research Institute, June 8, 2020).</a:t>
            </a:r>
          </a:p>
        </p:txBody>
      </p:sp>
    </p:spTree>
    <p:extLst>
      <p:ext uri="{BB962C8B-B14F-4D97-AF65-F5344CB8AC3E}">
        <p14:creationId xmlns:p14="http://schemas.microsoft.com/office/powerpoint/2010/main" val="620773019"/>
      </p:ext>
    </p:extLst>
  </p:cSld>
  <p:clrMapOvr>
    <a:masterClrMapping/>
  </p:clrMapOvr>
</p:sld>
</file>

<file path=ppt/theme/theme1.xml><?xml version="1.0" encoding="utf-8"?>
<a:theme xmlns:a="http://schemas.openxmlformats.org/drawingml/2006/main" name="1_EBRIMaster2013Base">
  <a:themeElements>
    <a:clrScheme name="Custom 27">
      <a:dk1>
        <a:sysClr val="windowText" lastClr="000000"/>
      </a:dk1>
      <a:lt1>
        <a:sysClr val="window" lastClr="FFFFFF"/>
      </a:lt1>
      <a:dk2>
        <a:srgbClr val="1F497D"/>
      </a:dk2>
      <a:lt2>
        <a:srgbClr val="EEECE1"/>
      </a:lt2>
      <a:accent1>
        <a:srgbClr val="165D8F"/>
      </a:accent1>
      <a:accent2>
        <a:srgbClr val="F79646"/>
      </a:accent2>
      <a:accent3>
        <a:srgbClr val="7D3853"/>
      </a:accent3>
      <a:accent4>
        <a:srgbClr val="387D3F"/>
      </a:accent4>
      <a:accent5>
        <a:srgbClr val="62387D"/>
      </a:accent5>
      <a:accent6>
        <a:srgbClr val="92D050"/>
      </a:accent6>
      <a:hlink>
        <a:srgbClr val="0000FF"/>
      </a:hlink>
      <a:folHlink>
        <a:srgbClr val="80008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Tahoma" pitchFamily="34" charset="0"/>
            <a:ea typeface="MS PGothic" pitchFamily="34" charset="-128"/>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Tahoma" pitchFamily="34" charset="0"/>
            <a:ea typeface="MS PGothic" pitchFamily="34" charset="-128"/>
            <a:cs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DB683E3A-3E84-4F6C-A99C-79F1CF1E1678}" vid="{EA354441-1A91-47C6-B35A-A573C73DB3B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EBRIALT_2020</Template>
  <TotalTime>365</TotalTime>
  <Words>396</Words>
  <Application>Microsoft Office PowerPoint</Application>
  <PresentationFormat>Widescreen</PresentationFormat>
  <Paragraphs>16</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Tahoma</vt:lpstr>
      <vt:lpstr>Tw Cen MT</vt:lpstr>
      <vt:lpstr>Tw Cen MT Condensed</vt:lpstr>
      <vt:lpstr>1_EBRIMaster2013Base</vt:lpstr>
      <vt:lpstr>Retirement Lifestyle and Spending: Women Retirees’ Expectations vs. Realities</vt:lpstr>
      <vt:lpstr>Life in Retirement</vt:lpstr>
      <vt:lpstr>Overall Expenses and Spending</vt:lpstr>
      <vt:lpstr>Home Sweet Home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Adams</dc:creator>
  <cp:lastModifiedBy>John Adams</cp:lastModifiedBy>
  <cp:revision>106</cp:revision>
  <dcterms:created xsi:type="dcterms:W3CDTF">2020-01-23T16:54:07Z</dcterms:created>
  <dcterms:modified xsi:type="dcterms:W3CDTF">2020-07-01T13:48:15Z</dcterms:modified>
</cp:coreProperties>
</file>