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notesSlides/notesSlide19.xml" ContentType="application/vnd.openxmlformats-officedocument.presentationml.notesSlide+xml"/>
  <Override PartName="/ppt/charts/chart22.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notesSlides/notesSlide22.xml" ContentType="application/vnd.openxmlformats-officedocument.presentationml.notesSlide+xml"/>
  <Override PartName="/ppt/charts/chart25.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26.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27.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25.xml" ContentType="application/vnd.openxmlformats-officedocument.presentationml.notesSlide+xml"/>
  <Override PartName="/ppt/charts/chart28.xml" ContentType="application/vnd.openxmlformats-officedocument.drawingml.chart+xml"/>
  <Override PartName="/ppt/theme/themeOverride9.xml" ContentType="application/vnd.openxmlformats-officedocument.themeOverride+xml"/>
  <Override PartName="/ppt/drawings/drawing5.xml" ContentType="application/vnd.openxmlformats-officedocument.drawingml.chartshapes+xml"/>
  <Override PartName="/ppt/notesSlides/notesSlide26.xml" ContentType="application/vnd.openxmlformats-officedocument.presentationml.notesSlide+xml"/>
  <Override PartName="/ppt/charts/chart29.xml" ContentType="application/vnd.openxmlformats-officedocument.drawingml.chart+xml"/>
  <Override PartName="/ppt/theme/themeOverride10.xml" ContentType="application/vnd.openxmlformats-officedocument.themeOverride+xml"/>
  <Override PartName="/ppt/drawings/drawing6.xml" ContentType="application/vnd.openxmlformats-officedocument.drawingml.chartshapes+xml"/>
  <Override PartName="/ppt/notesSlides/notesSlide27.xml" ContentType="application/vnd.openxmlformats-officedocument.presentationml.notesSlide+xml"/>
  <Override PartName="/ppt/charts/chart30.xml" ContentType="application/vnd.openxmlformats-officedocument.drawingml.chart+xml"/>
  <Override PartName="/ppt/theme/themeOverride11.xml" ContentType="application/vnd.openxmlformats-officedocument.themeOverride+xml"/>
  <Override PartName="/ppt/drawings/drawing7.xml" ContentType="application/vnd.openxmlformats-officedocument.drawingml.chartshapes+xml"/>
  <Override PartName="/ppt/notesSlides/notesSlide28.xml" ContentType="application/vnd.openxmlformats-officedocument.presentationml.notesSlide+xml"/>
  <Override PartName="/ppt/charts/chart31.xml" ContentType="application/vnd.openxmlformats-officedocument.drawingml.chart+xml"/>
  <Override PartName="/ppt/theme/themeOverride12.xml" ContentType="application/vnd.openxmlformats-officedocument.themeOverride+xml"/>
  <Override PartName="/ppt/drawings/drawing8.xml" ContentType="application/vnd.openxmlformats-officedocument.drawingml.chartshapes+xml"/>
  <Override PartName="/ppt/notesSlides/notesSlide29.xml" ContentType="application/vnd.openxmlformats-officedocument.presentationml.notesSlide+xml"/>
  <Override PartName="/ppt/charts/chart32.xml" ContentType="application/vnd.openxmlformats-officedocument.drawingml.chart+xml"/>
  <Override PartName="/ppt/theme/themeOverride13.xml" ContentType="application/vnd.openxmlformats-officedocument.themeOverride+xml"/>
  <Override PartName="/ppt/drawings/drawing9.xml" ContentType="application/vnd.openxmlformats-officedocument.drawingml.chartshapes+xml"/>
  <Override PartName="/ppt/notesSlides/notesSlide30.xml" ContentType="application/vnd.openxmlformats-officedocument.presentationml.notesSlide+xml"/>
  <Override PartName="/ppt/charts/chart33.xml" ContentType="application/vnd.openxmlformats-officedocument.drawingml.chart+xml"/>
  <Override PartName="/ppt/theme/themeOverride14.xml" ContentType="application/vnd.openxmlformats-officedocument.themeOverride+xml"/>
  <Override PartName="/ppt/drawings/drawing10.xml" ContentType="application/vnd.openxmlformats-officedocument.drawingml.chartshapes+xml"/>
  <Override PartName="/ppt/notesSlides/notesSlide31.xml" ContentType="application/vnd.openxmlformats-officedocument.presentationml.notesSlide+xml"/>
  <Override PartName="/ppt/charts/chart34.xml" ContentType="application/vnd.openxmlformats-officedocument.drawingml.chart+xml"/>
  <Override PartName="/ppt/notesSlides/notesSlide32.xml" ContentType="application/vnd.openxmlformats-officedocument.presentationml.notesSlide+xml"/>
  <Override PartName="/ppt/charts/chart35.xml" ContentType="application/vnd.openxmlformats-officedocument.drawingml.chart+xml"/>
  <Override PartName="/ppt/notesSlides/notesSlide33.xml" ContentType="application/vnd.openxmlformats-officedocument.presentationml.notesSlide+xml"/>
  <Override PartName="/ppt/charts/chart36.xml" ContentType="application/vnd.openxmlformats-officedocument.drawingml.chart+xml"/>
  <Override PartName="/ppt/notesSlides/notesSlide34.xml" ContentType="application/vnd.openxmlformats-officedocument.presentationml.notesSlide+xml"/>
  <Override PartName="/ppt/charts/chart37.xml" ContentType="application/vnd.openxmlformats-officedocument.drawingml.chart+xml"/>
  <Override PartName="/ppt/notesSlides/notesSlide35.xml" ContentType="application/vnd.openxmlformats-officedocument.presentationml.notesSlide+xml"/>
  <Override PartName="/ppt/charts/chart38.xml" ContentType="application/vnd.openxmlformats-officedocument.drawingml.chart+xml"/>
  <Override PartName="/ppt/notesSlides/notesSlide36.xml" ContentType="application/vnd.openxmlformats-officedocument.presentationml.notesSlide+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notesSlides/notesSlide38.xml" ContentType="application/vnd.openxmlformats-officedocument.presentationml.notesSlide+xml"/>
  <Override PartName="/ppt/charts/chart4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2.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theme/themeOverride15.xml" ContentType="application/vnd.openxmlformats-officedocument.themeOverride+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theme/themeOverride16.xml" ContentType="application/vnd.openxmlformats-officedocument.themeOverride+xml"/>
  <Override PartName="/ppt/notesSlides/notesSlide50.xml" ContentType="application/vnd.openxmlformats-officedocument.presentationml.notesSlide+xml"/>
  <Override PartName="/ppt/charts/chart50.xml" ContentType="application/vnd.openxmlformats-officedocument.drawingml.chart+xml"/>
  <Override PartName="/ppt/theme/themeOverride17.xml" ContentType="application/vnd.openxmlformats-officedocument.themeOverride+xml"/>
  <Override PartName="/ppt/notesSlides/notesSlide51.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theme/themeOverride18.xml" ContentType="application/vnd.openxmlformats-officedocument.themeOverride+xml"/>
  <Override PartName="/ppt/notesSlides/notesSlide52.xml" ContentType="application/vnd.openxmlformats-officedocument.presentationml.notesSlide+xml"/>
  <Override PartName="/ppt/charts/chart53.xml" ContentType="application/vnd.openxmlformats-officedocument.drawingml.chart+xml"/>
  <Override PartName="/ppt/notesSlides/notesSlide53.xml" ContentType="application/vnd.openxmlformats-officedocument.presentationml.notesSlide+xml"/>
  <Override PartName="/ppt/charts/chart54.xml" ContentType="application/vnd.openxmlformats-officedocument.drawingml.chart+xml"/>
  <Override PartName="/ppt/notesSlides/notesSlide54.xml" ContentType="application/vnd.openxmlformats-officedocument.presentationml.notesSlide+xml"/>
  <Override PartName="/ppt/charts/chart55.xml" ContentType="application/vnd.openxmlformats-officedocument.drawingml.chart+xml"/>
  <Override PartName="/ppt/notesSlides/notesSlide55.xml" ContentType="application/vnd.openxmlformats-officedocument.presentationml.notesSlide+xml"/>
  <Override PartName="/ppt/charts/chart56.xml" ContentType="application/vnd.openxmlformats-officedocument.drawingml.chart+xml"/>
  <Override PartName="/ppt/notesSlides/notesSlide56.xml" ContentType="application/vnd.openxmlformats-officedocument.presentationml.notesSlide+xml"/>
  <Override PartName="/ppt/charts/chart57.xml" ContentType="application/vnd.openxmlformats-officedocument.drawingml.chart+xml"/>
  <Override PartName="/ppt/notesSlides/notesSlide57.xml" ContentType="application/vnd.openxmlformats-officedocument.presentationml.notesSlide+xml"/>
  <Override PartName="/ppt/charts/chart58.xml" ContentType="application/vnd.openxmlformats-officedocument.drawingml.chart+xml"/>
  <Override PartName="/ppt/notesSlides/notesSlide58.xml" ContentType="application/vnd.openxmlformats-officedocument.presentationml.notesSlide+xml"/>
  <Override PartName="/ppt/charts/chart59.xml" ContentType="application/vnd.openxmlformats-officedocument.drawingml.chart+xml"/>
  <Override PartName="/ppt/notesSlides/notesSlide59.xml" ContentType="application/vnd.openxmlformats-officedocument.presentationml.notesSlide+xml"/>
  <Override PartName="/ppt/charts/chart60.xml" ContentType="application/vnd.openxmlformats-officedocument.drawingml.chart+xml"/>
  <Override PartName="/ppt/notesSlides/notesSlide60.xml" ContentType="application/vnd.openxmlformats-officedocument.presentationml.notesSlide+xml"/>
  <Override PartName="/ppt/charts/chart61.xml" ContentType="application/vnd.openxmlformats-officedocument.drawingml.chart+xml"/>
  <Override PartName="/ppt/notesSlides/notesSlide61.xml" ContentType="application/vnd.openxmlformats-officedocument.presentationml.notesSlide+xml"/>
  <Override PartName="/ppt/charts/chart62.xml" ContentType="application/vnd.openxmlformats-officedocument.drawingml.chart+xml"/>
  <Override PartName="/ppt/notesSlides/notesSlide6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63.xml" ContentType="application/vnd.openxmlformats-officedocument.presentationml.notesSlide+xml"/>
  <Override PartName="/ppt/charts/chart65.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66.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67.xml" ContentType="application/vnd.openxmlformats-officedocument.presentationml.notesSlide+xml"/>
  <Override PartName="/ppt/charts/chart70.xml" ContentType="application/vnd.openxmlformats-officedocument.drawingml.chart+xml"/>
  <Override PartName="/ppt/notesSlides/notesSlide68.xml" ContentType="application/vnd.openxmlformats-officedocument.presentationml.notesSlide+xml"/>
  <Override PartName="/ppt/charts/chart71.xml" ContentType="application/vnd.openxmlformats-officedocument.drawingml.chart+xml"/>
  <Override PartName="/ppt/notesSlides/notesSlide69.xml" ContentType="application/vnd.openxmlformats-officedocument.presentationml.notesSlide+xml"/>
  <Override PartName="/ppt/charts/chart72.xml" ContentType="application/vnd.openxmlformats-officedocument.drawingml.chart+xml"/>
  <Override PartName="/ppt/notesSlides/notesSlide70.xml" ContentType="application/vnd.openxmlformats-officedocument.presentationml.notesSlide+xml"/>
  <Override PartName="/ppt/charts/chart73.xml" ContentType="application/vnd.openxmlformats-officedocument.drawingml.chart+xml"/>
  <Override PartName="/ppt/notesSlides/notesSlide71.xml" ContentType="application/vnd.openxmlformats-officedocument.presentationml.notesSlide+xml"/>
  <Override PartName="/ppt/charts/chart74.xml" ContentType="application/vnd.openxmlformats-officedocument.drawingml.chart+xml"/>
  <Override PartName="/ppt/notesSlides/notesSlide72.xml" ContentType="application/vnd.openxmlformats-officedocument.presentationml.notesSlide+xml"/>
  <Override PartName="/ppt/charts/chart75.xml" ContentType="application/vnd.openxmlformats-officedocument.drawingml.chart+xml"/>
  <Override PartName="/ppt/notesSlides/notesSlide73.xml" ContentType="application/vnd.openxmlformats-officedocument.presentationml.notesSlide+xml"/>
  <Override PartName="/ppt/charts/chart76.xml" ContentType="application/vnd.openxmlformats-officedocument.drawingml.chart+xml"/>
  <Override PartName="/ppt/notesSlides/notesSlide74.xml" ContentType="application/vnd.openxmlformats-officedocument.presentationml.notesSlide+xml"/>
  <Override PartName="/ppt/charts/chart77.xml" ContentType="application/vnd.openxmlformats-officedocument.drawingml.chart+xml"/>
  <Override PartName="/ppt/notesSlides/notesSlide75.xml" ContentType="application/vnd.openxmlformats-officedocument.presentationml.notesSlide+xml"/>
  <Override PartName="/ppt/charts/chart78.xml" ContentType="application/vnd.openxmlformats-officedocument.drawingml.chart+xml"/>
  <Override PartName="/ppt/notesSlides/notesSlide76.xml" ContentType="application/vnd.openxmlformats-officedocument.presentationml.notesSlide+xml"/>
  <Override PartName="/ppt/charts/chart79.xml" ContentType="application/vnd.openxmlformats-officedocument.drawingml.chart+xml"/>
  <Override PartName="/ppt/notesSlides/notesSlide77.xml" ContentType="application/vnd.openxmlformats-officedocument.presentationml.notesSlide+xml"/>
  <Override PartName="/ppt/charts/chart80.xml" ContentType="application/vnd.openxmlformats-officedocument.drawingml.chart+xml"/>
  <Override PartName="/ppt/notesSlides/notesSlide78.xml" ContentType="application/vnd.openxmlformats-officedocument.presentationml.notesSlide+xml"/>
  <Override PartName="/ppt/charts/chart81.xml" ContentType="application/vnd.openxmlformats-officedocument.drawingml.chart+xml"/>
  <Override PartName="/ppt/notesSlides/notesSlide79.xml" ContentType="application/vnd.openxmlformats-officedocument.presentationml.notesSlide+xml"/>
  <Override PartName="/ppt/charts/chart82.xml" ContentType="application/vnd.openxmlformats-officedocument.drawingml.chart+xml"/>
  <Override PartName="/ppt/notesSlides/notesSlide80.xml" ContentType="application/vnd.openxmlformats-officedocument.presentationml.notesSlide+xml"/>
  <Override PartName="/ppt/charts/chart83.xml" ContentType="application/vnd.openxmlformats-officedocument.drawingml.chart+xml"/>
  <Override PartName="/ppt/notesSlides/notesSlide81.xml" ContentType="application/vnd.openxmlformats-officedocument.presentationml.notesSlide+xml"/>
  <Override PartName="/ppt/charts/chart84.xml" ContentType="application/vnd.openxmlformats-officedocument.drawingml.chart+xml"/>
  <Override PartName="/ppt/notesSlides/notesSlide82.xml" ContentType="application/vnd.openxmlformats-officedocument.presentationml.notesSlide+xml"/>
  <Override PartName="/ppt/charts/chart85.xml" ContentType="application/vnd.openxmlformats-officedocument.drawingml.chart+xml"/>
  <Override PartName="/ppt/notesSlides/notesSlide83.xml" ContentType="application/vnd.openxmlformats-officedocument.presentationml.notesSlide+xml"/>
  <Override PartName="/ppt/charts/chart86.xml" ContentType="application/vnd.openxmlformats-officedocument.drawingml.chart+xml"/>
  <Override PartName="/ppt/notesSlides/notesSlide84.xml" ContentType="application/vnd.openxmlformats-officedocument.presentationml.notesSlide+xml"/>
  <Override PartName="/ppt/charts/chart87.xml" ContentType="application/vnd.openxmlformats-officedocument.drawingml.chart+xml"/>
  <Override PartName="/ppt/notesSlides/notesSlide85.xml" ContentType="application/vnd.openxmlformats-officedocument.presentationml.notesSlide+xml"/>
  <Override PartName="/ppt/charts/chart88.xml" ContentType="application/vnd.openxmlformats-officedocument.drawingml.chart+xml"/>
  <Override PartName="/ppt/theme/themeOverride19.xml" ContentType="application/vnd.openxmlformats-officedocument.themeOverride+xml"/>
  <Override PartName="/ppt/notesSlides/notesSlide86.xml" ContentType="application/vnd.openxmlformats-officedocument.presentationml.notesSlide+xml"/>
  <Override PartName="/ppt/charts/chart89.xml" ContentType="application/vnd.openxmlformats-officedocument.drawingml.chart+xml"/>
  <Override PartName="/ppt/theme/themeOverride20.xml" ContentType="application/vnd.openxmlformats-officedocument.themeOverride+xml"/>
  <Override PartName="/ppt/notesSlides/notesSlide87.xml" ContentType="application/vnd.openxmlformats-officedocument.presentationml.notesSlide+xml"/>
  <Override PartName="/ppt/charts/chart90.xml" ContentType="application/vnd.openxmlformats-officedocument.drawingml.chart+xml"/>
  <Override PartName="/ppt/theme/themeOverride21.xml" ContentType="application/vnd.openxmlformats-officedocument.themeOverride+xml"/>
  <Override PartName="/ppt/notesSlides/notesSlide88.xml" ContentType="application/vnd.openxmlformats-officedocument.presentationml.notesSlide+xml"/>
  <Override PartName="/ppt/charts/chart91.xml" ContentType="application/vnd.openxmlformats-officedocument.drawingml.chart+xml"/>
  <Override PartName="/ppt/theme/themeOverride22.xml" ContentType="application/vnd.openxmlformats-officedocument.themeOverride+xml"/>
  <Override PartName="/ppt/drawings/drawing11.xml" ContentType="application/vnd.openxmlformats-officedocument.drawingml.chartshapes+xml"/>
  <Override PartName="/ppt/notesSlides/notesSlide89.xml" ContentType="application/vnd.openxmlformats-officedocument.presentationml.notesSlide+xml"/>
  <Override PartName="/ppt/charts/chart92.xml" ContentType="application/vnd.openxmlformats-officedocument.drawingml.chart+xml"/>
  <Override PartName="/ppt/theme/themeOverride23.xml" ContentType="application/vnd.openxmlformats-officedocument.themeOverride+xml"/>
  <Override PartName="/ppt/drawings/drawing12.xml" ContentType="application/vnd.openxmlformats-officedocument.drawingml.chartshapes+xml"/>
  <Override PartName="/ppt/notesSlides/notesSlide90.xml" ContentType="application/vnd.openxmlformats-officedocument.presentationml.notesSlide+xml"/>
  <Override PartName="/ppt/charts/chart93.xml" ContentType="application/vnd.openxmlformats-officedocument.drawingml.chart+xml"/>
  <Override PartName="/ppt/notesSlides/notesSlide91.xml" ContentType="application/vnd.openxmlformats-officedocument.presentationml.notesSlide+xml"/>
  <Override PartName="/ppt/charts/chart94.xml" ContentType="application/vnd.openxmlformats-officedocument.drawingml.chart+xml"/>
  <Override PartName="/ppt/theme/themeOverride24.xml" ContentType="application/vnd.openxmlformats-officedocument.themeOverride+xml"/>
  <Override PartName="/ppt/drawings/drawing13.xml" ContentType="application/vnd.openxmlformats-officedocument.drawingml.chartshapes+xml"/>
  <Override PartName="/ppt/notesSlides/notesSlide92.xml" ContentType="application/vnd.openxmlformats-officedocument.presentationml.notesSlide+xml"/>
  <Override PartName="/ppt/charts/chart95.xml" ContentType="application/vnd.openxmlformats-officedocument.drawingml.chart+xml"/>
  <Override PartName="/ppt/theme/themeOverride25.xml" ContentType="application/vnd.openxmlformats-officedocument.themeOverride+xml"/>
  <Override PartName="/ppt/drawings/drawing14.xml" ContentType="application/vnd.openxmlformats-officedocument.drawingml.chartshapes+xml"/>
  <Override PartName="/ppt/notesSlides/notesSlide93.xml" ContentType="application/vnd.openxmlformats-officedocument.presentationml.notesSlide+xml"/>
  <Override PartName="/ppt/charts/chart96.xml" ContentType="application/vnd.openxmlformats-officedocument.drawingml.chart+xml"/>
  <Override PartName="/ppt/notesSlides/notesSlide94.xml" ContentType="application/vnd.openxmlformats-officedocument.presentationml.notesSlide+xml"/>
  <Override PartName="/ppt/charts/chart97.xml" ContentType="application/vnd.openxmlformats-officedocument.drawingml.chart+xml"/>
  <Override PartName="/ppt/notesSlides/notesSlide95.xml" ContentType="application/vnd.openxmlformats-officedocument.presentationml.notesSlide+xml"/>
  <Override PartName="/ppt/charts/chart98.xml" ContentType="application/vnd.openxmlformats-officedocument.drawingml.chart+xml"/>
  <Override PartName="/ppt/notesSlides/notesSlide96.xml" ContentType="application/vnd.openxmlformats-officedocument.presentationml.notesSlide+xml"/>
  <Override PartName="/ppt/charts/chart99.xml" ContentType="application/vnd.openxmlformats-officedocument.drawingml.chart+xml"/>
  <Override PartName="/ppt/notesSlides/notesSlide97.xml" ContentType="application/vnd.openxmlformats-officedocument.presentationml.notesSlide+xml"/>
  <Override PartName="/ppt/charts/chart100.xml" ContentType="application/vnd.openxmlformats-officedocument.drawingml.chart+xml"/>
  <Override PartName="/ppt/notesSlides/notesSlide98.xml" ContentType="application/vnd.openxmlformats-officedocument.presentationml.notesSlide+xml"/>
  <Override PartName="/ppt/charts/chart101.xml" ContentType="application/vnd.openxmlformats-officedocument.drawingml.chart+xml"/>
  <Override PartName="/ppt/notesSlides/notesSlide99.xml" ContentType="application/vnd.openxmlformats-officedocument.presentationml.notesSlide+xml"/>
  <Override PartName="/ppt/charts/chart102.xml" ContentType="application/vnd.openxmlformats-officedocument.drawingml.chart+xml"/>
  <Override PartName="/ppt/notesSlides/notesSlide100.xml" ContentType="application/vnd.openxmlformats-officedocument.presentationml.notesSlide+xml"/>
  <Override PartName="/ppt/charts/chart103.xml" ContentType="application/vnd.openxmlformats-officedocument.drawingml.chart+xml"/>
  <Override PartName="/ppt/charts/chart104.xml" ContentType="application/vnd.openxmlformats-officedocument.drawingml.chart+xml"/>
  <Override PartName="/ppt/notesSlides/notesSlide101.xml" ContentType="application/vnd.openxmlformats-officedocument.presentationml.notesSlide+xml"/>
  <Override PartName="/ppt/charts/chart10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8"/>
  </p:notesMasterIdLst>
  <p:handoutMasterIdLst>
    <p:handoutMasterId r:id="rId119"/>
  </p:handoutMasterIdLst>
  <p:sldIdLst>
    <p:sldId id="256" r:id="rId2"/>
    <p:sldId id="393" r:id="rId3"/>
    <p:sldId id="456" r:id="rId4"/>
    <p:sldId id="457" r:id="rId5"/>
    <p:sldId id="458" r:id="rId6"/>
    <p:sldId id="459" r:id="rId7"/>
    <p:sldId id="460" r:id="rId8"/>
    <p:sldId id="262" r:id="rId9"/>
    <p:sldId id="413" r:id="rId10"/>
    <p:sldId id="441" r:id="rId11"/>
    <p:sldId id="414" r:id="rId12"/>
    <p:sldId id="415" r:id="rId13"/>
    <p:sldId id="478" r:id="rId14"/>
    <p:sldId id="451" r:id="rId15"/>
    <p:sldId id="417" r:id="rId16"/>
    <p:sldId id="418" r:id="rId17"/>
    <p:sldId id="419" r:id="rId18"/>
    <p:sldId id="421" r:id="rId19"/>
    <p:sldId id="396" r:id="rId20"/>
    <p:sldId id="452" r:id="rId21"/>
    <p:sldId id="453" r:id="rId22"/>
    <p:sldId id="397" r:id="rId23"/>
    <p:sldId id="454" r:id="rId24"/>
    <p:sldId id="455" r:id="rId25"/>
    <p:sldId id="412" r:id="rId26"/>
    <p:sldId id="290" r:id="rId27"/>
    <p:sldId id="291" r:id="rId28"/>
    <p:sldId id="471" r:id="rId29"/>
    <p:sldId id="425" r:id="rId30"/>
    <p:sldId id="426" r:id="rId31"/>
    <p:sldId id="427" r:id="rId32"/>
    <p:sldId id="430" r:id="rId33"/>
    <p:sldId id="428" r:id="rId34"/>
    <p:sldId id="431" r:id="rId35"/>
    <p:sldId id="432" r:id="rId36"/>
    <p:sldId id="383" r:id="rId37"/>
    <p:sldId id="433" r:id="rId38"/>
    <p:sldId id="434" r:id="rId39"/>
    <p:sldId id="305" r:id="rId40"/>
    <p:sldId id="306" r:id="rId41"/>
    <p:sldId id="307" r:id="rId42"/>
    <p:sldId id="308" r:id="rId43"/>
    <p:sldId id="384" r:id="rId44"/>
    <p:sldId id="446" r:id="rId45"/>
    <p:sldId id="467" r:id="rId46"/>
    <p:sldId id="466" r:id="rId47"/>
    <p:sldId id="447" r:id="rId48"/>
    <p:sldId id="399" r:id="rId49"/>
    <p:sldId id="400" r:id="rId50"/>
    <p:sldId id="448" r:id="rId51"/>
    <p:sldId id="449" r:id="rId52"/>
    <p:sldId id="472" r:id="rId53"/>
    <p:sldId id="473" r:id="rId54"/>
    <p:sldId id="474" r:id="rId55"/>
    <p:sldId id="320" r:id="rId56"/>
    <p:sldId id="385" r:id="rId57"/>
    <p:sldId id="323" r:id="rId58"/>
    <p:sldId id="324" r:id="rId59"/>
    <p:sldId id="470" r:id="rId60"/>
    <p:sldId id="401" r:id="rId61"/>
    <p:sldId id="325" r:id="rId62"/>
    <p:sldId id="442" r:id="rId63"/>
    <p:sldId id="462" r:id="rId64"/>
    <p:sldId id="404" r:id="rId65"/>
    <p:sldId id="477" r:id="rId66"/>
    <p:sldId id="386" r:id="rId67"/>
    <p:sldId id="406" r:id="rId68"/>
    <p:sldId id="443" r:id="rId69"/>
    <p:sldId id="444" r:id="rId70"/>
    <p:sldId id="334" r:id="rId71"/>
    <p:sldId id="407" r:id="rId72"/>
    <p:sldId id="408" r:id="rId73"/>
    <p:sldId id="465" r:id="rId74"/>
    <p:sldId id="340" r:id="rId75"/>
    <p:sldId id="387" r:id="rId76"/>
    <p:sldId id="342" r:id="rId77"/>
    <p:sldId id="469" r:id="rId78"/>
    <p:sldId id="476" r:id="rId79"/>
    <p:sldId id="345" r:id="rId80"/>
    <p:sldId id="468" r:id="rId81"/>
    <p:sldId id="347" r:id="rId82"/>
    <p:sldId id="348" r:id="rId83"/>
    <p:sldId id="388" r:id="rId84"/>
    <p:sldId id="350" r:id="rId85"/>
    <p:sldId id="351" r:id="rId86"/>
    <p:sldId id="409"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89" r:id="rId101"/>
    <p:sldId id="437" r:id="rId102"/>
    <p:sldId id="436" r:id="rId103"/>
    <p:sldId id="370" r:id="rId104"/>
    <p:sldId id="438" r:id="rId105"/>
    <p:sldId id="439" r:id="rId106"/>
    <p:sldId id="390" r:id="rId107"/>
    <p:sldId id="372" r:id="rId108"/>
    <p:sldId id="373" r:id="rId109"/>
    <p:sldId id="391" r:id="rId110"/>
    <p:sldId id="411" r:id="rId111"/>
    <p:sldId id="410" r:id="rId112"/>
    <p:sldId id="377" r:id="rId113"/>
    <p:sldId id="378" r:id="rId114"/>
    <p:sldId id="380" r:id="rId115"/>
    <p:sldId id="381" r:id="rId116"/>
    <p:sldId id="382" r:id="rId1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Copeland" initials="CC" lastIdx="11" clrIdx="0">
    <p:extLst/>
  </p:cmAuthor>
  <p:cmAuthor id="2" name="Michael Panek" initials="M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04F96"/>
    <a:srgbClr val="1360B5"/>
    <a:srgbClr val="1878E2"/>
    <a:srgbClr val="1464BC"/>
    <a:srgbClr val="262444"/>
    <a:srgbClr val="7C7C7C"/>
    <a:srgbClr val="00650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2423" autoAdjust="0"/>
  </p:normalViewPr>
  <p:slideViewPr>
    <p:cSldViewPr>
      <p:cViewPr varScale="1">
        <p:scale>
          <a:sx n="68" d="100"/>
          <a:sy n="68" d="100"/>
        </p:scale>
        <p:origin x="1452" y="60"/>
      </p:cViewPr>
      <p:guideLst>
        <p:guide orient="horz" pos="2160"/>
        <p:guide pos="2880"/>
      </p:guideLst>
    </p:cSldViewPr>
  </p:slideViewPr>
  <p:outlineViewPr>
    <p:cViewPr>
      <p:scale>
        <a:sx n="33" d="100"/>
        <a:sy n="33" d="100"/>
      </p:scale>
      <p:origin x="0" y="4542"/>
    </p:cViewPr>
  </p:outlineViewPr>
  <p:notesTextViewPr>
    <p:cViewPr>
      <p:scale>
        <a:sx n="100" d="100"/>
        <a:sy n="100" d="100"/>
      </p:scale>
      <p:origin x="0" y="0"/>
    </p:cViewPr>
  </p:notesTextViewPr>
  <p:notesViewPr>
    <p:cSldViewPr>
      <p:cViewPr varScale="1">
        <p:scale>
          <a:sx n="85" d="100"/>
          <a:sy n="85" d="100"/>
        </p:scale>
        <p:origin x="-37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1.xlsx"/><Relationship Id="rId1" Type="http://schemas.openxmlformats.org/officeDocument/2006/relationships/themeOverride" Target="../theme/themeOverride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4.xlsx"/><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5.xlsx"/><Relationship Id="rId1" Type="http://schemas.openxmlformats.org/officeDocument/2006/relationships/themeOverride" Target="../theme/themeOverride7.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6.xlsx"/><Relationship Id="rId1" Type="http://schemas.openxmlformats.org/officeDocument/2006/relationships/themeOverride" Target="../theme/themeOverride8.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7.xlsx"/><Relationship Id="rId1" Type="http://schemas.openxmlformats.org/officeDocument/2006/relationships/themeOverride" Target="../theme/themeOverride9.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8.xlsx"/><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9.xlsx"/><Relationship Id="rId1" Type="http://schemas.openxmlformats.org/officeDocument/2006/relationships/themeOverride" Target="../theme/themeOverride11.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0.xlsx"/><Relationship Id="rId1" Type="http://schemas.openxmlformats.org/officeDocument/2006/relationships/themeOverride" Target="../theme/themeOverride12.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1.xlsx"/><Relationship Id="rId1" Type="http://schemas.openxmlformats.org/officeDocument/2006/relationships/themeOverride" Target="../theme/themeOverride13.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2.xlsx"/><Relationship Id="rId1" Type="http://schemas.openxmlformats.org/officeDocument/2006/relationships/themeOverride" Target="../theme/themeOverride14.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1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7.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18.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19.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20.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21.xml"/></Relationships>
</file>

<file path=ppt/charts/_rels/chart9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90.xlsx"/><Relationship Id="rId1" Type="http://schemas.openxmlformats.org/officeDocument/2006/relationships/themeOverride" Target="../theme/themeOverride22.xml"/></Relationships>
</file>

<file path=ppt/charts/_rels/chart9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91.xlsx"/><Relationship Id="rId1" Type="http://schemas.openxmlformats.org/officeDocument/2006/relationships/themeOverride" Target="../theme/themeOverride23.xml"/></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93.xlsx"/><Relationship Id="rId1" Type="http://schemas.openxmlformats.org/officeDocument/2006/relationships/themeOverride" Target="../theme/themeOverride24.xml"/></Relationships>
</file>

<file path=ppt/charts/_rels/chart95.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94.xlsx"/><Relationship Id="rId1" Type="http://schemas.openxmlformats.org/officeDocument/2006/relationships/themeOverride" Target="../theme/themeOverride25.xml"/></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43406398524497E-3"/>
          <c:y val="0.11055438545980792"/>
          <c:w val="0.98267318411041304"/>
          <c:h val="0.72524830406293206"/>
        </c:manualLayout>
      </c:layout>
      <c:barChart>
        <c:barDir val="col"/>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secure</c:v>
                </c:pt>
                <c:pt idx="1">
                  <c:v>Somewhat secure</c:v>
                </c:pt>
                <c:pt idx="2">
                  <c:v>Not too secure</c:v>
                </c:pt>
                <c:pt idx="3">
                  <c:v>Not at all secure</c:v>
                </c:pt>
              </c:strCache>
            </c:strRef>
          </c:cat>
          <c:val>
            <c:numRef>
              <c:f>Sheet1!$B$2:$B$5</c:f>
              <c:numCache>
                <c:formatCode>0%</c:formatCode>
                <c:ptCount val="4"/>
                <c:pt idx="0">
                  <c:v>0.13</c:v>
                </c:pt>
                <c:pt idx="1">
                  <c:v>0.45</c:v>
                </c:pt>
                <c:pt idx="2">
                  <c:v>0.26</c:v>
                </c:pt>
                <c:pt idx="3">
                  <c:v>0.15</c:v>
                </c:pt>
              </c:numCache>
            </c:numRef>
          </c:val>
          <c:extLst>
            <c:ext xmlns:c16="http://schemas.microsoft.com/office/drawing/2014/chart" uri="{C3380CC4-5D6E-409C-BE32-E72D297353CC}">
              <c16:uniqueId val="{00000000-BD9F-48AF-A1A7-408AC3A0C2E8}"/>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secure</c:v>
                </c:pt>
                <c:pt idx="1">
                  <c:v>Somewhat secure</c:v>
                </c:pt>
                <c:pt idx="2">
                  <c:v>Not too secure</c:v>
                </c:pt>
                <c:pt idx="3">
                  <c:v>Not at all secure</c:v>
                </c:pt>
              </c:strCache>
            </c:strRef>
          </c:cat>
          <c:val>
            <c:numRef>
              <c:f>Sheet1!$C$2:$C$5</c:f>
              <c:numCache>
                <c:formatCode>0%</c:formatCode>
                <c:ptCount val="4"/>
                <c:pt idx="0">
                  <c:v>0.23</c:v>
                </c:pt>
                <c:pt idx="1">
                  <c:v>0.52</c:v>
                </c:pt>
                <c:pt idx="2">
                  <c:v>0.16</c:v>
                </c:pt>
                <c:pt idx="3">
                  <c:v>0.08</c:v>
                </c:pt>
              </c:numCache>
            </c:numRef>
          </c:val>
          <c:extLst>
            <c:ext xmlns:c16="http://schemas.microsoft.com/office/drawing/2014/chart" uri="{C3380CC4-5D6E-409C-BE32-E72D297353CC}">
              <c16:uniqueId val="{00000001-BD9F-48AF-A1A7-408AC3A0C2E8}"/>
            </c:ext>
          </c:extLst>
        </c:ser>
        <c:dLbls>
          <c:showLegendKey val="0"/>
          <c:showVal val="0"/>
          <c:showCatName val="0"/>
          <c:showSerName val="0"/>
          <c:showPercent val="0"/>
          <c:showBubbleSize val="0"/>
        </c:dLbls>
        <c:gapWidth val="50"/>
        <c:axId val="42424960"/>
        <c:axId val="45068672"/>
      </c:barChart>
      <c:catAx>
        <c:axId val="42424960"/>
        <c:scaling>
          <c:orientation val="minMax"/>
        </c:scaling>
        <c:delete val="0"/>
        <c:axPos val="b"/>
        <c:numFmt formatCode="General" sourceLinked="1"/>
        <c:majorTickMark val="none"/>
        <c:minorTickMark val="none"/>
        <c:tickLblPos val="nextTo"/>
        <c:crossAx val="45068672"/>
        <c:crosses val="autoZero"/>
        <c:auto val="1"/>
        <c:lblAlgn val="ctr"/>
        <c:lblOffset val="100"/>
        <c:noMultiLvlLbl val="0"/>
      </c:catAx>
      <c:valAx>
        <c:axId val="45068672"/>
        <c:scaling>
          <c:orientation val="minMax"/>
        </c:scaling>
        <c:delete val="1"/>
        <c:axPos val="l"/>
        <c:numFmt formatCode="0%" sourceLinked="1"/>
        <c:majorTickMark val="out"/>
        <c:minorTickMark val="none"/>
        <c:tickLblPos val="nextTo"/>
        <c:crossAx val="42424960"/>
        <c:crosses val="autoZero"/>
        <c:crossBetween val="between"/>
      </c:valAx>
    </c:plotArea>
    <c:legend>
      <c:legendPos val="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9312432136658604"/>
          <c:y val="0.13321899577003465"/>
          <c:w val="0.59938456521642269"/>
          <c:h val="0.84861477753405146"/>
        </c:manualLayout>
      </c:layout>
      <c:barChart>
        <c:barDir val="bar"/>
        <c:grouping val="stacked"/>
        <c:varyColors val="0"/>
        <c:ser>
          <c:idx val="0"/>
          <c:order val="0"/>
          <c:tx>
            <c:strRef>
              <c:f>Sheet1!$B$1</c:f>
              <c:strCache>
                <c:ptCount val="1"/>
                <c:pt idx="0">
                  <c:v>Very helpful</c:v>
                </c:pt>
              </c:strCache>
            </c:strRef>
          </c:tx>
          <c:spPr>
            <a:solidFill>
              <a:srgbClr val="00650B"/>
            </a:solidFill>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Retirement planning</c:v>
                </c:pt>
                <c:pt idx="1">
                  <c:v>Financial planning</c:v>
                </c:pt>
                <c:pt idx="2">
                  <c:v>Healthcare planning</c:v>
                </c:pt>
                <c:pt idx="3">
                  <c:v>Budgeting</c:v>
                </c:pt>
                <c:pt idx="4">
                  <c:v>Prioritizing savings</c:v>
                </c:pt>
                <c:pt idx="5">
                  <c:v>Expense management</c:v>
                </c:pt>
                <c:pt idx="6">
                  <c:v>Debt counseling</c:v>
                </c:pt>
              </c:strCache>
            </c:strRef>
          </c:cat>
          <c:val>
            <c:numRef>
              <c:f>Sheet1!$B$2:$B$8</c:f>
              <c:numCache>
                <c:formatCode>0%</c:formatCode>
                <c:ptCount val="7"/>
                <c:pt idx="0">
                  <c:v>0.16</c:v>
                </c:pt>
                <c:pt idx="1">
                  <c:v>0.14000000000000001</c:v>
                </c:pt>
                <c:pt idx="2">
                  <c:v>0.12</c:v>
                </c:pt>
                <c:pt idx="3">
                  <c:v>0.12</c:v>
                </c:pt>
                <c:pt idx="4">
                  <c:v>0.12</c:v>
                </c:pt>
                <c:pt idx="5">
                  <c:v>0.09</c:v>
                </c:pt>
                <c:pt idx="6">
                  <c:v>7.0000000000000007E-2</c:v>
                </c:pt>
              </c:numCache>
            </c:numRef>
          </c:val>
          <c:extLst>
            <c:ext xmlns:c16="http://schemas.microsoft.com/office/drawing/2014/chart" uri="{C3380CC4-5D6E-409C-BE32-E72D297353CC}">
              <c16:uniqueId val="{00000000-7C7B-4847-8096-D3B568B5A0A6}"/>
            </c:ext>
          </c:extLst>
        </c:ser>
        <c:ser>
          <c:idx val="1"/>
          <c:order val="1"/>
          <c:tx>
            <c:strRef>
              <c:f>Sheet1!$C$1</c:f>
              <c:strCache>
                <c:ptCount val="1"/>
                <c:pt idx="0">
                  <c:v>Somewhat helpful</c:v>
                </c:pt>
              </c:strCache>
            </c:strRef>
          </c:tx>
          <c:spPr>
            <a:solidFill>
              <a:srgbClr val="92D050"/>
            </a:solidFill>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Retirement planning</c:v>
                </c:pt>
                <c:pt idx="1">
                  <c:v>Financial planning</c:v>
                </c:pt>
                <c:pt idx="2">
                  <c:v>Healthcare planning</c:v>
                </c:pt>
                <c:pt idx="3">
                  <c:v>Budgeting</c:v>
                </c:pt>
                <c:pt idx="4">
                  <c:v>Prioritizing savings</c:v>
                </c:pt>
                <c:pt idx="5">
                  <c:v>Expense management</c:v>
                </c:pt>
                <c:pt idx="6">
                  <c:v>Debt counseling</c:v>
                </c:pt>
              </c:strCache>
            </c:strRef>
          </c:cat>
          <c:val>
            <c:numRef>
              <c:f>Sheet1!$C$2:$C$8</c:f>
              <c:numCache>
                <c:formatCode>0%</c:formatCode>
                <c:ptCount val="7"/>
                <c:pt idx="0">
                  <c:v>0.36</c:v>
                </c:pt>
                <c:pt idx="1">
                  <c:v>0.34</c:v>
                </c:pt>
                <c:pt idx="2">
                  <c:v>0.35</c:v>
                </c:pt>
                <c:pt idx="3">
                  <c:v>0.31</c:v>
                </c:pt>
                <c:pt idx="4">
                  <c:v>0.28999999999999998</c:v>
                </c:pt>
                <c:pt idx="5">
                  <c:v>0.31</c:v>
                </c:pt>
                <c:pt idx="6">
                  <c:v>0.22</c:v>
                </c:pt>
              </c:numCache>
            </c:numRef>
          </c:val>
          <c:extLst>
            <c:ext xmlns:c16="http://schemas.microsoft.com/office/drawing/2014/chart" uri="{C3380CC4-5D6E-409C-BE32-E72D297353CC}">
              <c16:uniqueId val="{00000001-7C7B-4847-8096-D3B568B5A0A6}"/>
            </c:ext>
          </c:extLst>
        </c:ser>
        <c:ser>
          <c:idx val="2"/>
          <c:order val="2"/>
          <c:tx>
            <c:strRef>
              <c:f>Sheet1!$D$1</c:f>
              <c:strCache>
                <c:ptCount val="1"/>
                <c:pt idx="0">
                  <c:v>Net</c:v>
                </c:pt>
              </c:strCache>
            </c:strRef>
          </c:tx>
          <c:spPr>
            <a:noFill/>
            <a:ln>
              <a:noFill/>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Retirement planning</c:v>
                </c:pt>
                <c:pt idx="1">
                  <c:v>Financial planning</c:v>
                </c:pt>
                <c:pt idx="2">
                  <c:v>Healthcare planning</c:v>
                </c:pt>
                <c:pt idx="3">
                  <c:v>Budgeting</c:v>
                </c:pt>
                <c:pt idx="4">
                  <c:v>Prioritizing savings</c:v>
                </c:pt>
                <c:pt idx="5">
                  <c:v>Expense management</c:v>
                </c:pt>
                <c:pt idx="6">
                  <c:v>Debt counseling</c:v>
                </c:pt>
              </c:strCache>
            </c:strRef>
          </c:cat>
          <c:val>
            <c:numRef>
              <c:f>Sheet1!$D$2:$D$8</c:f>
              <c:numCache>
                <c:formatCode>0%</c:formatCode>
                <c:ptCount val="7"/>
                <c:pt idx="0">
                  <c:v>0.53</c:v>
                </c:pt>
                <c:pt idx="1">
                  <c:v>0.49</c:v>
                </c:pt>
                <c:pt idx="2">
                  <c:v>0.47</c:v>
                </c:pt>
                <c:pt idx="3">
                  <c:v>0.43</c:v>
                </c:pt>
                <c:pt idx="4">
                  <c:v>0.41</c:v>
                </c:pt>
                <c:pt idx="5">
                  <c:v>0.4</c:v>
                </c:pt>
                <c:pt idx="6">
                  <c:v>0.28999999999999998</c:v>
                </c:pt>
              </c:numCache>
            </c:numRef>
          </c:val>
          <c:extLst>
            <c:ext xmlns:c16="http://schemas.microsoft.com/office/drawing/2014/chart" uri="{C3380CC4-5D6E-409C-BE32-E72D297353CC}">
              <c16:uniqueId val="{00000002-7C7B-4847-8096-D3B568B5A0A6}"/>
            </c:ext>
          </c:extLst>
        </c:ser>
        <c:dLbls>
          <c:showLegendKey val="0"/>
          <c:showVal val="0"/>
          <c:showCatName val="0"/>
          <c:showSerName val="0"/>
          <c:showPercent val="0"/>
          <c:showBubbleSize val="0"/>
        </c:dLbls>
        <c:gapWidth val="100"/>
        <c:overlap val="100"/>
        <c:axId val="46023808"/>
        <c:axId val="46025344"/>
      </c:barChart>
      <c:catAx>
        <c:axId val="46023808"/>
        <c:scaling>
          <c:orientation val="maxMin"/>
        </c:scaling>
        <c:delete val="0"/>
        <c:axPos val="l"/>
        <c:numFmt formatCode="General" sourceLinked="1"/>
        <c:majorTickMark val="none"/>
        <c:minorTickMark val="none"/>
        <c:tickLblPos val="nextTo"/>
        <c:txPr>
          <a:bodyPr/>
          <a:lstStyle/>
          <a:p>
            <a:pPr algn="r">
              <a:defRPr/>
            </a:pPr>
            <a:endParaRPr lang="en-US"/>
          </a:p>
        </c:txPr>
        <c:crossAx val="46025344"/>
        <c:crosses val="autoZero"/>
        <c:auto val="1"/>
        <c:lblAlgn val="ctr"/>
        <c:lblOffset val="100"/>
        <c:noMultiLvlLbl val="0"/>
      </c:catAx>
      <c:valAx>
        <c:axId val="46025344"/>
        <c:scaling>
          <c:orientation val="minMax"/>
          <c:max val="1"/>
        </c:scaling>
        <c:delete val="1"/>
        <c:axPos val="t"/>
        <c:numFmt formatCode="0%" sourceLinked="1"/>
        <c:majorTickMark val="out"/>
        <c:minorTickMark val="none"/>
        <c:tickLblPos val="nextTo"/>
        <c:crossAx val="46023808"/>
        <c:crosses val="autoZero"/>
        <c:crossBetween val="between"/>
      </c:valAx>
    </c:plotArea>
    <c:legend>
      <c:legendPos val="t"/>
      <c:legendEntry>
        <c:idx val="2"/>
        <c:delete val="1"/>
      </c:legendEntry>
      <c:layout>
        <c:manualLayout>
          <c:xMode val="edge"/>
          <c:yMode val="edge"/>
          <c:x val="0.29377570106737738"/>
          <c:y val="2.7249340043870723E-2"/>
          <c:w val="0.4108363147946269"/>
          <c:h val="6.2078669297670308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53435580338932"/>
          <c:y val="7.1012842144731914E-2"/>
          <c:w val="0.44893334952348002"/>
          <c:h val="0.90774817210348702"/>
        </c:manualLayout>
      </c:layout>
      <c:barChart>
        <c:barDir val="bar"/>
        <c:grouping val="clustered"/>
        <c:varyColors val="0"/>
        <c:ser>
          <c:idx val="0"/>
          <c:order val="0"/>
          <c:tx>
            <c:strRef>
              <c:f>Sheet1!$B$1</c:f>
              <c:strCache>
                <c:ptCount val="1"/>
                <c:pt idx="0">
                  <c:v>2017</c:v>
                </c:pt>
              </c:strCache>
            </c:strRef>
          </c:tx>
          <c:spPr>
            <a:solidFill>
              <a:schemeClr val="accent2"/>
            </a:solidFill>
          </c:spPr>
          <c:invertIfNegative val="0"/>
          <c:dLbls>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Much higher</c:v>
                </c:pt>
                <c:pt idx="1">
                  <c:v>Somewhat higher</c:v>
                </c:pt>
                <c:pt idx="2">
                  <c:v>About the same</c:v>
                </c:pt>
                <c:pt idx="3">
                  <c:v>Somewhat lower</c:v>
                </c:pt>
                <c:pt idx="4">
                  <c:v>Much lower</c:v>
                </c:pt>
                <c:pt idx="5">
                  <c:v>Don't Know / Refused</c:v>
                </c:pt>
              </c:strCache>
            </c:strRef>
          </c:cat>
          <c:val>
            <c:numRef>
              <c:f>Sheet1!$B$2:$B$7</c:f>
              <c:numCache>
                <c:formatCode>0%</c:formatCode>
                <c:ptCount val="6"/>
                <c:pt idx="0">
                  <c:v>0.13</c:v>
                </c:pt>
                <c:pt idx="1">
                  <c:v>0.24</c:v>
                </c:pt>
                <c:pt idx="2">
                  <c:v>0.53</c:v>
                </c:pt>
                <c:pt idx="3">
                  <c:v>7.0000000000000007E-2</c:v>
                </c:pt>
                <c:pt idx="4">
                  <c:v>0.01</c:v>
                </c:pt>
                <c:pt idx="5">
                  <c:v>0.01</c:v>
                </c:pt>
              </c:numCache>
            </c:numRef>
          </c:val>
          <c:extLst>
            <c:ext xmlns:c16="http://schemas.microsoft.com/office/drawing/2014/chart" uri="{C3380CC4-5D6E-409C-BE32-E72D297353CC}">
              <c16:uniqueId val="{00000000-7C2D-454B-9C5F-260958821488}"/>
            </c:ext>
          </c:extLst>
        </c:ser>
        <c:dLbls>
          <c:showLegendKey val="0"/>
          <c:showVal val="0"/>
          <c:showCatName val="0"/>
          <c:showSerName val="0"/>
          <c:showPercent val="0"/>
          <c:showBubbleSize val="0"/>
        </c:dLbls>
        <c:gapWidth val="50"/>
        <c:axId val="170076032"/>
        <c:axId val="170077568"/>
      </c:barChart>
      <c:catAx>
        <c:axId val="170076032"/>
        <c:scaling>
          <c:orientation val="maxMin"/>
        </c:scaling>
        <c:delete val="0"/>
        <c:axPos val="l"/>
        <c:numFmt formatCode="General" sourceLinked="1"/>
        <c:majorTickMark val="none"/>
        <c:minorTickMark val="none"/>
        <c:tickLblPos val="nextTo"/>
        <c:txPr>
          <a:bodyPr/>
          <a:lstStyle/>
          <a:p>
            <a:pPr algn="r">
              <a:defRPr/>
            </a:pPr>
            <a:endParaRPr lang="en-US"/>
          </a:p>
        </c:txPr>
        <c:crossAx val="170077568"/>
        <c:crosses val="autoZero"/>
        <c:auto val="1"/>
        <c:lblAlgn val="ctr"/>
        <c:lblOffset val="100"/>
        <c:noMultiLvlLbl val="0"/>
      </c:catAx>
      <c:valAx>
        <c:axId val="170077568"/>
        <c:scaling>
          <c:orientation val="minMax"/>
        </c:scaling>
        <c:delete val="1"/>
        <c:axPos val="t"/>
        <c:numFmt formatCode="0%" sourceLinked="1"/>
        <c:majorTickMark val="out"/>
        <c:minorTickMark val="none"/>
        <c:tickLblPos val="nextTo"/>
        <c:crossAx val="170076032"/>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87122176833079"/>
          <c:y val="3.4375000000000003E-2"/>
          <c:w val="0.43110457048302764"/>
          <c:h val="0.93125000000000002"/>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Adjusted budget, adapted, managed, lived within means</c:v>
                </c:pt>
                <c:pt idx="1">
                  <c:v>Reduced other spending</c:v>
                </c:pt>
                <c:pt idx="2">
                  <c:v>Cut back or did without, found cheaper health/car insurance</c:v>
                </c:pt>
                <c:pt idx="3">
                  <c:v>Drew down money from savings/investments</c:v>
                </c:pt>
                <c:pt idx="4">
                  <c:v>Went into debt</c:v>
                </c:pt>
                <c:pt idx="5">
                  <c:v>Went back to work, spouse working, rented room for income</c:v>
                </c:pt>
                <c:pt idx="6">
                  <c:v>Help from family/others; moved in with famly, inherited from family</c:v>
                </c:pt>
              </c:strCache>
            </c:strRef>
          </c:cat>
          <c:val>
            <c:numRef>
              <c:f>Sheet1!$B$2:$B$8</c:f>
              <c:numCache>
                <c:formatCode>0%</c:formatCode>
                <c:ptCount val="7"/>
                <c:pt idx="0">
                  <c:v>0.5</c:v>
                </c:pt>
                <c:pt idx="1">
                  <c:v>0.48</c:v>
                </c:pt>
                <c:pt idx="2">
                  <c:v>0.35</c:v>
                </c:pt>
                <c:pt idx="3">
                  <c:v>0.22</c:v>
                </c:pt>
                <c:pt idx="4">
                  <c:v>0.09</c:v>
                </c:pt>
                <c:pt idx="5">
                  <c:v>0.06</c:v>
                </c:pt>
                <c:pt idx="6">
                  <c:v>0.05</c:v>
                </c:pt>
              </c:numCache>
            </c:numRef>
          </c:val>
          <c:extLst>
            <c:ext xmlns:c16="http://schemas.microsoft.com/office/drawing/2014/chart" uri="{C3380CC4-5D6E-409C-BE32-E72D297353CC}">
              <c16:uniqueId val="{00000000-E45D-4DDF-A8B8-4B41F56377B0}"/>
            </c:ext>
          </c:extLst>
        </c:ser>
        <c:dLbls>
          <c:showLegendKey val="0"/>
          <c:showVal val="0"/>
          <c:showCatName val="0"/>
          <c:showSerName val="0"/>
          <c:showPercent val="0"/>
          <c:showBubbleSize val="0"/>
        </c:dLbls>
        <c:gapWidth val="50"/>
        <c:axId val="170179584"/>
        <c:axId val="170181376"/>
      </c:barChart>
      <c:catAx>
        <c:axId val="170179584"/>
        <c:scaling>
          <c:orientation val="maxMin"/>
        </c:scaling>
        <c:delete val="0"/>
        <c:axPos val="l"/>
        <c:numFmt formatCode="General" sourceLinked="1"/>
        <c:majorTickMark val="none"/>
        <c:minorTickMark val="none"/>
        <c:tickLblPos val="nextTo"/>
        <c:txPr>
          <a:bodyPr/>
          <a:lstStyle/>
          <a:p>
            <a:pPr algn="r">
              <a:defRPr/>
            </a:pPr>
            <a:endParaRPr lang="en-US"/>
          </a:p>
        </c:txPr>
        <c:crossAx val="170181376"/>
        <c:crosses val="autoZero"/>
        <c:auto val="1"/>
        <c:lblAlgn val="ctr"/>
        <c:lblOffset val="100"/>
        <c:noMultiLvlLbl val="0"/>
      </c:catAx>
      <c:valAx>
        <c:axId val="170181376"/>
        <c:scaling>
          <c:orientation val="minMax"/>
        </c:scaling>
        <c:delete val="1"/>
        <c:axPos val="t"/>
        <c:numFmt formatCode="0%" sourceLinked="1"/>
        <c:majorTickMark val="out"/>
        <c:minorTickMark val="none"/>
        <c:tickLblPos val="nextTo"/>
        <c:crossAx val="170179584"/>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401"/>
          <c:y val="9.0694388199517098E-2"/>
          <c:w val="0.44893334952348002"/>
          <c:h val="0.87493051629022889"/>
        </c:manualLayout>
      </c:layout>
      <c:barChart>
        <c:barDir val="bar"/>
        <c:grouping val="clustered"/>
        <c:varyColors val="0"/>
        <c:ser>
          <c:idx val="0"/>
          <c:order val="0"/>
          <c:tx>
            <c:strRef>
              <c:f>Sheet1!$B$1</c:f>
              <c:strCache>
                <c:ptCount val="1"/>
                <c:pt idx="0">
                  <c:v>2017</c:v>
                </c:pt>
              </c:strCache>
            </c:strRef>
          </c:tx>
          <c:spPr>
            <a:solidFill>
              <a:schemeClr val="accent2"/>
            </a:solidFill>
          </c:spPr>
          <c:invertIfNegative val="0"/>
          <c:dLbls>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Much lower</c:v>
                </c:pt>
                <c:pt idx="1">
                  <c:v>Somewhat lower</c:v>
                </c:pt>
                <c:pt idx="2">
                  <c:v>About the same</c:v>
                </c:pt>
                <c:pt idx="3">
                  <c:v>Somewhat higher</c:v>
                </c:pt>
                <c:pt idx="4">
                  <c:v>Much higher</c:v>
                </c:pt>
                <c:pt idx="5">
                  <c:v>Don't Know /Refused</c:v>
                </c:pt>
              </c:strCache>
            </c:strRef>
          </c:cat>
          <c:val>
            <c:numRef>
              <c:f>Sheet1!$B$2:$B$7</c:f>
              <c:numCache>
                <c:formatCode>0%</c:formatCode>
                <c:ptCount val="6"/>
                <c:pt idx="0">
                  <c:v>0.12</c:v>
                </c:pt>
                <c:pt idx="1">
                  <c:v>0.16</c:v>
                </c:pt>
                <c:pt idx="2">
                  <c:v>0.41</c:v>
                </c:pt>
                <c:pt idx="3">
                  <c:v>0.21</c:v>
                </c:pt>
                <c:pt idx="4">
                  <c:v>0.08</c:v>
                </c:pt>
                <c:pt idx="5">
                  <c:v>0.01</c:v>
                </c:pt>
              </c:numCache>
            </c:numRef>
          </c:val>
          <c:extLst>
            <c:ext xmlns:c16="http://schemas.microsoft.com/office/drawing/2014/chart" uri="{C3380CC4-5D6E-409C-BE32-E72D297353CC}">
              <c16:uniqueId val="{00000000-B550-48D1-A069-BBC829D78216}"/>
            </c:ext>
          </c:extLst>
        </c:ser>
        <c:dLbls>
          <c:showLegendKey val="0"/>
          <c:showVal val="0"/>
          <c:showCatName val="0"/>
          <c:showSerName val="0"/>
          <c:showPercent val="0"/>
          <c:showBubbleSize val="0"/>
        </c:dLbls>
        <c:gapWidth val="50"/>
        <c:axId val="170234240"/>
        <c:axId val="170235776"/>
      </c:barChart>
      <c:catAx>
        <c:axId val="170234240"/>
        <c:scaling>
          <c:orientation val="maxMin"/>
        </c:scaling>
        <c:delete val="0"/>
        <c:axPos val="l"/>
        <c:numFmt formatCode="General" sourceLinked="1"/>
        <c:majorTickMark val="none"/>
        <c:minorTickMark val="none"/>
        <c:tickLblPos val="nextTo"/>
        <c:txPr>
          <a:bodyPr/>
          <a:lstStyle/>
          <a:p>
            <a:pPr algn="r">
              <a:defRPr/>
            </a:pPr>
            <a:endParaRPr lang="en-US"/>
          </a:p>
        </c:txPr>
        <c:crossAx val="170235776"/>
        <c:crosses val="autoZero"/>
        <c:auto val="1"/>
        <c:lblAlgn val="ctr"/>
        <c:lblOffset val="100"/>
        <c:noMultiLvlLbl val="0"/>
      </c:catAx>
      <c:valAx>
        <c:axId val="170235776"/>
        <c:scaling>
          <c:orientation val="minMax"/>
        </c:scaling>
        <c:delete val="1"/>
        <c:axPos val="t"/>
        <c:numFmt formatCode="0%" sourceLinked="1"/>
        <c:majorTickMark val="out"/>
        <c:minorTickMark val="none"/>
        <c:tickLblPos val="nextTo"/>
        <c:crossAx val="170234240"/>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73167377213575"/>
          <c:y val="9.2501384124258346E-2"/>
          <c:w val="0.36454417622310237"/>
          <c:h val="0.86043708222679738"/>
        </c:manualLayout>
      </c:layout>
      <c:barChart>
        <c:barDir val="bar"/>
        <c:grouping val="clustered"/>
        <c:varyColors val="0"/>
        <c:ser>
          <c:idx val="0"/>
          <c:order val="0"/>
          <c:tx>
            <c:strRef>
              <c:f>Sheet1!$B$1</c:f>
              <c:strCache>
                <c:ptCount val="1"/>
                <c:pt idx="0">
                  <c:v>Higher</c:v>
                </c:pt>
              </c:strCache>
            </c:strRef>
          </c:tx>
          <c:spPr>
            <a:solidFill>
              <a:srgbClr val="00650B"/>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Your savings and investments have performed better than expected</c:v>
                </c:pt>
                <c:pt idx="1">
                  <c:v>You have been able to add to your savings and investments</c:v>
                </c:pt>
                <c:pt idx="2">
                  <c:v>You paid off debt or a mortgage</c:v>
                </c:pt>
                <c:pt idx="3">
                  <c:v>You have withdrawn less than expected from savings and investments</c:v>
                </c:pt>
                <c:pt idx="4">
                  <c:v>Your income improved</c:v>
                </c:pt>
              </c:strCache>
            </c:strRef>
          </c:cat>
          <c:val>
            <c:numRef>
              <c:f>Sheet1!$B$2:$B$6</c:f>
              <c:numCache>
                <c:formatCode>0%</c:formatCode>
                <c:ptCount val="5"/>
                <c:pt idx="0">
                  <c:v>0.25</c:v>
                </c:pt>
                <c:pt idx="1">
                  <c:v>0.18</c:v>
                </c:pt>
                <c:pt idx="2">
                  <c:v>0.12</c:v>
                </c:pt>
                <c:pt idx="3">
                  <c:v>0.1</c:v>
                </c:pt>
                <c:pt idx="4">
                  <c:v>0.06</c:v>
                </c:pt>
              </c:numCache>
            </c:numRef>
          </c:val>
          <c:extLst>
            <c:ext xmlns:c16="http://schemas.microsoft.com/office/drawing/2014/chart" uri="{C3380CC4-5D6E-409C-BE32-E72D297353CC}">
              <c16:uniqueId val="{00000000-A3C8-4D67-95D1-C3D831C58966}"/>
            </c:ext>
          </c:extLst>
        </c:ser>
        <c:dLbls>
          <c:showLegendKey val="0"/>
          <c:showVal val="0"/>
          <c:showCatName val="0"/>
          <c:showSerName val="0"/>
          <c:showPercent val="0"/>
          <c:showBubbleSize val="0"/>
        </c:dLbls>
        <c:gapWidth val="50"/>
        <c:axId val="170526208"/>
        <c:axId val="170527744"/>
      </c:barChart>
      <c:catAx>
        <c:axId val="170526208"/>
        <c:scaling>
          <c:orientation val="maxMin"/>
        </c:scaling>
        <c:delete val="0"/>
        <c:axPos val="l"/>
        <c:numFmt formatCode="General" sourceLinked="1"/>
        <c:majorTickMark val="none"/>
        <c:minorTickMark val="none"/>
        <c:tickLblPos val="nextTo"/>
        <c:txPr>
          <a:bodyPr/>
          <a:lstStyle/>
          <a:p>
            <a:pPr algn="r">
              <a:defRPr/>
            </a:pPr>
            <a:endParaRPr lang="en-US"/>
          </a:p>
        </c:txPr>
        <c:crossAx val="170527744"/>
        <c:crosses val="autoZero"/>
        <c:auto val="1"/>
        <c:lblAlgn val="ctr"/>
        <c:lblOffset val="100"/>
        <c:noMultiLvlLbl val="0"/>
      </c:catAx>
      <c:valAx>
        <c:axId val="170527744"/>
        <c:scaling>
          <c:orientation val="minMax"/>
        </c:scaling>
        <c:delete val="1"/>
        <c:axPos val="t"/>
        <c:numFmt formatCode="0%" sourceLinked="1"/>
        <c:majorTickMark val="out"/>
        <c:minorTickMark val="none"/>
        <c:tickLblPos val="nextTo"/>
        <c:crossAx val="1705262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23645359544497"/>
          <c:y val="8.3968791998601799E-2"/>
          <c:w val="0.30518952306890101"/>
          <c:h val="0.88537099105723005"/>
        </c:manualLayout>
      </c:layout>
      <c:barChart>
        <c:barDir val="bar"/>
        <c:grouping val="clustered"/>
        <c:varyColors val="0"/>
        <c:ser>
          <c:idx val="0"/>
          <c:order val="0"/>
          <c:tx>
            <c:strRef>
              <c:f>Sheet1!$B$1</c:f>
              <c:strCache>
                <c:ptCount val="1"/>
                <c:pt idx="0">
                  <c:v>Lower</c:v>
                </c:pt>
              </c:strCache>
            </c:strRef>
          </c:tx>
          <c:spPr>
            <a:solidFill>
              <a:schemeClr val="accent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have been unable to add to your savings and investments</c:v>
                </c:pt>
                <c:pt idx="1">
                  <c:v>You have withdrawn more than expected from savings and investments</c:v>
                </c:pt>
                <c:pt idx="2">
                  <c:v>Don't have savings, savings depleted</c:v>
                </c:pt>
                <c:pt idx="3">
                  <c:v>Your savings and investments have performed worse than expected</c:v>
                </c:pt>
                <c:pt idx="4">
                  <c:v>Healthcare costs, got sick, became disabled</c:v>
                </c:pt>
                <c:pt idx="5">
                  <c:v>You paid off debt or a mortgage</c:v>
                </c:pt>
              </c:strCache>
            </c:strRef>
          </c:cat>
          <c:val>
            <c:numRef>
              <c:f>Sheet1!$B$2:$B$7</c:f>
              <c:numCache>
                <c:formatCode>0%</c:formatCode>
                <c:ptCount val="6"/>
                <c:pt idx="0">
                  <c:v>0.26</c:v>
                </c:pt>
                <c:pt idx="1">
                  <c:v>0.17</c:v>
                </c:pt>
                <c:pt idx="2">
                  <c:v>0.16</c:v>
                </c:pt>
                <c:pt idx="3">
                  <c:v>0.13</c:v>
                </c:pt>
                <c:pt idx="4">
                  <c:v>0.11</c:v>
                </c:pt>
                <c:pt idx="5">
                  <c:v>0.05</c:v>
                </c:pt>
              </c:numCache>
            </c:numRef>
          </c:val>
          <c:extLst>
            <c:ext xmlns:c16="http://schemas.microsoft.com/office/drawing/2014/chart" uri="{C3380CC4-5D6E-409C-BE32-E72D297353CC}">
              <c16:uniqueId val="{00000000-B0AA-4E8B-9991-5AF9C31C8BFF}"/>
            </c:ext>
          </c:extLst>
        </c:ser>
        <c:dLbls>
          <c:showLegendKey val="0"/>
          <c:showVal val="0"/>
          <c:showCatName val="0"/>
          <c:showSerName val="0"/>
          <c:showPercent val="0"/>
          <c:showBubbleSize val="0"/>
        </c:dLbls>
        <c:gapWidth val="50"/>
        <c:axId val="170560896"/>
        <c:axId val="170562688"/>
      </c:barChart>
      <c:catAx>
        <c:axId val="170560896"/>
        <c:scaling>
          <c:orientation val="maxMin"/>
        </c:scaling>
        <c:delete val="0"/>
        <c:axPos val="l"/>
        <c:numFmt formatCode="General" sourceLinked="1"/>
        <c:majorTickMark val="none"/>
        <c:minorTickMark val="none"/>
        <c:tickLblPos val="nextTo"/>
        <c:txPr>
          <a:bodyPr/>
          <a:lstStyle/>
          <a:p>
            <a:pPr algn="r">
              <a:defRPr/>
            </a:pPr>
            <a:endParaRPr lang="en-US"/>
          </a:p>
        </c:txPr>
        <c:crossAx val="170562688"/>
        <c:crosses val="autoZero"/>
        <c:auto val="1"/>
        <c:lblAlgn val="ctr"/>
        <c:lblOffset val="100"/>
        <c:noMultiLvlLbl val="0"/>
      </c:catAx>
      <c:valAx>
        <c:axId val="170562688"/>
        <c:scaling>
          <c:orientation val="minMax"/>
        </c:scaling>
        <c:delete val="1"/>
        <c:axPos val="t"/>
        <c:numFmt formatCode="0%" sourceLinked="1"/>
        <c:majorTickMark val="out"/>
        <c:minorTickMark val="none"/>
        <c:tickLblPos val="nextTo"/>
        <c:crossAx val="1705608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32672331030916"/>
          <c:y val="3.4375000000000003E-2"/>
          <c:w val="0.454274341724407"/>
          <c:h val="0.93125000000000002"/>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manage your assets to produce a steady stream of income</c:v>
                </c:pt>
                <c:pt idx="1">
                  <c:v>You try to increase your asset level every year by saving more money or reinvesting dividends and interest</c:v>
                </c:pt>
                <c:pt idx="2">
                  <c:v>You try to maintain your current asset level by withdrawing only the earnings on your investments</c:v>
                </c:pt>
                <c:pt idx="3">
                  <c:v>You don't mind spending down you assets as needed</c:v>
                </c:pt>
                <c:pt idx="4">
                  <c:v>No assets/not applicable</c:v>
                </c:pt>
                <c:pt idx="5">
                  <c:v>Don't Know </c:v>
                </c:pt>
              </c:strCache>
            </c:strRef>
          </c:cat>
          <c:val>
            <c:numRef>
              <c:f>Sheet1!$B$2:$B$7</c:f>
              <c:numCache>
                <c:formatCode>0%</c:formatCode>
                <c:ptCount val="6"/>
                <c:pt idx="0">
                  <c:v>0.19</c:v>
                </c:pt>
                <c:pt idx="1">
                  <c:v>0.18</c:v>
                </c:pt>
                <c:pt idx="2">
                  <c:v>0.16</c:v>
                </c:pt>
                <c:pt idx="3">
                  <c:v>0.11</c:v>
                </c:pt>
                <c:pt idx="4">
                  <c:v>0.15</c:v>
                </c:pt>
                <c:pt idx="5">
                  <c:v>0.19</c:v>
                </c:pt>
              </c:numCache>
            </c:numRef>
          </c:val>
          <c:extLst>
            <c:ext xmlns:c16="http://schemas.microsoft.com/office/drawing/2014/chart" uri="{C3380CC4-5D6E-409C-BE32-E72D297353CC}">
              <c16:uniqueId val="{00000000-3964-484D-BE1F-66A3E430B9F7}"/>
            </c:ext>
          </c:extLst>
        </c:ser>
        <c:dLbls>
          <c:showLegendKey val="0"/>
          <c:showVal val="0"/>
          <c:showCatName val="0"/>
          <c:showSerName val="0"/>
          <c:showPercent val="0"/>
          <c:showBubbleSize val="0"/>
        </c:dLbls>
        <c:gapWidth val="50"/>
        <c:axId val="170731392"/>
        <c:axId val="170732928"/>
      </c:barChart>
      <c:catAx>
        <c:axId val="170731392"/>
        <c:scaling>
          <c:orientation val="maxMin"/>
        </c:scaling>
        <c:delete val="0"/>
        <c:axPos val="l"/>
        <c:numFmt formatCode="General" sourceLinked="1"/>
        <c:majorTickMark val="none"/>
        <c:minorTickMark val="none"/>
        <c:tickLblPos val="nextTo"/>
        <c:txPr>
          <a:bodyPr/>
          <a:lstStyle/>
          <a:p>
            <a:pPr algn="r">
              <a:defRPr sz="1000"/>
            </a:pPr>
            <a:endParaRPr lang="en-US"/>
          </a:p>
        </c:txPr>
        <c:crossAx val="170732928"/>
        <c:crosses val="autoZero"/>
        <c:auto val="1"/>
        <c:lblAlgn val="ctr"/>
        <c:lblOffset val="100"/>
        <c:noMultiLvlLbl val="0"/>
      </c:catAx>
      <c:valAx>
        <c:axId val="170732928"/>
        <c:scaling>
          <c:orientation val="minMax"/>
        </c:scaling>
        <c:delete val="1"/>
        <c:axPos val="t"/>
        <c:numFmt formatCode="0%" sourceLinked="1"/>
        <c:majorTickMark val="out"/>
        <c:minorTickMark val="none"/>
        <c:tickLblPos val="nextTo"/>
        <c:crossAx val="170731392"/>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9312432136658604"/>
          <c:y val="0.13321899577003465"/>
          <c:w val="0.59938456521642269"/>
          <c:h val="0.84861477753405146"/>
        </c:manualLayout>
      </c:layout>
      <c:barChart>
        <c:barDir val="bar"/>
        <c:grouping val="stacked"/>
        <c:varyColors val="0"/>
        <c:ser>
          <c:idx val="0"/>
          <c:order val="0"/>
          <c:tx>
            <c:strRef>
              <c:f>Sheet1!$B$1</c:f>
              <c:strCache>
                <c:ptCount val="1"/>
                <c:pt idx="0">
                  <c:v>Very helpful</c:v>
                </c:pt>
              </c:strCache>
            </c:strRef>
          </c:tx>
          <c:spPr>
            <a:solidFill>
              <a:srgbClr val="00650B"/>
            </a:solidFill>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Financial planning</c:v>
                </c:pt>
                <c:pt idx="1">
                  <c:v>Retirement planning</c:v>
                </c:pt>
                <c:pt idx="2">
                  <c:v>Healthcare planning</c:v>
                </c:pt>
                <c:pt idx="3">
                  <c:v>Budgeting</c:v>
                </c:pt>
                <c:pt idx="4">
                  <c:v>Prioritizing savings</c:v>
                </c:pt>
                <c:pt idx="5">
                  <c:v>Expense management</c:v>
                </c:pt>
                <c:pt idx="6">
                  <c:v>Debt counseling</c:v>
                </c:pt>
              </c:strCache>
            </c:strRef>
          </c:cat>
          <c:val>
            <c:numRef>
              <c:f>Sheet1!$B$2:$B$8</c:f>
              <c:numCache>
                <c:formatCode>0%</c:formatCode>
                <c:ptCount val="7"/>
                <c:pt idx="0">
                  <c:v>0.14000000000000001</c:v>
                </c:pt>
                <c:pt idx="1">
                  <c:v>0.14000000000000001</c:v>
                </c:pt>
                <c:pt idx="2">
                  <c:v>0.15</c:v>
                </c:pt>
                <c:pt idx="3">
                  <c:v>0.14000000000000001</c:v>
                </c:pt>
                <c:pt idx="4">
                  <c:v>0.12</c:v>
                </c:pt>
                <c:pt idx="5">
                  <c:v>0.11</c:v>
                </c:pt>
                <c:pt idx="6">
                  <c:v>0.1</c:v>
                </c:pt>
              </c:numCache>
            </c:numRef>
          </c:val>
          <c:extLst>
            <c:ext xmlns:c16="http://schemas.microsoft.com/office/drawing/2014/chart" uri="{C3380CC4-5D6E-409C-BE32-E72D297353CC}">
              <c16:uniqueId val="{00000000-C891-46B1-BCD8-790068594F20}"/>
            </c:ext>
          </c:extLst>
        </c:ser>
        <c:ser>
          <c:idx val="1"/>
          <c:order val="1"/>
          <c:tx>
            <c:strRef>
              <c:f>Sheet1!$C$1</c:f>
              <c:strCache>
                <c:ptCount val="1"/>
                <c:pt idx="0">
                  <c:v>Somewhat helpful</c:v>
                </c:pt>
              </c:strCache>
            </c:strRef>
          </c:tx>
          <c:spPr>
            <a:solidFill>
              <a:srgbClr val="92D050"/>
            </a:solidFill>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Financial planning</c:v>
                </c:pt>
                <c:pt idx="1">
                  <c:v>Retirement planning</c:v>
                </c:pt>
                <c:pt idx="2">
                  <c:v>Healthcare planning</c:v>
                </c:pt>
                <c:pt idx="3">
                  <c:v>Budgeting</c:v>
                </c:pt>
                <c:pt idx="4">
                  <c:v>Prioritizing savings</c:v>
                </c:pt>
                <c:pt idx="5">
                  <c:v>Expense management</c:v>
                </c:pt>
                <c:pt idx="6">
                  <c:v>Debt counseling</c:v>
                </c:pt>
              </c:strCache>
            </c:strRef>
          </c:cat>
          <c:val>
            <c:numRef>
              <c:f>Sheet1!$C$2:$C$8</c:f>
              <c:numCache>
                <c:formatCode>0%</c:formatCode>
                <c:ptCount val="7"/>
                <c:pt idx="0">
                  <c:v>0.37</c:v>
                </c:pt>
                <c:pt idx="1">
                  <c:v>0.37</c:v>
                </c:pt>
                <c:pt idx="2">
                  <c:v>0.36</c:v>
                </c:pt>
                <c:pt idx="3">
                  <c:v>0.31</c:v>
                </c:pt>
                <c:pt idx="4">
                  <c:v>0.33</c:v>
                </c:pt>
                <c:pt idx="5">
                  <c:v>0.32</c:v>
                </c:pt>
                <c:pt idx="6">
                  <c:v>0.24</c:v>
                </c:pt>
              </c:numCache>
            </c:numRef>
          </c:val>
          <c:extLst>
            <c:ext xmlns:c16="http://schemas.microsoft.com/office/drawing/2014/chart" uri="{C3380CC4-5D6E-409C-BE32-E72D297353CC}">
              <c16:uniqueId val="{00000001-C891-46B1-BCD8-790068594F20}"/>
            </c:ext>
          </c:extLst>
        </c:ser>
        <c:ser>
          <c:idx val="2"/>
          <c:order val="2"/>
          <c:tx>
            <c:strRef>
              <c:f>Sheet1!$D$1</c:f>
              <c:strCache>
                <c:ptCount val="1"/>
                <c:pt idx="0">
                  <c:v>Net</c:v>
                </c:pt>
              </c:strCache>
            </c:strRef>
          </c:tx>
          <c:spPr>
            <a:noFill/>
            <a:ln>
              <a:noFill/>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Financial planning</c:v>
                </c:pt>
                <c:pt idx="1">
                  <c:v>Retirement planning</c:v>
                </c:pt>
                <c:pt idx="2">
                  <c:v>Healthcare planning</c:v>
                </c:pt>
                <c:pt idx="3">
                  <c:v>Budgeting</c:v>
                </c:pt>
                <c:pt idx="4">
                  <c:v>Prioritizing savings</c:v>
                </c:pt>
                <c:pt idx="5">
                  <c:v>Expense management</c:v>
                </c:pt>
                <c:pt idx="6">
                  <c:v>Debt counseling</c:v>
                </c:pt>
              </c:strCache>
            </c:strRef>
          </c:cat>
          <c:val>
            <c:numRef>
              <c:f>Sheet1!$D$2:$D$8</c:f>
              <c:numCache>
                <c:formatCode>0%</c:formatCode>
                <c:ptCount val="7"/>
                <c:pt idx="0">
                  <c:v>0.51</c:v>
                </c:pt>
                <c:pt idx="1">
                  <c:v>0.51</c:v>
                </c:pt>
                <c:pt idx="2">
                  <c:v>0.5</c:v>
                </c:pt>
                <c:pt idx="3">
                  <c:v>0.44</c:v>
                </c:pt>
                <c:pt idx="4">
                  <c:v>0.44</c:v>
                </c:pt>
                <c:pt idx="5">
                  <c:v>0.43</c:v>
                </c:pt>
                <c:pt idx="6">
                  <c:v>0.34</c:v>
                </c:pt>
              </c:numCache>
            </c:numRef>
          </c:val>
          <c:extLst>
            <c:ext xmlns:c16="http://schemas.microsoft.com/office/drawing/2014/chart" uri="{C3380CC4-5D6E-409C-BE32-E72D297353CC}">
              <c16:uniqueId val="{00000002-C891-46B1-BCD8-790068594F20}"/>
            </c:ext>
          </c:extLst>
        </c:ser>
        <c:dLbls>
          <c:showLegendKey val="0"/>
          <c:showVal val="0"/>
          <c:showCatName val="0"/>
          <c:showSerName val="0"/>
          <c:showPercent val="0"/>
          <c:showBubbleSize val="0"/>
        </c:dLbls>
        <c:gapWidth val="100"/>
        <c:overlap val="100"/>
        <c:axId val="88710144"/>
        <c:axId val="88720128"/>
      </c:barChart>
      <c:catAx>
        <c:axId val="88710144"/>
        <c:scaling>
          <c:orientation val="maxMin"/>
        </c:scaling>
        <c:delete val="0"/>
        <c:axPos val="l"/>
        <c:numFmt formatCode="General" sourceLinked="1"/>
        <c:majorTickMark val="none"/>
        <c:minorTickMark val="none"/>
        <c:tickLblPos val="nextTo"/>
        <c:txPr>
          <a:bodyPr/>
          <a:lstStyle/>
          <a:p>
            <a:pPr algn="r">
              <a:defRPr/>
            </a:pPr>
            <a:endParaRPr lang="en-US"/>
          </a:p>
        </c:txPr>
        <c:crossAx val="88720128"/>
        <c:crosses val="autoZero"/>
        <c:auto val="1"/>
        <c:lblAlgn val="ctr"/>
        <c:lblOffset val="100"/>
        <c:noMultiLvlLbl val="0"/>
      </c:catAx>
      <c:valAx>
        <c:axId val="88720128"/>
        <c:scaling>
          <c:orientation val="minMax"/>
          <c:max val="1"/>
        </c:scaling>
        <c:delete val="1"/>
        <c:axPos val="t"/>
        <c:numFmt formatCode="0%" sourceLinked="1"/>
        <c:majorTickMark val="out"/>
        <c:minorTickMark val="none"/>
        <c:tickLblPos val="nextTo"/>
        <c:crossAx val="88710144"/>
        <c:crosses val="autoZero"/>
        <c:crossBetween val="between"/>
      </c:valAx>
    </c:plotArea>
    <c:legend>
      <c:legendPos val="t"/>
      <c:legendEntry>
        <c:idx val="2"/>
        <c:delete val="1"/>
      </c:legendEntry>
      <c:layout>
        <c:manualLayout>
          <c:xMode val="edge"/>
          <c:yMode val="edge"/>
          <c:x val="0.30295158948183082"/>
          <c:y val="2.7249340043870723E-2"/>
          <c:w val="0.4108363147946269"/>
          <c:h val="6.2078669297670308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43406398524497E-3"/>
          <c:y val="0.11055438545980792"/>
          <c:w val="0.98267318411041304"/>
          <c:h val="0.72524830406293206"/>
        </c:manualLayout>
      </c:layout>
      <c:barChart>
        <c:barDir val="col"/>
        <c:grouping val="clustered"/>
        <c:varyColors val="0"/>
        <c:ser>
          <c:idx val="0"/>
          <c:order val="0"/>
          <c:tx>
            <c:strRef>
              <c:f>Sheet1!$B$1</c:f>
              <c:strCache>
                <c:ptCount val="1"/>
                <c:pt idx="0">
                  <c:v>2017</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stressed</c:v>
                </c:pt>
                <c:pt idx="1">
                  <c:v>Somewhat stressed</c:v>
                </c:pt>
                <c:pt idx="2">
                  <c:v>Not too stressed</c:v>
                </c:pt>
                <c:pt idx="3">
                  <c:v>Not at all stressed</c:v>
                </c:pt>
              </c:strCache>
            </c:strRef>
          </c:cat>
          <c:val>
            <c:numRef>
              <c:f>Sheet1!$B$2:$B$5</c:f>
              <c:numCache>
                <c:formatCode>0%</c:formatCode>
                <c:ptCount val="4"/>
                <c:pt idx="0">
                  <c:v>7.0000000000000007E-2</c:v>
                </c:pt>
                <c:pt idx="1">
                  <c:v>0.24</c:v>
                </c:pt>
                <c:pt idx="2">
                  <c:v>0.44</c:v>
                </c:pt>
                <c:pt idx="3">
                  <c:v>0.25</c:v>
                </c:pt>
              </c:numCache>
            </c:numRef>
          </c:val>
          <c:extLst>
            <c:ext xmlns:c16="http://schemas.microsoft.com/office/drawing/2014/chart" uri="{C3380CC4-5D6E-409C-BE32-E72D297353CC}">
              <c16:uniqueId val="{00000000-507D-4299-86FE-95D6B4F70F7B}"/>
            </c:ext>
          </c:extLst>
        </c:ser>
        <c:dLbls>
          <c:showLegendKey val="0"/>
          <c:showVal val="0"/>
          <c:showCatName val="0"/>
          <c:showSerName val="0"/>
          <c:showPercent val="0"/>
          <c:showBubbleSize val="0"/>
        </c:dLbls>
        <c:gapWidth val="85"/>
        <c:axId val="46388352"/>
        <c:axId val="46389888"/>
      </c:barChart>
      <c:catAx>
        <c:axId val="46388352"/>
        <c:scaling>
          <c:orientation val="minMax"/>
        </c:scaling>
        <c:delete val="0"/>
        <c:axPos val="b"/>
        <c:numFmt formatCode="General" sourceLinked="1"/>
        <c:majorTickMark val="none"/>
        <c:minorTickMark val="none"/>
        <c:tickLblPos val="nextTo"/>
        <c:crossAx val="46389888"/>
        <c:crosses val="autoZero"/>
        <c:auto val="1"/>
        <c:lblAlgn val="ctr"/>
        <c:lblOffset val="100"/>
        <c:noMultiLvlLbl val="0"/>
      </c:catAx>
      <c:valAx>
        <c:axId val="46389888"/>
        <c:scaling>
          <c:orientation val="minMax"/>
        </c:scaling>
        <c:delete val="1"/>
        <c:axPos val="l"/>
        <c:numFmt formatCode="0%" sourceLinked="1"/>
        <c:majorTickMark val="out"/>
        <c:minorTickMark val="none"/>
        <c:tickLblPos val="nextTo"/>
        <c:crossAx val="46388352"/>
        <c:crosses val="autoZero"/>
        <c:crossBetween val="between"/>
      </c:valAx>
    </c:plotArea>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02E-3"/>
          <c:y val="0.10213153183938779"/>
          <c:w val="0.98267318411041304"/>
          <c:h val="0.78985539350209033"/>
        </c:manualLayout>
      </c:layout>
      <c:barChart>
        <c:barDir val="col"/>
        <c:grouping val="clustered"/>
        <c:varyColors val="0"/>
        <c:ser>
          <c:idx val="0"/>
          <c:order val="0"/>
          <c:tx>
            <c:strRef>
              <c:f>Sheet1!$B$1</c:f>
              <c:strCache>
                <c:ptCount val="1"/>
                <c:pt idx="0">
                  <c:v>Stressed (n=330)</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Median Age</c:v>
                </c:pt>
              </c:strCache>
            </c:strRef>
          </c:cat>
          <c:val>
            <c:numRef>
              <c:f>Sheet1!$B$2</c:f>
              <c:numCache>
                <c:formatCode>0</c:formatCode>
                <c:ptCount val="1"/>
                <c:pt idx="0">
                  <c:v>46</c:v>
                </c:pt>
              </c:numCache>
            </c:numRef>
          </c:val>
          <c:extLst>
            <c:ext xmlns:c16="http://schemas.microsoft.com/office/drawing/2014/chart" uri="{C3380CC4-5D6E-409C-BE32-E72D297353CC}">
              <c16:uniqueId val="{00000000-A25C-44FC-9284-A7F3BFC025F1}"/>
            </c:ext>
          </c:extLst>
        </c:ser>
        <c:ser>
          <c:idx val="1"/>
          <c:order val="1"/>
          <c:tx>
            <c:strRef>
              <c:f>Sheet1!$C$1</c:f>
              <c:strCache>
                <c:ptCount val="1"/>
                <c:pt idx="0">
                  <c:v>Not Stressed (n=749)</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Median Age</c:v>
                </c:pt>
              </c:strCache>
            </c:strRef>
          </c:cat>
          <c:val>
            <c:numRef>
              <c:f>Sheet1!$C$2</c:f>
              <c:numCache>
                <c:formatCode>0</c:formatCode>
                <c:ptCount val="1"/>
                <c:pt idx="0">
                  <c:v>42</c:v>
                </c:pt>
              </c:numCache>
            </c:numRef>
          </c:val>
          <c:extLst>
            <c:ext xmlns:c16="http://schemas.microsoft.com/office/drawing/2014/chart" uri="{C3380CC4-5D6E-409C-BE32-E72D297353CC}">
              <c16:uniqueId val="{00000001-A25C-44FC-9284-A7F3BFC025F1}"/>
            </c:ext>
          </c:extLst>
        </c:ser>
        <c:dLbls>
          <c:showLegendKey val="0"/>
          <c:showVal val="0"/>
          <c:showCatName val="0"/>
          <c:showSerName val="0"/>
          <c:showPercent val="0"/>
          <c:showBubbleSize val="0"/>
        </c:dLbls>
        <c:gapWidth val="130"/>
        <c:axId val="46203264"/>
        <c:axId val="46204800"/>
      </c:barChart>
      <c:catAx>
        <c:axId val="46203264"/>
        <c:scaling>
          <c:orientation val="minMax"/>
        </c:scaling>
        <c:delete val="0"/>
        <c:axPos val="b"/>
        <c:numFmt formatCode="General" sourceLinked="1"/>
        <c:majorTickMark val="none"/>
        <c:minorTickMark val="none"/>
        <c:tickLblPos val="nextTo"/>
        <c:crossAx val="46204800"/>
        <c:crosses val="autoZero"/>
        <c:auto val="1"/>
        <c:lblAlgn val="ctr"/>
        <c:lblOffset val="100"/>
        <c:noMultiLvlLbl val="0"/>
      </c:catAx>
      <c:valAx>
        <c:axId val="46204800"/>
        <c:scaling>
          <c:orientation val="minMax"/>
          <c:max val="60"/>
          <c:min val="0"/>
        </c:scaling>
        <c:delete val="1"/>
        <c:axPos val="l"/>
        <c:numFmt formatCode="0" sourceLinked="1"/>
        <c:majorTickMark val="out"/>
        <c:minorTickMark val="none"/>
        <c:tickLblPos val="nextTo"/>
        <c:crossAx val="46203264"/>
        <c:crosses val="autoZero"/>
        <c:crossBetween val="between"/>
      </c:valAx>
    </c:plotArea>
    <c:legend>
      <c:legendPos val="t"/>
      <c:layout>
        <c:manualLayout>
          <c:xMode val="edge"/>
          <c:yMode val="edge"/>
          <c:x val="0.16513154237325622"/>
          <c:y val="2.3339821232155944E-2"/>
          <c:w val="0.64811803929914202"/>
          <c:h val="0.10540852852412201"/>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02E-3"/>
          <c:y val="0.10213153183938779"/>
          <c:w val="0.98267318411041304"/>
          <c:h val="0.75401770156232584"/>
        </c:manualLayout>
      </c:layout>
      <c:barChart>
        <c:barDir val="col"/>
        <c:grouping val="clustered"/>
        <c:varyColors val="0"/>
        <c:ser>
          <c:idx val="0"/>
          <c:order val="0"/>
          <c:tx>
            <c:strRef>
              <c:f>Sheet1!$B$1</c:f>
              <c:strCache>
                <c:ptCount val="1"/>
                <c:pt idx="0">
                  <c:v>Stressed (n=330)</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College degree 
or higher education</c:v>
                </c:pt>
                <c:pt idx="1">
                  <c:v>Household income of 
$75,000 or more</c:v>
                </c:pt>
              </c:strCache>
            </c:strRef>
          </c:cat>
          <c:val>
            <c:numRef>
              <c:f>Sheet1!$B$2:$B$3</c:f>
              <c:numCache>
                <c:formatCode>0%</c:formatCode>
                <c:ptCount val="2"/>
                <c:pt idx="0">
                  <c:v>0.3</c:v>
                </c:pt>
                <c:pt idx="1">
                  <c:v>0.36</c:v>
                </c:pt>
              </c:numCache>
            </c:numRef>
          </c:val>
          <c:extLst>
            <c:ext xmlns:c16="http://schemas.microsoft.com/office/drawing/2014/chart" uri="{C3380CC4-5D6E-409C-BE32-E72D297353CC}">
              <c16:uniqueId val="{00000000-C9F6-4CBF-9B37-648B1526F468}"/>
            </c:ext>
          </c:extLst>
        </c:ser>
        <c:ser>
          <c:idx val="1"/>
          <c:order val="1"/>
          <c:tx>
            <c:strRef>
              <c:f>Sheet1!$C$1</c:f>
              <c:strCache>
                <c:ptCount val="1"/>
                <c:pt idx="0">
                  <c:v>Not Stressed (n=749)</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College degree 
or higher education</c:v>
                </c:pt>
                <c:pt idx="1">
                  <c:v>Household income of 
$75,000 or more</c:v>
                </c:pt>
              </c:strCache>
            </c:strRef>
          </c:cat>
          <c:val>
            <c:numRef>
              <c:f>Sheet1!$C$2:$C$3</c:f>
              <c:numCache>
                <c:formatCode>0%</c:formatCode>
                <c:ptCount val="2"/>
                <c:pt idx="0">
                  <c:v>0.38</c:v>
                </c:pt>
                <c:pt idx="1">
                  <c:v>0.52</c:v>
                </c:pt>
              </c:numCache>
            </c:numRef>
          </c:val>
          <c:extLst>
            <c:ext xmlns:c16="http://schemas.microsoft.com/office/drawing/2014/chart" uri="{C3380CC4-5D6E-409C-BE32-E72D297353CC}">
              <c16:uniqueId val="{00000001-C9F6-4CBF-9B37-648B1526F468}"/>
            </c:ext>
          </c:extLst>
        </c:ser>
        <c:dLbls>
          <c:showLegendKey val="0"/>
          <c:showVal val="0"/>
          <c:showCatName val="0"/>
          <c:showSerName val="0"/>
          <c:showPercent val="0"/>
          <c:showBubbleSize val="0"/>
        </c:dLbls>
        <c:gapWidth val="50"/>
        <c:axId val="46260992"/>
        <c:axId val="46262528"/>
      </c:barChart>
      <c:catAx>
        <c:axId val="46260992"/>
        <c:scaling>
          <c:orientation val="minMax"/>
        </c:scaling>
        <c:delete val="0"/>
        <c:axPos val="b"/>
        <c:numFmt formatCode="General" sourceLinked="1"/>
        <c:majorTickMark val="none"/>
        <c:minorTickMark val="none"/>
        <c:tickLblPos val="nextTo"/>
        <c:crossAx val="46262528"/>
        <c:crosses val="autoZero"/>
        <c:auto val="1"/>
        <c:lblAlgn val="ctr"/>
        <c:lblOffset val="100"/>
        <c:noMultiLvlLbl val="0"/>
      </c:catAx>
      <c:valAx>
        <c:axId val="46262528"/>
        <c:scaling>
          <c:orientation val="minMax"/>
        </c:scaling>
        <c:delete val="1"/>
        <c:axPos val="l"/>
        <c:numFmt formatCode="0%" sourceLinked="1"/>
        <c:majorTickMark val="out"/>
        <c:minorTickMark val="none"/>
        <c:tickLblPos val="nextTo"/>
        <c:crossAx val="46260992"/>
        <c:crosses val="autoZero"/>
        <c:crossBetween val="between"/>
      </c:valAx>
    </c:plotArea>
    <c:legend>
      <c:legendPos val="t"/>
      <c:layout>
        <c:manualLayout>
          <c:xMode val="edge"/>
          <c:yMode val="edge"/>
          <c:x val="0.16513154237325622"/>
          <c:y val="2.3339821232155944E-2"/>
          <c:w val="0.64811803929914202"/>
          <c:h val="0.10540852852412201"/>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02E-3"/>
          <c:y val="0.10213153183938779"/>
          <c:w val="0.98267318411041304"/>
          <c:h val="0.78985539350209033"/>
        </c:manualLayout>
      </c:layout>
      <c:barChart>
        <c:barDir val="col"/>
        <c:grouping val="clustered"/>
        <c:varyColors val="0"/>
        <c:ser>
          <c:idx val="0"/>
          <c:order val="0"/>
          <c:tx>
            <c:strRef>
              <c:f>Sheet1!$B$1</c:f>
              <c:strCache>
                <c:ptCount val="1"/>
                <c:pt idx="0">
                  <c:v>Stressed (n=330)</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Feel very/somewhat financially secure</c:v>
                </c:pt>
                <c:pt idx="1">
                  <c:v>Debt is a major problem</c:v>
                </c:pt>
                <c:pt idx="2">
                  <c:v>Worry about personal finances at work</c:v>
                </c:pt>
              </c:strCache>
            </c:strRef>
          </c:cat>
          <c:val>
            <c:numRef>
              <c:f>Sheet1!$B$2:$B$4</c:f>
              <c:numCache>
                <c:formatCode>0%</c:formatCode>
                <c:ptCount val="3"/>
                <c:pt idx="0">
                  <c:v>0.3</c:v>
                </c:pt>
                <c:pt idx="1">
                  <c:v>0.3</c:v>
                </c:pt>
                <c:pt idx="2">
                  <c:v>0.63</c:v>
                </c:pt>
              </c:numCache>
            </c:numRef>
          </c:val>
          <c:extLst>
            <c:ext xmlns:c16="http://schemas.microsoft.com/office/drawing/2014/chart" uri="{C3380CC4-5D6E-409C-BE32-E72D297353CC}">
              <c16:uniqueId val="{00000000-F519-40EE-B725-A7BEE6D34AAC}"/>
            </c:ext>
          </c:extLst>
        </c:ser>
        <c:ser>
          <c:idx val="1"/>
          <c:order val="1"/>
          <c:tx>
            <c:strRef>
              <c:f>Sheet1!$C$1</c:f>
              <c:strCache>
                <c:ptCount val="1"/>
                <c:pt idx="0">
                  <c:v>Not Stressed (n=749)</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Feel very/somewhat financially secure</c:v>
                </c:pt>
                <c:pt idx="1">
                  <c:v>Debt is a major problem</c:v>
                </c:pt>
                <c:pt idx="2">
                  <c:v>Worry about personal finances at work</c:v>
                </c:pt>
              </c:strCache>
            </c:strRef>
          </c:cat>
          <c:val>
            <c:numRef>
              <c:f>Sheet1!$C$2:$C$4</c:f>
              <c:numCache>
                <c:formatCode>0%</c:formatCode>
                <c:ptCount val="3"/>
                <c:pt idx="0">
                  <c:v>0.71</c:v>
                </c:pt>
                <c:pt idx="1">
                  <c:v>0.12</c:v>
                </c:pt>
                <c:pt idx="2">
                  <c:v>0.17</c:v>
                </c:pt>
              </c:numCache>
            </c:numRef>
          </c:val>
          <c:extLst>
            <c:ext xmlns:c16="http://schemas.microsoft.com/office/drawing/2014/chart" uri="{C3380CC4-5D6E-409C-BE32-E72D297353CC}">
              <c16:uniqueId val="{00000001-F519-40EE-B725-A7BEE6D34AAC}"/>
            </c:ext>
          </c:extLst>
        </c:ser>
        <c:dLbls>
          <c:showLegendKey val="0"/>
          <c:showVal val="0"/>
          <c:showCatName val="0"/>
          <c:showSerName val="0"/>
          <c:showPercent val="0"/>
          <c:showBubbleSize val="0"/>
        </c:dLbls>
        <c:gapWidth val="100"/>
        <c:axId val="97890688"/>
        <c:axId val="97892224"/>
      </c:barChart>
      <c:catAx>
        <c:axId val="97890688"/>
        <c:scaling>
          <c:orientation val="minMax"/>
        </c:scaling>
        <c:delete val="0"/>
        <c:axPos val="b"/>
        <c:numFmt formatCode="General" sourceLinked="1"/>
        <c:majorTickMark val="none"/>
        <c:minorTickMark val="none"/>
        <c:tickLblPos val="nextTo"/>
        <c:crossAx val="97892224"/>
        <c:crosses val="autoZero"/>
        <c:auto val="1"/>
        <c:lblAlgn val="ctr"/>
        <c:lblOffset val="100"/>
        <c:noMultiLvlLbl val="0"/>
      </c:catAx>
      <c:valAx>
        <c:axId val="97892224"/>
        <c:scaling>
          <c:orientation val="minMax"/>
        </c:scaling>
        <c:delete val="1"/>
        <c:axPos val="l"/>
        <c:numFmt formatCode="0%" sourceLinked="1"/>
        <c:majorTickMark val="out"/>
        <c:minorTickMark val="none"/>
        <c:tickLblPos val="nextTo"/>
        <c:crossAx val="97890688"/>
        <c:crosses val="autoZero"/>
        <c:crossBetween val="between"/>
      </c:valAx>
    </c:plotArea>
    <c:legend>
      <c:legendPos val="t"/>
      <c:layout>
        <c:manualLayout>
          <c:xMode val="edge"/>
          <c:yMode val="edge"/>
          <c:x val="0.16513154237325622"/>
          <c:y val="2.3339821232155944E-2"/>
          <c:w val="0.64811803929914202"/>
          <c:h val="5.8819529002428213E-2"/>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60000"/>
                <a:lumOff val="40000"/>
              </a:schemeClr>
            </a:solidFill>
          </c:spPr>
          <c:dPt>
            <c:idx val="0"/>
            <c:bubble3D val="0"/>
            <c:explosion val="10"/>
            <c:spPr>
              <a:solidFill>
                <a:schemeClr val="accent2"/>
              </a:solidFill>
            </c:spPr>
            <c:extLst>
              <c:ext xmlns:c16="http://schemas.microsoft.com/office/drawing/2014/chart" uri="{C3380CC4-5D6E-409C-BE32-E72D297353CC}">
                <c16:uniqueId val="{00000001-78B9-4248-AF5A-E07DEB0DA9CB}"/>
              </c:ext>
            </c:extLst>
          </c:dPt>
          <c:dPt>
            <c:idx val="1"/>
            <c:bubble3D val="0"/>
            <c:extLst>
              <c:ext xmlns:c16="http://schemas.microsoft.com/office/drawing/2014/chart" uri="{C3380CC4-5D6E-409C-BE32-E72D297353CC}">
                <c16:uniqueId val="{00000002-78B9-4248-AF5A-E07DEB0DA9CB}"/>
              </c:ext>
            </c:extLst>
          </c:dPt>
          <c:dPt>
            <c:idx val="2"/>
            <c:bubble3D val="0"/>
            <c:spPr>
              <a:solidFill>
                <a:schemeClr val="tx1">
                  <a:lumMod val="40000"/>
                  <a:lumOff val="60000"/>
                </a:schemeClr>
              </a:solidFill>
            </c:spPr>
            <c:extLst>
              <c:ext xmlns:c16="http://schemas.microsoft.com/office/drawing/2014/chart" uri="{C3380CC4-5D6E-409C-BE32-E72D297353CC}">
                <c16:uniqueId val="{00000004-78B9-4248-AF5A-E07DEB0DA9CB}"/>
              </c:ext>
            </c:extLst>
          </c:dPt>
          <c:dLbls>
            <c:dLbl>
              <c:idx val="0"/>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B9-4248-AF5A-E07DEB0DA9CB}"/>
                </c:ext>
              </c:extLst>
            </c:dLbl>
            <c:spPr>
              <a:noFill/>
              <a:ln>
                <a:noFill/>
              </a:ln>
              <a:effectLst/>
            </c:spPr>
            <c:txPr>
              <a:bodyPr/>
              <a:lstStyle/>
              <a:p>
                <a:pPr>
                  <a:defRPr sz="1200" b="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5-78B9-4248-AF5A-E07DEB0DA9CB}"/>
            </c:ext>
          </c:extLst>
        </c:ser>
        <c:dLbls>
          <c:showLegendKey val="0"/>
          <c:showVal val="0"/>
          <c:showCatName val="0"/>
          <c:showSerName val="0"/>
          <c:showPercent val="0"/>
          <c:showBubbleSize val="0"/>
          <c:showLeaderLines val="0"/>
        </c:dLbls>
        <c:firstSliceAng val="4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967488733719605"/>
          <c:y val="4.1677866309037942E-2"/>
          <c:w val="0.50406944882148874"/>
          <c:h val="0.93125000000000002"/>
        </c:manualLayout>
      </c:layout>
      <c:barChart>
        <c:barDir val="bar"/>
        <c:grouping val="clustered"/>
        <c:varyColors val="0"/>
        <c:ser>
          <c:idx val="0"/>
          <c:order val="0"/>
          <c:tx>
            <c:strRef>
              <c:f>Sheet1!$B$1</c:f>
              <c:strCache>
                <c:ptCount val="1"/>
                <c:pt idx="0">
                  <c:v>Column1</c:v>
                </c:pt>
              </c:strCache>
            </c:strRef>
          </c:tx>
          <c:spPr>
            <a:solidFill>
              <a:srgbClr val="104F96"/>
            </a:solidFill>
            <a:ln>
              <a:solidFill>
                <a:schemeClr val="accent1"/>
              </a:solidFill>
            </a:ln>
          </c:spPr>
          <c:invertIfNegative val="0"/>
          <c:dLbls>
            <c:spPr>
              <a:noFill/>
              <a:ln>
                <a:noFill/>
              </a:ln>
              <a:effectLst/>
            </c:spPr>
            <c:txPr>
              <a:bodyPr/>
              <a:lstStyle/>
              <a:p>
                <a:pPr>
                  <a:defRPr sz="1200"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5 years before retirement</c:v>
                </c:pt>
                <c:pt idx="1">
                  <c:v>5 to 9 years before retirement</c:v>
                </c:pt>
                <c:pt idx="2">
                  <c:v>10 years or more before retirement</c:v>
                </c:pt>
                <c:pt idx="3">
                  <c:v>Not sure</c:v>
                </c:pt>
              </c:strCache>
            </c:strRef>
          </c:cat>
          <c:val>
            <c:numRef>
              <c:f>Sheet1!$B$2:$B$5</c:f>
              <c:numCache>
                <c:formatCode>0%</c:formatCode>
                <c:ptCount val="4"/>
                <c:pt idx="0">
                  <c:v>0.19</c:v>
                </c:pt>
                <c:pt idx="1">
                  <c:v>0.16</c:v>
                </c:pt>
                <c:pt idx="2">
                  <c:v>0.16</c:v>
                </c:pt>
                <c:pt idx="3">
                  <c:v>0.49</c:v>
                </c:pt>
              </c:numCache>
            </c:numRef>
          </c:val>
          <c:extLst>
            <c:ext xmlns:c16="http://schemas.microsoft.com/office/drawing/2014/chart" uri="{C3380CC4-5D6E-409C-BE32-E72D297353CC}">
              <c16:uniqueId val="{00000000-8DBA-4F65-BCE7-115B6101191E}"/>
            </c:ext>
          </c:extLst>
        </c:ser>
        <c:dLbls>
          <c:showLegendKey val="0"/>
          <c:showVal val="0"/>
          <c:showCatName val="0"/>
          <c:showSerName val="0"/>
          <c:showPercent val="0"/>
          <c:showBubbleSize val="0"/>
        </c:dLbls>
        <c:gapWidth val="50"/>
        <c:axId val="98744576"/>
        <c:axId val="91037696"/>
      </c:barChart>
      <c:catAx>
        <c:axId val="98744576"/>
        <c:scaling>
          <c:orientation val="maxMin"/>
        </c:scaling>
        <c:delete val="0"/>
        <c:axPos val="l"/>
        <c:numFmt formatCode="General" sourceLinked="1"/>
        <c:majorTickMark val="none"/>
        <c:minorTickMark val="none"/>
        <c:tickLblPos val="nextTo"/>
        <c:txPr>
          <a:bodyPr/>
          <a:lstStyle/>
          <a:p>
            <a:pPr algn="r">
              <a:defRPr sz="1200" baseline="0">
                <a:solidFill>
                  <a:schemeClr val="tx1"/>
                </a:solidFill>
                <a:latin typeface="Century Gothic" panose="020B0502020202020204" pitchFamily="34" charset="0"/>
              </a:defRPr>
            </a:pPr>
            <a:endParaRPr lang="en-US"/>
          </a:p>
        </c:txPr>
        <c:crossAx val="91037696"/>
        <c:crosses val="autoZero"/>
        <c:auto val="1"/>
        <c:lblAlgn val="ctr"/>
        <c:lblOffset val="100"/>
        <c:noMultiLvlLbl val="0"/>
      </c:catAx>
      <c:valAx>
        <c:axId val="91037696"/>
        <c:scaling>
          <c:orientation val="minMax"/>
          <c:max val="0.60000000000000009"/>
        </c:scaling>
        <c:delete val="1"/>
        <c:axPos val="t"/>
        <c:numFmt formatCode="0%" sourceLinked="1"/>
        <c:majorTickMark val="out"/>
        <c:minorTickMark val="none"/>
        <c:tickLblPos val="nextTo"/>
        <c:crossAx val="987445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60000"/>
                <a:lumOff val="40000"/>
              </a:schemeClr>
            </a:solidFill>
          </c:spPr>
          <c:dPt>
            <c:idx val="0"/>
            <c:bubble3D val="0"/>
            <c:explosion val="10"/>
            <c:spPr>
              <a:solidFill>
                <a:schemeClr val="accent2"/>
              </a:solidFill>
            </c:spPr>
            <c:extLst>
              <c:ext xmlns:c16="http://schemas.microsoft.com/office/drawing/2014/chart" uri="{C3380CC4-5D6E-409C-BE32-E72D297353CC}">
                <c16:uniqueId val="{00000001-B761-4E91-B3DB-647812680C6D}"/>
              </c:ext>
            </c:extLst>
          </c:dPt>
          <c:dPt>
            <c:idx val="1"/>
            <c:bubble3D val="0"/>
            <c:extLst>
              <c:ext xmlns:c16="http://schemas.microsoft.com/office/drawing/2014/chart" uri="{C3380CC4-5D6E-409C-BE32-E72D297353CC}">
                <c16:uniqueId val="{00000002-B761-4E91-B3DB-647812680C6D}"/>
              </c:ext>
            </c:extLst>
          </c:dPt>
          <c:dPt>
            <c:idx val="2"/>
            <c:bubble3D val="0"/>
            <c:spPr>
              <a:solidFill>
                <a:schemeClr val="tx1">
                  <a:lumMod val="40000"/>
                  <a:lumOff val="60000"/>
                </a:schemeClr>
              </a:solidFill>
            </c:spPr>
            <c:extLst>
              <c:ext xmlns:c16="http://schemas.microsoft.com/office/drawing/2014/chart" uri="{C3380CC4-5D6E-409C-BE32-E72D297353CC}">
                <c16:uniqueId val="{00000004-B761-4E91-B3DB-647812680C6D}"/>
              </c:ext>
            </c:extLst>
          </c:dPt>
          <c:dLbls>
            <c:dLbl>
              <c:idx val="0"/>
              <c:layout>
                <c:manualLayout>
                  <c:x val="-0.19262854465249768"/>
                  <c:y val="-6.27408782242560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61-4E91-B3DB-647812680C6D}"/>
                </c:ext>
              </c:extLst>
            </c:dLbl>
            <c:dLbl>
              <c:idx val="2"/>
              <c:layout>
                <c:manualLayout>
                  <c:x val="-3.9087359536799725E-2"/>
                  <c:y val="-8.1469827168841932E-3"/>
                </c:manualLayout>
              </c:layout>
              <c:spPr/>
              <c:txPr>
                <a:bodyPr/>
                <a:lstStyle/>
                <a:p>
                  <a:pPr>
                    <a:defRPr sz="12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B761-4E91-B3DB-647812680C6D}"/>
                </c:ext>
              </c:extLst>
            </c:dLbl>
            <c:spPr>
              <a:noFill/>
              <a:ln>
                <a:noFill/>
              </a:ln>
              <a:effectLst/>
            </c:spPr>
            <c:txPr>
              <a:bodyPr/>
              <a:lstStyle/>
              <a:p>
                <a:pPr>
                  <a:defRPr sz="1200" b="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5-B761-4E91-B3DB-647812680C6D}"/>
            </c:ext>
          </c:extLst>
        </c:ser>
        <c:dLbls>
          <c:showLegendKey val="0"/>
          <c:showVal val="0"/>
          <c:showCatName val="0"/>
          <c:showSerName val="0"/>
          <c:showPercent val="0"/>
          <c:showBubbleSize val="0"/>
          <c:showLeaderLines val="0"/>
        </c:dLbls>
        <c:firstSliceAng val="60"/>
      </c:pie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00477973457804"/>
          <c:y val="0.13004995048372311"/>
          <c:w val="0.40488650466651899"/>
          <c:h val="0.84287781141952789"/>
        </c:manualLayout>
      </c:layout>
      <c:barChart>
        <c:barDir val="bar"/>
        <c:grouping val="clustered"/>
        <c:varyColors val="0"/>
        <c:ser>
          <c:idx val="0"/>
          <c:order val="0"/>
          <c:tx>
            <c:strRef>
              <c:f>Sheet1!$B$1</c:f>
              <c:strCache>
                <c:ptCount val="1"/>
                <c:pt idx="0">
                  <c:v>Workers (n=266)</c:v>
                </c:pt>
              </c:strCache>
            </c:strRef>
          </c:tx>
          <c:spPr>
            <a:solidFill>
              <a:srgbClr val="104F96"/>
            </a:solidFill>
            <a:ln>
              <a:solidFill>
                <a:schemeClr val="accent1"/>
              </a:solidFill>
            </a:ln>
          </c:spPr>
          <c:invertIfNegative val="0"/>
          <c:dLbls>
            <c:spPr>
              <a:noFill/>
              <a:ln>
                <a:noFill/>
              </a:ln>
              <a:effectLst/>
            </c:spPr>
            <c:txPr>
              <a:bodyPr/>
              <a:lstStyle/>
              <a:p>
                <a:pPr>
                  <a:defRPr sz="1400" baseline="0">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main source of income</c:v>
                </c:pt>
                <c:pt idx="1">
                  <c:v>A supplemental source
 of income</c:v>
                </c:pt>
                <c:pt idx="2">
                  <c:v>Only a means of covering the costs of your hobby</c:v>
                </c:pt>
                <c:pt idx="3">
                  <c:v>Something else</c:v>
                </c:pt>
              </c:strCache>
            </c:strRef>
          </c:cat>
          <c:val>
            <c:numRef>
              <c:f>Sheet1!$B$2:$B$5</c:f>
              <c:numCache>
                <c:formatCode>0%</c:formatCode>
                <c:ptCount val="4"/>
                <c:pt idx="0">
                  <c:v>0.25</c:v>
                </c:pt>
                <c:pt idx="1">
                  <c:v>0.5</c:v>
                </c:pt>
                <c:pt idx="2">
                  <c:v>0.19</c:v>
                </c:pt>
                <c:pt idx="3">
                  <c:v>7.0000000000000007E-2</c:v>
                </c:pt>
              </c:numCache>
            </c:numRef>
          </c:val>
          <c:extLst>
            <c:ext xmlns:c16="http://schemas.microsoft.com/office/drawing/2014/chart" uri="{C3380CC4-5D6E-409C-BE32-E72D297353CC}">
              <c16:uniqueId val="{00000000-E65F-42CF-819A-3C781DC7D075}"/>
            </c:ext>
          </c:extLst>
        </c:ser>
        <c:ser>
          <c:idx val="1"/>
          <c:order val="1"/>
          <c:tx>
            <c:strRef>
              <c:f>Sheet1!$C$1</c:f>
              <c:strCache>
                <c:ptCount val="1"/>
                <c:pt idx="0">
                  <c:v>Retirees (n=81)</c:v>
                </c:pt>
              </c:strCache>
            </c:strRef>
          </c:tx>
          <c:spPr>
            <a:solidFill>
              <a:srgbClr val="0099CC"/>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main source of income</c:v>
                </c:pt>
                <c:pt idx="1">
                  <c:v>A supplemental source
 of income</c:v>
                </c:pt>
                <c:pt idx="2">
                  <c:v>Only a means of covering the costs of your hobby</c:v>
                </c:pt>
                <c:pt idx="3">
                  <c:v>Something else</c:v>
                </c:pt>
              </c:strCache>
            </c:strRef>
          </c:cat>
          <c:val>
            <c:numRef>
              <c:f>Sheet1!$C$2:$C$5</c:f>
              <c:numCache>
                <c:formatCode>0%</c:formatCode>
                <c:ptCount val="4"/>
                <c:pt idx="0">
                  <c:v>0.05</c:v>
                </c:pt>
                <c:pt idx="1">
                  <c:v>0.61</c:v>
                </c:pt>
                <c:pt idx="2">
                  <c:v>0.28000000000000003</c:v>
                </c:pt>
                <c:pt idx="3">
                  <c:v>0.06</c:v>
                </c:pt>
              </c:numCache>
            </c:numRef>
          </c:val>
          <c:extLst>
            <c:ext xmlns:c16="http://schemas.microsoft.com/office/drawing/2014/chart" uri="{C3380CC4-5D6E-409C-BE32-E72D297353CC}">
              <c16:uniqueId val="{00000001-E65F-42CF-819A-3C781DC7D075}"/>
            </c:ext>
          </c:extLst>
        </c:ser>
        <c:dLbls>
          <c:showLegendKey val="0"/>
          <c:showVal val="0"/>
          <c:showCatName val="0"/>
          <c:showSerName val="0"/>
          <c:showPercent val="0"/>
          <c:showBubbleSize val="0"/>
        </c:dLbls>
        <c:gapWidth val="50"/>
        <c:axId val="98456704"/>
        <c:axId val="98458240"/>
      </c:barChart>
      <c:catAx>
        <c:axId val="98456704"/>
        <c:scaling>
          <c:orientation val="maxMin"/>
        </c:scaling>
        <c:delete val="0"/>
        <c:axPos val="l"/>
        <c:numFmt formatCode="General" sourceLinked="1"/>
        <c:majorTickMark val="none"/>
        <c:minorTickMark val="none"/>
        <c:tickLblPos val="nextTo"/>
        <c:txPr>
          <a:bodyPr/>
          <a:lstStyle/>
          <a:p>
            <a:pPr algn="r">
              <a:defRPr sz="1200" baseline="0">
                <a:solidFill>
                  <a:schemeClr val="tx1"/>
                </a:solidFill>
                <a:latin typeface="Century Gothic" panose="020B0502020202020204" pitchFamily="34" charset="0"/>
              </a:defRPr>
            </a:pPr>
            <a:endParaRPr lang="en-US"/>
          </a:p>
        </c:txPr>
        <c:crossAx val="98458240"/>
        <c:crosses val="autoZero"/>
        <c:auto val="1"/>
        <c:lblAlgn val="ctr"/>
        <c:lblOffset val="100"/>
        <c:noMultiLvlLbl val="0"/>
      </c:catAx>
      <c:valAx>
        <c:axId val="98458240"/>
        <c:scaling>
          <c:orientation val="minMax"/>
        </c:scaling>
        <c:delete val="1"/>
        <c:axPos val="t"/>
        <c:numFmt formatCode="0%" sourceLinked="1"/>
        <c:majorTickMark val="out"/>
        <c:minorTickMark val="none"/>
        <c:tickLblPos val="nextTo"/>
        <c:crossAx val="98456704"/>
        <c:crosses val="autoZero"/>
        <c:crossBetween val="between"/>
      </c:valAx>
    </c:plotArea>
    <c:legend>
      <c:legendPos val="t"/>
      <c:overlay val="0"/>
      <c:spPr>
        <a:ln>
          <a:solidFill>
            <a:srgbClr val="51515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43406398524497E-3"/>
          <c:y val="0.11055438545980792"/>
          <c:w val="0.98267318411041304"/>
          <c:h val="0.72524830406293206"/>
        </c:manualLayout>
      </c:layout>
      <c:barChart>
        <c:barDir val="col"/>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Excellent</c:v>
                </c:pt>
                <c:pt idx="1">
                  <c:v>Very good</c:v>
                </c:pt>
                <c:pt idx="2">
                  <c:v>Good</c:v>
                </c:pt>
                <c:pt idx="3">
                  <c:v>Fair</c:v>
                </c:pt>
                <c:pt idx="4">
                  <c:v>Poor</c:v>
                </c:pt>
              </c:strCache>
            </c:strRef>
          </c:cat>
          <c:val>
            <c:numRef>
              <c:f>Sheet1!$B$2:$B$6</c:f>
              <c:numCache>
                <c:formatCode>0%</c:formatCode>
                <c:ptCount val="5"/>
                <c:pt idx="0">
                  <c:v>0.1</c:v>
                </c:pt>
                <c:pt idx="1">
                  <c:v>0.23</c:v>
                </c:pt>
                <c:pt idx="2">
                  <c:v>0.31</c:v>
                </c:pt>
                <c:pt idx="3">
                  <c:v>0.24</c:v>
                </c:pt>
                <c:pt idx="4">
                  <c:v>0.11</c:v>
                </c:pt>
              </c:numCache>
            </c:numRef>
          </c:val>
          <c:extLst>
            <c:ext xmlns:c16="http://schemas.microsoft.com/office/drawing/2014/chart" uri="{C3380CC4-5D6E-409C-BE32-E72D297353CC}">
              <c16:uniqueId val="{00000000-8D1E-4358-B6A8-F56BC6561DE9}"/>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Excellent</c:v>
                </c:pt>
                <c:pt idx="1">
                  <c:v>Very good</c:v>
                </c:pt>
                <c:pt idx="2">
                  <c:v>Good</c:v>
                </c:pt>
                <c:pt idx="3">
                  <c:v>Fair</c:v>
                </c:pt>
                <c:pt idx="4">
                  <c:v>Poor</c:v>
                </c:pt>
              </c:strCache>
            </c:strRef>
          </c:cat>
          <c:val>
            <c:numRef>
              <c:f>Sheet1!$C$2:$C$6</c:f>
              <c:numCache>
                <c:formatCode>0%</c:formatCode>
                <c:ptCount val="5"/>
                <c:pt idx="0">
                  <c:v>0.15</c:v>
                </c:pt>
                <c:pt idx="1">
                  <c:v>0.28000000000000003</c:v>
                </c:pt>
                <c:pt idx="2">
                  <c:v>0.31</c:v>
                </c:pt>
                <c:pt idx="3">
                  <c:v>0.17</c:v>
                </c:pt>
                <c:pt idx="4">
                  <c:v>0.09</c:v>
                </c:pt>
              </c:numCache>
            </c:numRef>
          </c:val>
          <c:extLst>
            <c:ext xmlns:c16="http://schemas.microsoft.com/office/drawing/2014/chart" uri="{C3380CC4-5D6E-409C-BE32-E72D297353CC}">
              <c16:uniqueId val="{00000001-8D1E-4358-B6A8-F56BC6561DE9}"/>
            </c:ext>
          </c:extLst>
        </c:ser>
        <c:dLbls>
          <c:showLegendKey val="0"/>
          <c:showVal val="0"/>
          <c:showCatName val="0"/>
          <c:showSerName val="0"/>
          <c:showPercent val="0"/>
          <c:showBubbleSize val="0"/>
        </c:dLbls>
        <c:gapWidth val="50"/>
        <c:axId val="43166336"/>
        <c:axId val="43168128"/>
      </c:barChart>
      <c:catAx>
        <c:axId val="43166336"/>
        <c:scaling>
          <c:orientation val="minMax"/>
        </c:scaling>
        <c:delete val="0"/>
        <c:axPos val="b"/>
        <c:numFmt formatCode="General" sourceLinked="1"/>
        <c:majorTickMark val="none"/>
        <c:minorTickMark val="none"/>
        <c:tickLblPos val="nextTo"/>
        <c:crossAx val="43168128"/>
        <c:crosses val="autoZero"/>
        <c:auto val="1"/>
        <c:lblAlgn val="ctr"/>
        <c:lblOffset val="100"/>
        <c:noMultiLvlLbl val="0"/>
      </c:catAx>
      <c:valAx>
        <c:axId val="43168128"/>
        <c:scaling>
          <c:orientation val="minMax"/>
        </c:scaling>
        <c:delete val="1"/>
        <c:axPos val="l"/>
        <c:numFmt formatCode="0%" sourceLinked="1"/>
        <c:majorTickMark val="out"/>
        <c:minorTickMark val="none"/>
        <c:tickLblPos val="nextTo"/>
        <c:crossAx val="43166336"/>
        <c:crosses val="autoZero"/>
        <c:crossBetween val="between"/>
      </c:valAx>
    </c:plotArea>
    <c:legend>
      <c:legendPos val="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60000"/>
                <a:lumOff val="40000"/>
              </a:schemeClr>
            </a:solidFill>
          </c:spPr>
          <c:dPt>
            <c:idx val="0"/>
            <c:bubble3D val="0"/>
            <c:explosion val="10"/>
            <c:spPr>
              <a:solidFill>
                <a:schemeClr val="accent2"/>
              </a:solidFill>
            </c:spPr>
            <c:extLst>
              <c:ext xmlns:c16="http://schemas.microsoft.com/office/drawing/2014/chart" uri="{C3380CC4-5D6E-409C-BE32-E72D297353CC}">
                <c16:uniqueId val="{00000001-1C38-4D3A-9B62-A7BD2B0C4A23}"/>
              </c:ext>
            </c:extLst>
          </c:dPt>
          <c:dPt>
            <c:idx val="1"/>
            <c:bubble3D val="0"/>
            <c:extLst>
              <c:ext xmlns:c16="http://schemas.microsoft.com/office/drawing/2014/chart" uri="{C3380CC4-5D6E-409C-BE32-E72D297353CC}">
                <c16:uniqueId val="{00000002-1C38-4D3A-9B62-A7BD2B0C4A23}"/>
              </c:ext>
            </c:extLst>
          </c:dPt>
          <c:dPt>
            <c:idx val="2"/>
            <c:bubble3D val="0"/>
            <c:spPr>
              <a:solidFill>
                <a:schemeClr val="tx1">
                  <a:lumMod val="40000"/>
                  <a:lumOff val="60000"/>
                </a:schemeClr>
              </a:solidFill>
            </c:spPr>
            <c:extLst>
              <c:ext xmlns:c16="http://schemas.microsoft.com/office/drawing/2014/chart" uri="{C3380CC4-5D6E-409C-BE32-E72D297353CC}">
                <c16:uniqueId val="{00000004-1C38-4D3A-9B62-A7BD2B0C4A23}"/>
              </c:ext>
            </c:extLst>
          </c:dPt>
          <c:dLbls>
            <c:dLbl>
              <c:idx val="0"/>
              <c:layout>
                <c:manualLayout>
                  <c:x val="-0.17766379429870505"/>
                  <c:y val="1.207978803219799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38-4D3A-9B62-A7BD2B0C4A23}"/>
                </c:ext>
              </c:extLst>
            </c:dLbl>
            <c:dLbl>
              <c:idx val="2"/>
              <c:layout>
                <c:manualLayout>
                  <c:x val="-3.9087359536799725E-2"/>
                  <c:y val="-8.1469827168841932E-3"/>
                </c:manualLayout>
              </c:layout>
              <c:spPr/>
              <c:txPr>
                <a:bodyPr/>
                <a:lstStyle/>
                <a:p>
                  <a:pPr>
                    <a:defRPr sz="12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C38-4D3A-9B62-A7BD2B0C4A23}"/>
                </c:ext>
              </c:extLst>
            </c:dLbl>
            <c:spPr>
              <a:noFill/>
              <a:ln>
                <a:noFill/>
              </a:ln>
              <a:effectLst/>
            </c:spPr>
            <c:txPr>
              <a:bodyPr/>
              <a:lstStyle/>
              <a:p>
                <a:pPr>
                  <a:defRPr sz="1200" b="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5-1C38-4D3A-9B62-A7BD2B0C4A23}"/>
            </c:ext>
          </c:extLst>
        </c:ser>
        <c:dLbls>
          <c:showLegendKey val="0"/>
          <c:showVal val="0"/>
          <c:showCatName val="0"/>
          <c:showSerName val="0"/>
          <c:showPercent val="0"/>
          <c:showBubbleSize val="0"/>
          <c:showLeaderLines val="0"/>
        </c:dLbls>
        <c:firstSliceAng val="60"/>
      </c:pie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02E-3"/>
          <c:y val="0.10213153183938779"/>
          <c:w val="0.98267318411041304"/>
          <c:h val="0.78985539350209033"/>
        </c:manualLayout>
      </c:layout>
      <c:barChart>
        <c:barDir val="col"/>
        <c:grouping val="clustered"/>
        <c:varyColors val="0"/>
        <c:ser>
          <c:idx val="0"/>
          <c:order val="0"/>
          <c:tx>
            <c:strRef>
              <c:f>Sheet1!$B$1</c:f>
              <c:strCache>
                <c:ptCount val="1"/>
                <c:pt idx="0">
                  <c:v>Works for Self (n=198)</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Percent Male</c:v>
                </c:pt>
                <c:pt idx="1">
                  <c:v>Employed Full-Time</c:v>
                </c:pt>
                <c:pt idx="2">
                  <c:v>Percent Married</c:v>
                </c:pt>
                <c:pt idx="3">
                  <c:v>Feel very/somewhat financially secure</c:v>
                </c:pt>
              </c:strCache>
            </c:strRef>
          </c:cat>
          <c:val>
            <c:numRef>
              <c:f>Sheet1!$B$2:$B$5</c:f>
              <c:numCache>
                <c:formatCode>0%</c:formatCode>
                <c:ptCount val="4"/>
                <c:pt idx="0">
                  <c:v>0.56999999999999995</c:v>
                </c:pt>
                <c:pt idx="1">
                  <c:v>0.43</c:v>
                </c:pt>
                <c:pt idx="2">
                  <c:v>0.52</c:v>
                </c:pt>
                <c:pt idx="3">
                  <c:v>0.52</c:v>
                </c:pt>
              </c:numCache>
            </c:numRef>
          </c:val>
          <c:extLst>
            <c:ext xmlns:c16="http://schemas.microsoft.com/office/drawing/2014/chart" uri="{C3380CC4-5D6E-409C-BE32-E72D297353CC}">
              <c16:uniqueId val="{00000000-5C20-4B48-8ECB-AE3C5092D21E}"/>
            </c:ext>
          </c:extLst>
        </c:ser>
        <c:ser>
          <c:idx val="1"/>
          <c:order val="1"/>
          <c:tx>
            <c:strRef>
              <c:f>Sheet1!$C$1</c:f>
              <c:strCache>
                <c:ptCount val="1"/>
                <c:pt idx="0">
                  <c:v>Just Hobby or No Work for Self (n=880)</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Percent Male</c:v>
                </c:pt>
                <c:pt idx="1">
                  <c:v>Employed Full-Time</c:v>
                </c:pt>
                <c:pt idx="2">
                  <c:v>Percent Married</c:v>
                </c:pt>
                <c:pt idx="3">
                  <c:v>Feel very/somewhat financially secure</c:v>
                </c:pt>
              </c:strCache>
            </c:strRef>
          </c:cat>
          <c:val>
            <c:numRef>
              <c:f>Sheet1!$C$2:$C$5</c:f>
              <c:numCache>
                <c:formatCode>0%</c:formatCode>
                <c:ptCount val="4"/>
                <c:pt idx="0">
                  <c:v>0.48</c:v>
                </c:pt>
                <c:pt idx="1">
                  <c:v>0.69</c:v>
                </c:pt>
                <c:pt idx="2">
                  <c:v>0.62</c:v>
                </c:pt>
                <c:pt idx="3">
                  <c:v>0.6</c:v>
                </c:pt>
              </c:numCache>
            </c:numRef>
          </c:val>
          <c:extLst>
            <c:ext xmlns:c16="http://schemas.microsoft.com/office/drawing/2014/chart" uri="{C3380CC4-5D6E-409C-BE32-E72D297353CC}">
              <c16:uniqueId val="{00000001-5C20-4B48-8ECB-AE3C5092D21E}"/>
            </c:ext>
          </c:extLst>
        </c:ser>
        <c:dLbls>
          <c:showLegendKey val="0"/>
          <c:showVal val="0"/>
          <c:showCatName val="0"/>
          <c:showSerName val="0"/>
          <c:showPercent val="0"/>
          <c:showBubbleSize val="0"/>
        </c:dLbls>
        <c:gapWidth val="50"/>
        <c:axId val="128326272"/>
        <c:axId val="128340352"/>
      </c:barChart>
      <c:catAx>
        <c:axId val="128326272"/>
        <c:scaling>
          <c:orientation val="minMax"/>
        </c:scaling>
        <c:delete val="0"/>
        <c:axPos val="b"/>
        <c:numFmt formatCode="General" sourceLinked="1"/>
        <c:majorTickMark val="none"/>
        <c:minorTickMark val="none"/>
        <c:tickLblPos val="nextTo"/>
        <c:crossAx val="128340352"/>
        <c:crosses val="autoZero"/>
        <c:auto val="1"/>
        <c:lblAlgn val="ctr"/>
        <c:lblOffset val="100"/>
        <c:noMultiLvlLbl val="0"/>
      </c:catAx>
      <c:valAx>
        <c:axId val="128340352"/>
        <c:scaling>
          <c:orientation val="minMax"/>
          <c:max val="1"/>
        </c:scaling>
        <c:delete val="1"/>
        <c:axPos val="l"/>
        <c:numFmt formatCode="0%" sourceLinked="1"/>
        <c:majorTickMark val="out"/>
        <c:minorTickMark val="none"/>
        <c:tickLblPos val="nextTo"/>
        <c:crossAx val="128326272"/>
        <c:crosses val="autoZero"/>
        <c:crossBetween val="between"/>
      </c:valAx>
    </c:plotArea>
    <c:legend>
      <c:legendPos val="t"/>
      <c:layout>
        <c:manualLayout>
          <c:xMode val="edge"/>
          <c:yMode val="edge"/>
          <c:x val="0.16513154237325622"/>
          <c:y val="2.3339821232155944E-2"/>
          <c:w val="0.64811803929914202"/>
          <c:h val="5.8819529002428213E-2"/>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2252-4C84-AC7B-380B554C2B5D}"/>
              </c:ext>
            </c:extLst>
          </c:dPt>
          <c:dLbls>
            <c:dLbl>
              <c:idx val="0"/>
              <c:layout>
                <c:manualLayout>
                  <c:x val="-2.4254796814191331E-2"/>
                  <c:y val="2.793483747223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52-4C84-AC7B-380B554C2B5D}"/>
                </c:ext>
              </c:extLst>
            </c:dLbl>
            <c:dLbl>
              <c:idx val="1"/>
              <c:delete val="1"/>
              <c:extLst>
                <c:ext xmlns:c15="http://schemas.microsoft.com/office/drawing/2012/chart" uri="{CE6537A1-D6FC-4f65-9D91-7224C49458BB}"/>
                <c:ext xmlns:c16="http://schemas.microsoft.com/office/drawing/2014/chart" uri="{C3380CC4-5D6E-409C-BE32-E72D297353CC}">
                  <c16:uniqueId val="{00000003-2252-4C84-AC7B-380B554C2B5D}"/>
                </c:ext>
              </c:extLst>
            </c:dLbl>
            <c:dLbl>
              <c:idx val="2"/>
              <c:delete val="1"/>
              <c:extLst>
                <c:ext xmlns:c15="http://schemas.microsoft.com/office/drawing/2012/chart" uri="{CE6537A1-D6FC-4f65-9D91-7224C49458BB}"/>
                <c:ext xmlns:c16="http://schemas.microsoft.com/office/drawing/2014/chart" uri="{C3380CC4-5D6E-409C-BE32-E72D297353CC}">
                  <c16:uniqueId val="{00000004-2252-4C84-AC7B-380B554C2B5D}"/>
                </c:ext>
              </c:extLst>
            </c:dLbl>
            <c:dLbl>
              <c:idx val="3"/>
              <c:delete val="1"/>
              <c:extLst>
                <c:ext xmlns:c15="http://schemas.microsoft.com/office/drawing/2012/chart" uri="{CE6537A1-D6FC-4f65-9D91-7224C49458BB}"/>
                <c:ext xmlns:c16="http://schemas.microsoft.com/office/drawing/2014/chart" uri="{C3380CC4-5D6E-409C-BE32-E72D297353CC}">
                  <c16:uniqueId val="{00000005-2252-4C84-AC7B-380B554C2B5D}"/>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52-4C84-AC7B-380B554C2B5D}"/>
                </c:ext>
              </c:extLst>
            </c:dLbl>
            <c:dLbl>
              <c:idx val="5"/>
              <c:delete val="1"/>
              <c:extLst>
                <c:ext xmlns:c15="http://schemas.microsoft.com/office/drawing/2012/chart" uri="{CE6537A1-D6FC-4f65-9D91-7224C49458BB}"/>
                <c:ext xmlns:c16="http://schemas.microsoft.com/office/drawing/2014/chart" uri="{C3380CC4-5D6E-409C-BE32-E72D297353CC}">
                  <c16:uniqueId val="{00000006-2252-4C84-AC7B-380B554C2B5D}"/>
                </c:ext>
              </c:extLst>
            </c:dLbl>
            <c:dLbl>
              <c:idx val="6"/>
              <c:delete val="1"/>
              <c:extLst>
                <c:ext xmlns:c15="http://schemas.microsoft.com/office/drawing/2012/chart" uri="{CE6537A1-D6FC-4f65-9D91-7224C49458BB}"/>
                <c:ext xmlns:c16="http://schemas.microsoft.com/office/drawing/2014/chart" uri="{C3380CC4-5D6E-409C-BE32-E72D297353CC}">
                  <c16:uniqueId val="{00000007-2252-4C84-AC7B-380B554C2B5D}"/>
                </c:ext>
              </c:extLst>
            </c:dLbl>
            <c:dLbl>
              <c:idx val="7"/>
              <c:delete val="1"/>
              <c:extLst>
                <c:ext xmlns:c15="http://schemas.microsoft.com/office/drawing/2012/chart" uri="{CE6537A1-D6FC-4f65-9D91-7224C49458BB}"/>
                <c:ext xmlns:c16="http://schemas.microsoft.com/office/drawing/2014/chart" uri="{C3380CC4-5D6E-409C-BE32-E72D297353CC}">
                  <c16:uniqueId val="{00000008-2252-4C84-AC7B-380B554C2B5D}"/>
                </c:ext>
              </c:extLst>
            </c:dLbl>
            <c:dLbl>
              <c:idx val="8"/>
              <c:delete val="1"/>
              <c:extLst>
                <c:ext xmlns:c15="http://schemas.microsoft.com/office/drawing/2012/chart" uri="{CE6537A1-D6FC-4f65-9D91-7224C49458BB}"/>
                <c:ext xmlns:c16="http://schemas.microsoft.com/office/drawing/2014/chart" uri="{C3380CC4-5D6E-409C-BE32-E72D297353CC}">
                  <c16:uniqueId val="{00000009-2252-4C84-AC7B-380B554C2B5D}"/>
                </c:ext>
              </c:extLst>
            </c:dLbl>
            <c:dLbl>
              <c:idx val="9"/>
              <c:layout>
                <c:manualLayout>
                  <c:x val="-3.5000000000000003E-2"/>
                  <c:y val="4.9749940348365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52-4C84-AC7B-380B554C2B5D}"/>
                </c:ext>
              </c:extLst>
            </c:dLbl>
            <c:dLbl>
              <c:idx val="10"/>
              <c:delete val="1"/>
              <c:extLst>
                <c:ext xmlns:c15="http://schemas.microsoft.com/office/drawing/2012/chart" uri="{CE6537A1-D6FC-4f65-9D91-7224C49458BB}"/>
                <c:ext xmlns:c16="http://schemas.microsoft.com/office/drawing/2014/chart" uri="{C3380CC4-5D6E-409C-BE32-E72D297353CC}">
                  <c16:uniqueId val="{0000000B-2252-4C84-AC7B-380B554C2B5D}"/>
                </c:ext>
              </c:extLst>
            </c:dLbl>
            <c:dLbl>
              <c:idx val="11"/>
              <c:delete val="1"/>
              <c:extLst>
                <c:ext xmlns:c15="http://schemas.microsoft.com/office/drawing/2012/chart" uri="{CE6537A1-D6FC-4f65-9D91-7224C49458BB}"/>
                <c:ext xmlns:c16="http://schemas.microsoft.com/office/drawing/2014/chart" uri="{C3380CC4-5D6E-409C-BE32-E72D297353CC}">
                  <c16:uniqueId val="{0000000C-2252-4C84-AC7B-380B554C2B5D}"/>
                </c:ext>
              </c:extLst>
            </c:dLbl>
            <c:dLbl>
              <c:idx val="12"/>
              <c:delete val="1"/>
              <c:extLst>
                <c:ext xmlns:c15="http://schemas.microsoft.com/office/drawing/2012/chart" uri="{CE6537A1-D6FC-4f65-9D91-7224C49458BB}"/>
                <c:ext xmlns:c16="http://schemas.microsoft.com/office/drawing/2014/chart" uri="{C3380CC4-5D6E-409C-BE32-E72D297353CC}">
                  <c16:uniqueId val="{0000000D-2252-4C84-AC7B-380B554C2B5D}"/>
                </c:ext>
              </c:extLst>
            </c:dLbl>
            <c:dLbl>
              <c:idx val="13"/>
              <c:delete val="1"/>
              <c:extLst>
                <c:ext xmlns:c15="http://schemas.microsoft.com/office/drawing/2012/chart" uri="{CE6537A1-D6FC-4f65-9D91-7224C49458BB}"/>
                <c:ext xmlns:c16="http://schemas.microsoft.com/office/drawing/2014/chart" uri="{C3380CC4-5D6E-409C-BE32-E72D297353CC}">
                  <c16:uniqueId val="{0000000E-2252-4C84-AC7B-380B554C2B5D}"/>
                </c:ext>
              </c:extLst>
            </c:dLbl>
            <c:dLbl>
              <c:idx val="14"/>
              <c:layout>
                <c:manualLayout>
                  <c:x val="-3.0689655172413795E-2"/>
                  <c:y val="5.5810546408971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52-4C84-AC7B-380B554C2B5D}"/>
                </c:ext>
              </c:extLst>
            </c:dLbl>
            <c:dLbl>
              <c:idx val="15"/>
              <c:delete val="1"/>
              <c:extLst>
                <c:ext xmlns:c15="http://schemas.microsoft.com/office/drawing/2012/chart" uri="{CE6537A1-D6FC-4f65-9D91-7224C49458BB}"/>
                <c:ext xmlns:c16="http://schemas.microsoft.com/office/drawing/2014/chart" uri="{C3380CC4-5D6E-409C-BE32-E72D297353CC}">
                  <c16:uniqueId val="{00000010-2252-4C84-AC7B-380B554C2B5D}"/>
                </c:ext>
              </c:extLst>
            </c:dLbl>
            <c:dLbl>
              <c:idx val="16"/>
              <c:delete val="1"/>
              <c:extLst>
                <c:ext xmlns:c15="http://schemas.microsoft.com/office/drawing/2012/chart" uri="{CE6537A1-D6FC-4f65-9D91-7224C49458BB}"/>
                <c:ext xmlns:c16="http://schemas.microsoft.com/office/drawing/2014/chart" uri="{C3380CC4-5D6E-409C-BE32-E72D297353CC}">
                  <c16:uniqueId val="{00000011-2252-4C84-AC7B-380B554C2B5D}"/>
                </c:ext>
              </c:extLst>
            </c:dLbl>
            <c:dLbl>
              <c:idx val="17"/>
              <c:delete val="1"/>
              <c:extLst>
                <c:ext xmlns:c15="http://schemas.microsoft.com/office/drawing/2012/chart" uri="{CE6537A1-D6FC-4f65-9D91-7224C49458BB}"/>
                <c:ext xmlns:c16="http://schemas.microsoft.com/office/drawing/2014/chart" uri="{C3380CC4-5D6E-409C-BE32-E72D297353CC}">
                  <c16:uniqueId val="{00000012-2252-4C84-AC7B-380B554C2B5D}"/>
                </c:ext>
              </c:extLst>
            </c:dLbl>
            <c:dLbl>
              <c:idx val="18"/>
              <c:delete val="1"/>
              <c:extLst>
                <c:ext xmlns:c15="http://schemas.microsoft.com/office/drawing/2012/chart" uri="{CE6537A1-D6FC-4f65-9D91-7224C49458BB}"/>
                <c:ext xmlns:c16="http://schemas.microsoft.com/office/drawing/2014/chart" uri="{C3380CC4-5D6E-409C-BE32-E72D297353CC}">
                  <c16:uniqueId val="{00000013-2252-4C84-AC7B-380B554C2B5D}"/>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252-4C84-AC7B-380B554C2B5D}"/>
                </c:ext>
              </c:extLst>
            </c:dLbl>
            <c:dLbl>
              <c:idx val="20"/>
              <c:delete val="1"/>
              <c:extLst>
                <c:ext xmlns:c15="http://schemas.microsoft.com/office/drawing/2012/chart" uri="{CE6537A1-D6FC-4f65-9D91-7224C49458BB}"/>
                <c:ext xmlns:c16="http://schemas.microsoft.com/office/drawing/2014/chart" uri="{C3380CC4-5D6E-409C-BE32-E72D297353CC}">
                  <c16:uniqueId val="{00000015-2252-4C84-AC7B-380B554C2B5D}"/>
                </c:ext>
              </c:extLst>
            </c:dLbl>
            <c:dLbl>
              <c:idx val="21"/>
              <c:delete val="1"/>
              <c:extLst>
                <c:ext xmlns:c15="http://schemas.microsoft.com/office/drawing/2012/chart" uri="{CE6537A1-D6FC-4f65-9D91-7224C49458BB}"/>
                <c:ext xmlns:c16="http://schemas.microsoft.com/office/drawing/2014/chart" uri="{C3380CC4-5D6E-409C-BE32-E72D297353CC}">
                  <c16:uniqueId val="{00000016-2252-4C84-AC7B-380B554C2B5D}"/>
                </c:ext>
              </c:extLst>
            </c:dLbl>
            <c:dLbl>
              <c:idx val="22"/>
              <c:delete val="1"/>
              <c:extLst>
                <c:ext xmlns:c15="http://schemas.microsoft.com/office/drawing/2012/chart" uri="{CE6537A1-D6FC-4f65-9D91-7224C49458BB}"/>
                <c:ext xmlns:c16="http://schemas.microsoft.com/office/drawing/2014/chart" uri="{C3380CC4-5D6E-409C-BE32-E72D297353CC}">
                  <c16:uniqueId val="{00000017-2252-4C84-AC7B-380B554C2B5D}"/>
                </c:ext>
              </c:extLst>
            </c:dLbl>
            <c:dLbl>
              <c:idx val="23"/>
              <c:layout>
                <c:manualLayout>
                  <c:x val="-3.1609195402298854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252-4C84-AC7B-380B554C2B5D}"/>
                </c:ext>
              </c:extLst>
            </c:dLbl>
            <c:dLbl>
              <c:idx val="24"/>
              <c:layout>
                <c:manualLayout>
                  <c:x val="-3.0994886415060185E-3"/>
                  <c:y val="-3.2068241469816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252-4C84-AC7B-380B554C2B5D}"/>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0.18</c:v>
                </c:pt>
                <c:pt idx="1">
                  <c:v>0.2</c:v>
                </c:pt>
                <c:pt idx="2">
                  <c:v>0.21</c:v>
                </c:pt>
                <c:pt idx="3">
                  <c:v>0.19</c:v>
                </c:pt>
                <c:pt idx="4">
                  <c:v>0.24</c:v>
                </c:pt>
                <c:pt idx="5">
                  <c:v>0.22</c:v>
                </c:pt>
                <c:pt idx="6">
                  <c:v>0.22</c:v>
                </c:pt>
                <c:pt idx="7">
                  <c:v>0.25</c:v>
                </c:pt>
                <c:pt idx="8">
                  <c:v>0.22</c:v>
                </c:pt>
                <c:pt idx="9">
                  <c:v>0.23</c:v>
                </c:pt>
                <c:pt idx="10">
                  <c:v>0.21</c:v>
                </c:pt>
                <c:pt idx="11">
                  <c:v>0.24</c:v>
                </c:pt>
                <c:pt idx="12">
                  <c:v>0.25</c:v>
                </c:pt>
                <c:pt idx="13">
                  <c:v>0.24</c:v>
                </c:pt>
                <c:pt idx="14">
                  <c:v>0.27</c:v>
                </c:pt>
                <c:pt idx="15">
                  <c:v>0.18</c:v>
                </c:pt>
                <c:pt idx="16">
                  <c:v>0.13</c:v>
                </c:pt>
                <c:pt idx="17">
                  <c:v>0.16</c:v>
                </c:pt>
                <c:pt idx="18">
                  <c:v>0.13</c:v>
                </c:pt>
                <c:pt idx="19">
                  <c:v>0.14000000000000001</c:v>
                </c:pt>
                <c:pt idx="20">
                  <c:v>0.13</c:v>
                </c:pt>
                <c:pt idx="21">
                  <c:v>0.18</c:v>
                </c:pt>
                <c:pt idx="22">
                  <c:v>0.22</c:v>
                </c:pt>
                <c:pt idx="23">
                  <c:v>0.21</c:v>
                </c:pt>
                <c:pt idx="24">
                  <c:v>0.18</c:v>
                </c:pt>
              </c:numCache>
            </c:numRef>
          </c:val>
          <c:smooth val="0"/>
          <c:extLst>
            <c:ext xmlns:c16="http://schemas.microsoft.com/office/drawing/2014/chart" uri="{C3380CC4-5D6E-409C-BE32-E72D297353CC}">
              <c16:uniqueId val="{0000001A-2252-4C84-AC7B-380B554C2B5D}"/>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B-2252-4C84-AC7B-380B554C2B5D}"/>
                </c:ext>
              </c:extLst>
            </c:dLbl>
            <c:dLbl>
              <c:idx val="2"/>
              <c:delete val="1"/>
              <c:extLst>
                <c:ext xmlns:c15="http://schemas.microsoft.com/office/drawing/2012/chart" uri="{CE6537A1-D6FC-4f65-9D91-7224C49458BB}"/>
                <c:ext xmlns:c16="http://schemas.microsoft.com/office/drawing/2014/chart" uri="{C3380CC4-5D6E-409C-BE32-E72D297353CC}">
                  <c16:uniqueId val="{0000001C-2252-4C84-AC7B-380B554C2B5D}"/>
                </c:ext>
              </c:extLst>
            </c:dLbl>
            <c:dLbl>
              <c:idx val="3"/>
              <c:delete val="1"/>
              <c:extLst>
                <c:ext xmlns:c15="http://schemas.microsoft.com/office/drawing/2012/chart" uri="{CE6537A1-D6FC-4f65-9D91-7224C49458BB}"/>
                <c:ext xmlns:c16="http://schemas.microsoft.com/office/drawing/2014/chart" uri="{C3380CC4-5D6E-409C-BE32-E72D297353CC}">
                  <c16:uniqueId val="{0000001D-2252-4C84-AC7B-380B554C2B5D}"/>
                </c:ext>
              </c:extLst>
            </c:dLbl>
            <c:dLbl>
              <c:idx val="4"/>
              <c:layout>
                <c:manualLayout>
                  <c:x val="-3.4875441216399676E-2"/>
                  <c:y val="-4.1730136005726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252-4C84-AC7B-380B554C2B5D}"/>
                </c:ext>
              </c:extLst>
            </c:dLbl>
            <c:dLbl>
              <c:idx val="5"/>
              <c:delete val="1"/>
              <c:extLst>
                <c:ext xmlns:c15="http://schemas.microsoft.com/office/drawing/2012/chart" uri="{CE6537A1-D6FC-4f65-9D91-7224C49458BB}"/>
                <c:ext xmlns:c16="http://schemas.microsoft.com/office/drawing/2014/chart" uri="{C3380CC4-5D6E-409C-BE32-E72D297353CC}">
                  <c16:uniqueId val="{0000001F-2252-4C84-AC7B-380B554C2B5D}"/>
                </c:ext>
              </c:extLst>
            </c:dLbl>
            <c:dLbl>
              <c:idx val="6"/>
              <c:delete val="1"/>
              <c:extLst>
                <c:ext xmlns:c15="http://schemas.microsoft.com/office/drawing/2012/chart" uri="{CE6537A1-D6FC-4f65-9D91-7224C49458BB}"/>
                <c:ext xmlns:c16="http://schemas.microsoft.com/office/drawing/2014/chart" uri="{C3380CC4-5D6E-409C-BE32-E72D297353CC}">
                  <c16:uniqueId val="{00000020-2252-4C84-AC7B-380B554C2B5D}"/>
                </c:ext>
              </c:extLst>
            </c:dLbl>
            <c:dLbl>
              <c:idx val="7"/>
              <c:delete val="1"/>
              <c:extLst>
                <c:ext xmlns:c15="http://schemas.microsoft.com/office/drawing/2012/chart" uri="{CE6537A1-D6FC-4f65-9D91-7224C49458BB}"/>
                <c:ext xmlns:c16="http://schemas.microsoft.com/office/drawing/2014/chart" uri="{C3380CC4-5D6E-409C-BE32-E72D297353CC}">
                  <c16:uniqueId val="{00000021-2252-4C84-AC7B-380B554C2B5D}"/>
                </c:ext>
              </c:extLst>
            </c:dLbl>
            <c:dLbl>
              <c:idx val="8"/>
              <c:delete val="1"/>
              <c:extLst>
                <c:ext xmlns:c15="http://schemas.microsoft.com/office/drawing/2012/chart" uri="{CE6537A1-D6FC-4f65-9D91-7224C49458BB}"/>
                <c:ext xmlns:c16="http://schemas.microsoft.com/office/drawing/2014/chart" uri="{C3380CC4-5D6E-409C-BE32-E72D297353CC}">
                  <c16:uniqueId val="{00000022-2252-4C84-AC7B-380B554C2B5D}"/>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252-4C84-AC7B-380B554C2B5D}"/>
                </c:ext>
              </c:extLst>
            </c:dLbl>
            <c:dLbl>
              <c:idx val="10"/>
              <c:delete val="1"/>
              <c:extLst>
                <c:ext xmlns:c15="http://schemas.microsoft.com/office/drawing/2012/chart" uri="{CE6537A1-D6FC-4f65-9D91-7224C49458BB}"/>
                <c:ext xmlns:c16="http://schemas.microsoft.com/office/drawing/2014/chart" uri="{C3380CC4-5D6E-409C-BE32-E72D297353CC}">
                  <c16:uniqueId val="{00000024-2252-4C84-AC7B-380B554C2B5D}"/>
                </c:ext>
              </c:extLst>
            </c:dLbl>
            <c:dLbl>
              <c:idx val="11"/>
              <c:delete val="1"/>
              <c:extLst>
                <c:ext xmlns:c15="http://schemas.microsoft.com/office/drawing/2012/chart" uri="{CE6537A1-D6FC-4f65-9D91-7224C49458BB}"/>
                <c:ext xmlns:c16="http://schemas.microsoft.com/office/drawing/2014/chart" uri="{C3380CC4-5D6E-409C-BE32-E72D297353CC}">
                  <c16:uniqueId val="{00000025-2252-4C84-AC7B-380B554C2B5D}"/>
                </c:ext>
              </c:extLst>
            </c:dLbl>
            <c:dLbl>
              <c:idx val="12"/>
              <c:delete val="1"/>
              <c:extLst>
                <c:ext xmlns:c15="http://schemas.microsoft.com/office/drawing/2012/chart" uri="{CE6537A1-D6FC-4f65-9D91-7224C49458BB}"/>
                <c:ext xmlns:c16="http://schemas.microsoft.com/office/drawing/2014/chart" uri="{C3380CC4-5D6E-409C-BE32-E72D297353CC}">
                  <c16:uniqueId val="{00000026-2252-4C84-AC7B-380B554C2B5D}"/>
                </c:ext>
              </c:extLst>
            </c:dLbl>
            <c:dLbl>
              <c:idx val="13"/>
              <c:delete val="1"/>
              <c:extLst>
                <c:ext xmlns:c15="http://schemas.microsoft.com/office/drawing/2012/chart" uri="{CE6537A1-D6FC-4f65-9D91-7224C49458BB}"/>
                <c:ext xmlns:c16="http://schemas.microsoft.com/office/drawing/2014/chart" uri="{C3380CC4-5D6E-409C-BE32-E72D297353CC}">
                  <c16:uniqueId val="{00000027-2252-4C84-AC7B-380B554C2B5D}"/>
                </c:ext>
              </c:extLst>
            </c:dLbl>
            <c:dLbl>
              <c:idx val="14"/>
              <c:layout>
                <c:manualLayout>
                  <c:x val="-3.7653294415784237E-2"/>
                  <c:y val="4.9241469816272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252-4C84-AC7B-380B554C2B5D}"/>
                </c:ext>
              </c:extLst>
            </c:dLbl>
            <c:dLbl>
              <c:idx val="15"/>
              <c:delete val="1"/>
              <c:extLst>
                <c:ext xmlns:c15="http://schemas.microsoft.com/office/drawing/2012/chart" uri="{CE6537A1-D6FC-4f65-9D91-7224C49458BB}"/>
                <c:ext xmlns:c16="http://schemas.microsoft.com/office/drawing/2014/chart" uri="{C3380CC4-5D6E-409C-BE32-E72D297353CC}">
                  <c16:uniqueId val="{00000029-2252-4C84-AC7B-380B554C2B5D}"/>
                </c:ext>
              </c:extLst>
            </c:dLbl>
            <c:dLbl>
              <c:idx val="16"/>
              <c:delete val="1"/>
              <c:extLst>
                <c:ext xmlns:c15="http://schemas.microsoft.com/office/drawing/2012/chart" uri="{CE6537A1-D6FC-4f65-9D91-7224C49458BB}"/>
                <c:ext xmlns:c16="http://schemas.microsoft.com/office/drawing/2014/chart" uri="{C3380CC4-5D6E-409C-BE32-E72D297353CC}">
                  <c16:uniqueId val="{0000002A-2252-4C84-AC7B-380B554C2B5D}"/>
                </c:ext>
              </c:extLst>
            </c:dLbl>
            <c:dLbl>
              <c:idx val="17"/>
              <c:delete val="1"/>
              <c:extLst>
                <c:ext xmlns:c15="http://schemas.microsoft.com/office/drawing/2012/chart" uri="{CE6537A1-D6FC-4f65-9D91-7224C49458BB}"/>
                <c:ext xmlns:c16="http://schemas.microsoft.com/office/drawing/2014/chart" uri="{C3380CC4-5D6E-409C-BE32-E72D297353CC}">
                  <c16:uniqueId val="{0000002B-2252-4C84-AC7B-380B554C2B5D}"/>
                </c:ext>
              </c:extLst>
            </c:dLbl>
            <c:dLbl>
              <c:idx val="18"/>
              <c:delete val="1"/>
              <c:extLst>
                <c:ext xmlns:c15="http://schemas.microsoft.com/office/drawing/2012/chart" uri="{CE6537A1-D6FC-4f65-9D91-7224C49458BB}"/>
                <c:ext xmlns:c16="http://schemas.microsoft.com/office/drawing/2014/chart" uri="{C3380CC4-5D6E-409C-BE32-E72D297353CC}">
                  <c16:uniqueId val="{0000002C-2252-4C84-AC7B-380B554C2B5D}"/>
                </c:ext>
              </c:extLst>
            </c:dLbl>
            <c:dLbl>
              <c:idx val="20"/>
              <c:delete val="1"/>
              <c:extLst>
                <c:ext xmlns:c15="http://schemas.microsoft.com/office/drawing/2012/chart" uri="{CE6537A1-D6FC-4f65-9D91-7224C49458BB}"/>
                <c:ext xmlns:c16="http://schemas.microsoft.com/office/drawing/2014/chart" uri="{C3380CC4-5D6E-409C-BE32-E72D297353CC}">
                  <c16:uniqueId val="{0000002D-2252-4C84-AC7B-380B554C2B5D}"/>
                </c:ext>
              </c:extLst>
            </c:dLbl>
            <c:dLbl>
              <c:idx val="21"/>
              <c:delete val="1"/>
              <c:extLst>
                <c:ext xmlns:c15="http://schemas.microsoft.com/office/drawing/2012/chart" uri="{CE6537A1-D6FC-4f65-9D91-7224C49458BB}"/>
                <c:ext xmlns:c16="http://schemas.microsoft.com/office/drawing/2014/chart" uri="{C3380CC4-5D6E-409C-BE32-E72D297353CC}">
                  <c16:uniqueId val="{0000002E-2252-4C84-AC7B-380B554C2B5D}"/>
                </c:ext>
              </c:extLst>
            </c:dLbl>
            <c:dLbl>
              <c:idx val="22"/>
              <c:delete val="1"/>
              <c:extLst>
                <c:ext xmlns:c15="http://schemas.microsoft.com/office/drawing/2012/chart" uri="{CE6537A1-D6FC-4f65-9D91-7224C49458BB}"/>
                <c:ext xmlns:c16="http://schemas.microsoft.com/office/drawing/2014/chart" uri="{C3380CC4-5D6E-409C-BE32-E72D297353CC}">
                  <c16:uniqueId val="{0000002F-2252-4C84-AC7B-380B554C2B5D}"/>
                </c:ext>
              </c:extLst>
            </c:dLbl>
            <c:dLbl>
              <c:idx val="23"/>
              <c:layout>
                <c:manualLayout>
                  <c:x val="-3.017241379310345E-2"/>
                  <c:y val="-5.7575757575757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252-4C84-AC7B-380B554C2B5D}"/>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0.73</c:v>
                </c:pt>
                <c:pt idx="1">
                  <c:v>0.64</c:v>
                </c:pt>
                <c:pt idx="2">
                  <c:v>0.72</c:v>
                </c:pt>
                <c:pt idx="3">
                  <c:v>0.6</c:v>
                </c:pt>
                <c:pt idx="4">
                  <c:v>0.65</c:v>
                </c:pt>
                <c:pt idx="5">
                  <c:v>0.68</c:v>
                </c:pt>
                <c:pt idx="6">
                  <c:v>0.69</c:v>
                </c:pt>
                <c:pt idx="7">
                  <c:v>0.72</c:v>
                </c:pt>
                <c:pt idx="8">
                  <c:v>0.63</c:v>
                </c:pt>
                <c:pt idx="9">
                  <c:v>0.7</c:v>
                </c:pt>
                <c:pt idx="10">
                  <c:v>0.66</c:v>
                </c:pt>
                <c:pt idx="11">
                  <c:v>0.68</c:v>
                </c:pt>
                <c:pt idx="12">
                  <c:v>0.64</c:v>
                </c:pt>
                <c:pt idx="13">
                  <c:v>0.68</c:v>
                </c:pt>
                <c:pt idx="14">
                  <c:v>0.7</c:v>
                </c:pt>
                <c:pt idx="15">
                  <c:v>0.61</c:v>
                </c:pt>
                <c:pt idx="16">
                  <c:v>0.54</c:v>
                </c:pt>
                <c:pt idx="17">
                  <c:v>0.53</c:v>
                </c:pt>
                <c:pt idx="18">
                  <c:v>0.49</c:v>
                </c:pt>
                <c:pt idx="19">
                  <c:v>0.52</c:v>
                </c:pt>
                <c:pt idx="20">
                  <c:v>0.51</c:v>
                </c:pt>
                <c:pt idx="21">
                  <c:v>0.55000000000000004</c:v>
                </c:pt>
                <c:pt idx="22">
                  <c:v>0.59</c:v>
                </c:pt>
                <c:pt idx="23">
                  <c:v>0.64</c:v>
                </c:pt>
                <c:pt idx="24">
                  <c:v>0.6</c:v>
                </c:pt>
              </c:numCache>
            </c:numRef>
          </c:val>
          <c:smooth val="0"/>
          <c:extLst>
            <c:ext xmlns:c16="http://schemas.microsoft.com/office/drawing/2014/chart" uri="{C3380CC4-5D6E-409C-BE32-E72D297353CC}">
              <c16:uniqueId val="{00000031-2252-4C84-AC7B-380B554C2B5D}"/>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0.10606060606060606"/>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252-4C84-AC7B-380B554C2B5D}"/>
                </c:ext>
              </c:extLst>
            </c:dLbl>
            <c:dLbl>
              <c:idx val="4"/>
              <c:layout>
                <c:manualLayout>
                  <c:x val="-2.7298850574712645E-2"/>
                  <c:y val="-3.6363636363636362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252-4C84-AC7B-380B554C2B5D}"/>
                </c:ext>
              </c:extLst>
            </c:dLbl>
            <c:dLbl>
              <c:idx val="9"/>
              <c:layout>
                <c:manualLayout>
                  <c:x val="-2.729885057471259E-2"/>
                  <c:y val="-4.8484848484848485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252-4C84-AC7B-380B554C2B5D}"/>
                </c:ext>
              </c:extLst>
            </c:dLbl>
            <c:dLbl>
              <c:idx val="14"/>
              <c:layout>
                <c:manualLayout>
                  <c:x val="-2.8735632183908046E-2"/>
                  <c:y val="-4.8484848484848485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2252-4C84-AC7B-380B554C2B5D}"/>
                </c:ext>
              </c:extLst>
            </c:dLbl>
            <c:dLbl>
              <c:idx val="19"/>
              <c:layout>
                <c:manualLayout>
                  <c:x val="-3.1609195402298743E-2"/>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2252-4C84-AC7B-380B554C2B5D}"/>
                </c:ext>
              </c:extLst>
            </c:dLbl>
            <c:dLbl>
              <c:idx val="23"/>
              <c:layout>
                <c:manualLayout>
                  <c:x val="-3.017241379310345E-2"/>
                  <c:y val="-5.7575996182295398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252-4C84-AC7B-380B554C2B5D}"/>
                </c:ext>
              </c:extLst>
            </c:dLbl>
            <c:dLbl>
              <c:idx val="24"/>
              <c:layout>
                <c:manualLayout>
                  <c:x val="-1.4367816091954023E-3"/>
                  <c:y val="-6.060606060606060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2252-4C84-AC7B-380B554C2B5D}"/>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0.25</c:v>
                </c:pt>
                <c:pt idx="1">
                  <c:v>0.34</c:v>
                </c:pt>
                <c:pt idx="2">
                  <c:v>0.26</c:v>
                </c:pt>
                <c:pt idx="3">
                  <c:v>0.39</c:v>
                </c:pt>
                <c:pt idx="4">
                  <c:v>0.33</c:v>
                </c:pt>
                <c:pt idx="5">
                  <c:v>0.32</c:v>
                </c:pt>
                <c:pt idx="6">
                  <c:v>0.3</c:v>
                </c:pt>
                <c:pt idx="7">
                  <c:v>0.28000000000000003</c:v>
                </c:pt>
                <c:pt idx="8">
                  <c:v>0.35</c:v>
                </c:pt>
                <c:pt idx="9">
                  <c:v>0.3</c:v>
                </c:pt>
                <c:pt idx="10">
                  <c:v>0.33</c:v>
                </c:pt>
                <c:pt idx="11">
                  <c:v>0.31</c:v>
                </c:pt>
                <c:pt idx="12">
                  <c:v>0.34</c:v>
                </c:pt>
                <c:pt idx="13">
                  <c:v>0.31</c:v>
                </c:pt>
                <c:pt idx="14">
                  <c:v>0.28999999999999998</c:v>
                </c:pt>
                <c:pt idx="15">
                  <c:v>0.37</c:v>
                </c:pt>
                <c:pt idx="16">
                  <c:v>0.44</c:v>
                </c:pt>
                <c:pt idx="17">
                  <c:v>0.46</c:v>
                </c:pt>
                <c:pt idx="18">
                  <c:v>0.5</c:v>
                </c:pt>
                <c:pt idx="19">
                  <c:v>0.47</c:v>
                </c:pt>
                <c:pt idx="20">
                  <c:v>0.48</c:v>
                </c:pt>
                <c:pt idx="21">
                  <c:v>0.43</c:v>
                </c:pt>
                <c:pt idx="22">
                  <c:v>0.4</c:v>
                </c:pt>
                <c:pt idx="23">
                  <c:v>0.35</c:v>
                </c:pt>
                <c:pt idx="24">
                  <c:v>0.39</c:v>
                </c:pt>
              </c:numCache>
            </c:numRef>
          </c:val>
          <c:smooth val="0"/>
          <c:extLst>
            <c:ext xmlns:c16="http://schemas.microsoft.com/office/drawing/2014/chart" uri="{C3380CC4-5D6E-409C-BE32-E72D297353CC}">
              <c16:uniqueId val="{00000039-2252-4C84-AC7B-380B554C2B5D}"/>
            </c:ext>
          </c:extLst>
        </c:ser>
        <c:dLbls>
          <c:showLegendKey val="0"/>
          <c:showVal val="0"/>
          <c:showCatName val="0"/>
          <c:showSerName val="0"/>
          <c:showPercent val="0"/>
          <c:showBubbleSize val="0"/>
        </c:dLbls>
        <c:marker val="1"/>
        <c:smooth val="0"/>
        <c:axId val="128116608"/>
        <c:axId val="128118144"/>
      </c:lineChart>
      <c:catAx>
        <c:axId val="12811660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28118144"/>
        <c:crosses val="autoZero"/>
        <c:auto val="1"/>
        <c:lblAlgn val="ctr"/>
        <c:lblOffset val="100"/>
        <c:noMultiLvlLbl val="0"/>
      </c:catAx>
      <c:valAx>
        <c:axId val="128118144"/>
        <c:scaling>
          <c:orientation val="minMax"/>
          <c:max val="0.8"/>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28116608"/>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724137931034503E-2"/>
          <c:y val="0.12800204209379301"/>
          <c:w val="0.90086206896551702"/>
          <c:h val="0.70972467475261103"/>
        </c:manualLayout>
      </c:layout>
      <c:barChart>
        <c:barDir val="col"/>
        <c:grouping val="percentStacked"/>
        <c:varyColors val="0"/>
        <c:ser>
          <c:idx val="0"/>
          <c:order val="0"/>
          <c:tx>
            <c:strRef>
              <c:f>Sheet1!$A$2</c:f>
              <c:strCache>
                <c:ptCount val="1"/>
                <c:pt idx="0">
                  <c:v>Very Confident</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5CD5-4642-8D47-BC316ACD79CA}"/>
              </c:ext>
            </c:extLst>
          </c:dPt>
          <c:dPt>
            <c:idx val="2"/>
            <c:invertIfNegative val="0"/>
            <c:bubble3D val="0"/>
            <c:extLst>
              <c:ext xmlns:c16="http://schemas.microsoft.com/office/drawing/2014/chart" uri="{C3380CC4-5D6E-409C-BE32-E72D297353CC}">
                <c16:uniqueId val="{00000001-5CD5-4642-8D47-BC316ACD79CA}"/>
              </c:ext>
            </c:extLst>
          </c:dPt>
          <c:dPt>
            <c:idx val="3"/>
            <c:invertIfNegative val="0"/>
            <c:bubble3D val="0"/>
            <c:extLst>
              <c:ext xmlns:c16="http://schemas.microsoft.com/office/drawing/2014/chart" uri="{C3380CC4-5D6E-409C-BE32-E72D297353CC}">
                <c16:uniqueId val="{00000002-5CD5-4642-8D47-BC316ACD79CA}"/>
              </c:ext>
            </c:extLst>
          </c:dPt>
          <c:dPt>
            <c:idx val="4"/>
            <c:invertIfNegative val="0"/>
            <c:bubble3D val="0"/>
            <c:extLst>
              <c:ext xmlns:c16="http://schemas.microsoft.com/office/drawing/2014/chart" uri="{C3380CC4-5D6E-409C-BE32-E72D297353CC}">
                <c16:uniqueId val="{00000003-5CD5-4642-8D47-BC316ACD79CA}"/>
              </c:ext>
            </c:extLst>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2013</c:v>
                </c:pt>
                <c:pt idx="1">
                  <c:v>2014</c:v>
                </c:pt>
                <c:pt idx="2">
                  <c:v>2015</c:v>
                </c:pt>
                <c:pt idx="3">
                  <c:v>2016</c:v>
                </c:pt>
                <c:pt idx="4">
                  <c:v>2017</c:v>
                </c:pt>
                <c:pt idx="5">
                  <c:v>Column1</c:v>
                </c:pt>
                <c:pt idx="6">
                  <c:v>20132</c:v>
                </c:pt>
                <c:pt idx="7">
                  <c:v>20142</c:v>
                </c:pt>
                <c:pt idx="8">
                  <c:v>20152</c:v>
                </c:pt>
                <c:pt idx="9">
                  <c:v>20162</c:v>
                </c:pt>
                <c:pt idx="10">
                  <c:v>20172</c:v>
                </c:pt>
              </c:strCache>
            </c:strRef>
          </c:cat>
          <c:val>
            <c:numRef>
              <c:f>Sheet1!$B$2:$L$2</c:f>
              <c:numCache>
                <c:formatCode>0%</c:formatCode>
                <c:ptCount val="11"/>
                <c:pt idx="0">
                  <c:v>0.14000000000000001</c:v>
                </c:pt>
                <c:pt idx="1">
                  <c:v>0.24</c:v>
                </c:pt>
                <c:pt idx="2">
                  <c:v>0.28000000000000003</c:v>
                </c:pt>
                <c:pt idx="3">
                  <c:v>0.26</c:v>
                </c:pt>
                <c:pt idx="4">
                  <c:v>0.23</c:v>
                </c:pt>
                <c:pt idx="6">
                  <c:v>0.1</c:v>
                </c:pt>
                <c:pt idx="7">
                  <c:v>0.09</c:v>
                </c:pt>
                <c:pt idx="8">
                  <c:v>0.12</c:v>
                </c:pt>
                <c:pt idx="9">
                  <c:v>0.1</c:v>
                </c:pt>
                <c:pt idx="10">
                  <c:v>0.08</c:v>
                </c:pt>
              </c:numCache>
            </c:numRef>
          </c:val>
          <c:extLst>
            <c:ext xmlns:c16="http://schemas.microsoft.com/office/drawing/2014/chart" uri="{C3380CC4-5D6E-409C-BE32-E72D297353CC}">
              <c16:uniqueId val="{00000004-5CD5-4642-8D47-BC316ACD79CA}"/>
            </c:ext>
          </c:extLst>
        </c:ser>
        <c:ser>
          <c:idx val="1"/>
          <c:order val="1"/>
          <c:tx>
            <c:strRef>
              <c:f>Sheet1!$A$3</c:f>
              <c:strCache>
                <c:ptCount val="1"/>
                <c:pt idx="0">
                  <c:v>Somewhat Confident</c:v>
                </c:pt>
              </c:strCache>
            </c:strRef>
          </c:tx>
          <c:spPr>
            <a:solidFill>
              <a:schemeClr val="accent2">
                <a:lumMod val="60000"/>
                <a:lumOff val="40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2013</c:v>
                </c:pt>
                <c:pt idx="1">
                  <c:v>2014</c:v>
                </c:pt>
                <c:pt idx="2">
                  <c:v>2015</c:v>
                </c:pt>
                <c:pt idx="3">
                  <c:v>2016</c:v>
                </c:pt>
                <c:pt idx="4">
                  <c:v>2017</c:v>
                </c:pt>
                <c:pt idx="5">
                  <c:v>Column1</c:v>
                </c:pt>
                <c:pt idx="6">
                  <c:v>20132</c:v>
                </c:pt>
                <c:pt idx="7">
                  <c:v>20142</c:v>
                </c:pt>
                <c:pt idx="8">
                  <c:v>20152</c:v>
                </c:pt>
                <c:pt idx="9">
                  <c:v>20162</c:v>
                </c:pt>
                <c:pt idx="10">
                  <c:v>20172</c:v>
                </c:pt>
              </c:strCache>
            </c:strRef>
          </c:cat>
          <c:val>
            <c:numRef>
              <c:f>Sheet1!$B$3:$L$3</c:f>
              <c:numCache>
                <c:formatCode>0%</c:formatCode>
                <c:ptCount val="11"/>
                <c:pt idx="0">
                  <c:v>0.46</c:v>
                </c:pt>
                <c:pt idx="1">
                  <c:v>0.48</c:v>
                </c:pt>
                <c:pt idx="2">
                  <c:v>0.43</c:v>
                </c:pt>
                <c:pt idx="3">
                  <c:v>0.48</c:v>
                </c:pt>
                <c:pt idx="4">
                  <c:v>0.48</c:v>
                </c:pt>
                <c:pt idx="6">
                  <c:v>0.19</c:v>
                </c:pt>
                <c:pt idx="7">
                  <c:v>0.19</c:v>
                </c:pt>
                <c:pt idx="8">
                  <c:v>0.21</c:v>
                </c:pt>
                <c:pt idx="9">
                  <c:v>0.28999999999999998</c:v>
                </c:pt>
                <c:pt idx="10">
                  <c:v>0.25</c:v>
                </c:pt>
              </c:numCache>
            </c:numRef>
          </c:val>
          <c:extLst>
            <c:ext xmlns:c16="http://schemas.microsoft.com/office/drawing/2014/chart" uri="{C3380CC4-5D6E-409C-BE32-E72D297353CC}">
              <c16:uniqueId val="{00000005-5CD5-4642-8D47-BC316ACD79CA}"/>
            </c:ext>
          </c:extLst>
        </c:ser>
        <c:ser>
          <c:idx val="2"/>
          <c:order val="2"/>
          <c:tx>
            <c:strRef>
              <c:f>Sheet1!$A$4</c:f>
              <c:strCache>
                <c:ptCount val="1"/>
                <c:pt idx="0">
                  <c:v>Not Too Confident</c:v>
                </c:pt>
              </c:strCache>
            </c:strRef>
          </c:tx>
          <c:spPr>
            <a:solidFill>
              <a:schemeClr val="accent2">
                <a:lumMod val="40000"/>
                <a:lumOff val="6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2013</c:v>
                </c:pt>
                <c:pt idx="1">
                  <c:v>2014</c:v>
                </c:pt>
                <c:pt idx="2">
                  <c:v>2015</c:v>
                </c:pt>
                <c:pt idx="3">
                  <c:v>2016</c:v>
                </c:pt>
                <c:pt idx="4">
                  <c:v>2017</c:v>
                </c:pt>
                <c:pt idx="5">
                  <c:v>Column1</c:v>
                </c:pt>
                <c:pt idx="6">
                  <c:v>20132</c:v>
                </c:pt>
                <c:pt idx="7">
                  <c:v>20142</c:v>
                </c:pt>
                <c:pt idx="8">
                  <c:v>20152</c:v>
                </c:pt>
                <c:pt idx="9">
                  <c:v>20162</c:v>
                </c:pt>
                <c:pt idx="10">
                  <c:v>20172</c:v>
                </c:pt>
              </c:strCache>
            </c:strRef>
          </c:cat>
          <c:val>
            <c:numRef>
              <c:f>Sheet1!$B$4:$L$4</c:f>
              <c:numCache>
                <c:formatCode>0%</c:formatCode>
                <c:ptCount val="11"/>
                <c:pt idx="0">
                  <c:v>0.18</c:v>
                </c:pt>
                <c:pt idx="1">
                  <c:v>0.17</c:v>
                </c:pt>
                <c:pt idx="2">
                  <c:v>0.14000000000000001</c:v>
                </c:pt>
                <c:pt idx="3">
                  <c:v>0.15</c:v>
                </c:pt>
                <c:pt idx="4">
                  <c:v>0.21</c:v>
                </c:pt>
                <c:pt idx="6">
                  <c:v>0.26</c:v>
                </c:pt>
                <c:pt idx="7">
                  <c:v>0.23</c:v>
                </c:pt>
                <c:pt idx="8">
                  <c:v>0.21</c:v>
                </c:pt>
                <c:pt idx="9">
                  <c:v>0.19</c:v>
                </c:pt>
                <c:pt idx="10">
                  <c:v>0.33</c:v>
                </c:pt>
              </c:numCache>
            </c:numRef>
          </c:val>
          <c:extLst>
            <c:ext xmlns:c16="http://schemas.microsoft.com/office/drawing/2014/chart" uri="{C3380CC4-5D6E-409C-BE32-E72D297353CC}">
              <c16:uniqueId val="{00000006-5CD5-4642-8D47-BC316ACD79CA}"/>
            </c:ext>
          </c:extLst>
        </c:ser>
        <c:ser>
          <c:idx val="3"/>
          <c:order val="3"/>
          <c:tx>
            <c:strRef>
              <c:f>Sheet1!$A$5</c:f>
              <c:strCache>
                <c:ptCount val="1"/>
                <c:pt idx="0">
                  <c:v>Not at All Confident</c:v>
                </c:pt>
              </c:strCache>
            </c:strRef>
          </c:tx>
          <c:spPr>
            <a:solidFill>
              <a:schemeClr val="accent3">
                <a:lumMod val="20000"/>
                <a:lumOff val="80000"/>
              </a:schemeClr>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2013</c:v>
                </c:pt>
                <c:pt idx="1">
                  <c:v>2014</c:v>
                </c:pt>
                <c:pt idx="2">
                  <c:v>2015</c:v>
                </c:pt>
                <c:pt idx="3">
                  <c:v>2016</c:v>
                </c:pt>
                <c:pt idx="4">
                  <c:v>2017</c:v>
                </c:pt>
                <c:pt idx="5">
                  <c:v>Column1</c:v>
                </c:pt>
                <c:pt idx="6">
                  <c:v>20132</c:v>
                </c:pt>
                <c:pt idx="7">
                  <c:v>20142</c:v>
                </c:pt>
                <c:pt idx="8">
                  <c:v>20152</c:v>
                </c:pt>
                <c:pt idx="9">
                  <c:v>20162</c:v>
                </c:pt>
                <c:pt idx="10">
                  <c:v>20172</c:v>
                </c:pt>
              </c:strCache>
            </c:strRef>
          </c:cat>
          <c:val>
            <c:numRef>
              <c:f>Sheet1!$B$5:$L$5</c:f>
              <c:numCache>
                <c:formatCode>0%</c:formatCode>
                <c:ptCount val="11"/>
                <c:pt idx="0">
                  <c:v>0.21</c:v>
                </c:pt>
                <c:pt idx="1">
                  <c:v>0.11</c:v>
                </c:pt>
                <c:pt idx="2">
                  <c:v>0.14000000000000001</c:v>
                </c:pt>
                <c:pt idx="3">
                  <c:v>0.11</c:v>
                </c:pt>
                <c:pt idx="4">
                  <c:v>0.08</c:v>
                </c:pt>
                <c:pt idx="6">
                  <c:v>0.44</c:v>
                </c:pt>
                <c:pt idx="7">
                  <c:v>0.46</c:v>
                </c:pt>
                <c:pt idx="8">
                  <c:v>0.44</c:v>
                </c:pt>
                <c:pt idx="9">
                  <c:v>0.38</c:v>
                </c:pt>
                <c:pt idx="10">
                  <c:v>0.34</c:v>
                </c:pt>
              </c:numCache>
            </c:numRef>
          </c:val>
          <c:extLst>
            <c:ext xmlns:c16="http://schemas.microsoft.com/office/drawing/2014/chart" uri="{C3380CC4-5D6E-409C-BE32-E72D297353CC}">
              <c16:uniqueId val="{00000007-5CD5-4642-8D47-BC316ACD79CA}"/>
            </c:ext>
          </c:extLst>
        </c:ser>
        <c:dLbls>
          <c:showLegendKey val="0"/>
          <c:showVal val="0"/>
          <c:showCatName val="0"/>
          <c:showSerName val="0"/>
          <c:showPercent val="0"/>
          <c:showBubbleSize val="0"/>
        </c:dLbls>
        <c:gapWidth val="69"/>
        <c:overlap val="100"/>
        <c:axId val="128270336"/>
        <c:axId val="128271872"/>
      </c:barChart>
      <c:catAx>
        <c:axId val="128270336"/>
        <c:scaling>
          <c:orientation val="minMax"/>
        </c:scaling>
        <c:delete val="0"/>
        <c:axPos val="b"/>
        <c:numFmt formatCode="General" sourceLinked="0"/>
        <c:majorTickMark val="none"/>
        <c:minorTickMark val="none"/>
        <c:tickLblPos val="none"/>
        <c:crossAx val="128271872"/>
        <c:crosses val="autoZero"/>
        <c:auto val="1"/>
        <c:lblAlgn val="ctr"/>
        <c:lblOffset val="100"/>
        <c:noMultiLvlLbl val="0"/>
      </c:catAx>
      <c:valAx>
        <c:axId val="128271872"/>
        <c:scaling>
          <c:orientation val="minMax"/>
        </c:scaling>
        <c:delete val="1"/>
        <c:axPos val="l"/>
        <c:numFmt formatCode="0%" sourceLinked="1"/>
        <c:majorTickMark val="out"/>
        <c:minorTickMark val="none"/>
        <c:tickLblPos val="nextTo"/>
        <c:crossAx val="128270336"/>
        <c:crosses val="autoZero"/>
        <c:crossBetween val="between"/>
      </c:valAx>
    </c:plotArea>
    <c:legend>
      <c:legendPos val="t"/>
      <c:layout>
        <c:manualLayout>
          <c:xMode val="edge"/>
          <c:yMode val="edge"/>
          <c:x val="1.5517241379310345E-2"/>
          <c:y val="2.4536037062939765E-2"/>
          <c:w val="0.96609195402298853"/>
          <c:h val="6.1821395037924602E-2"/>
        </c:manualLayout>
      </c:layout>
      <c:overlay val="0"/>
      <c:spPr>
        <a:ln>
          <a:solidFill>
            <a:schemeClr val="tx1"/>
          </a:solidFill>
        </a:ln>
      </c:spPr>
    </c:legend>
    <c:plotVisOnly val="1"/>
    <c:dispBlanksAs val="gap"/>
    <c:showDLblsOverMax val="0"/>
  </c:chart>
  <c:spPr>
    <a:solidFill>
      <a:schemeClr val="bg1">
        <a:lumMod val="95000"/>
      </a:schemeClr>
    </a:solidFill>
    <a:ln>
      <a:solidFill>
        <a:schemeClr val="tx1"/>
      </a:solidFill>
    </a:ln>
  </c:spPr>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724137931034503E-2"/>
          <c:y val="0.12800204209379301"/>
          <c:w val="0.90086206896551702"/>
          <c:h val="0.70972467475261103"/>
        </c:manualLayout>
      </c:layout>
      <c:barChart>
        <c:barDir val="col"/>
        <c:grouping val="percentStacked"/>
        <c:varyColors val="0"/>
        <c:ser>
          <c:idx val="0"/>
          <c:order val="0"/>
          <c:tx>
            <c:strRef>
              <c:f>Sheet1!$A$2</c:f>
              <c:strCache>
                <c:ptCount val="1"/>
                <c:pt idx="0">
                  <c:v>Very Confident</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EFF2-4337-B395-39BE3F952434}"/>
              </c:ext>
            </c:extLst>
          </c:dPt>
          <c:dPt>
            <c:idx val="2"/>
            <c:invertIfNegative val="0"/>
            <c:bubble3D val="0"/>
            <c:extLst>
              <c:ext xmlns:c16="http://schemas.microsoft.com/office/drawing/2014/chart" uri="{C3380CC4-5D6E-409C-BE32-E72D297353CC}">
                <c16:uniqueId val="{00000001-EFF2-4337-B395-39BE3F952434}"/>
              </c:ext>
            </c:extLst>
          </c:dPt>
          <c:dPt>
            <c:idx val="3"/>
            <c:invertIfNegative val="0"/>
            <c:bubble3D val="0"/>
            <c:extLst>
              <c:ext xmlns:c16="http://schemas.microsoft.com/office/drawing/2014/chart" uri="{C3380CC4-5D6E-409C-BE32-E72D297353CC}">
                <c16:uniqueId val="{00000002-EFF2-4337-B395-39BE3F952434}"/>
              </c:ext>
            </c:extLst>
          </c:dPt>
          <c:dPt>
            <c:idx val="4"/>
            <c:invertIfNegative val="0"/>
            <c:bubble3D val="0"/>
            <c:extLst>
              <c:ext xmlns:c16="http://schemas.microsoft.com/office/drawing/2014/chart" uri="{C3380CC4-5D6E-409C-BE32-E72D297353CC}">
                <c16:uniqueId val="{00000003-EFF2-4337-B395-39BE3F952434}"/>
              </c:ext>
            </c:extLst>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25 to 34</c:v>
                </c:pt>
                <c:pt idx="1">
                  <c:v>35 to 44</c:v>
                </c:pt>
                <c:pt idx="2">
                  <c:v>45 to 54</c:v>
                </c:pt>
                <c:pt idx="3">
                  <c:v>55+</c:v>
                </c:pt>
                <c:pt idx="4">
                  <c:v>Column1</c:v>
                </c:pt>
                <c:pt idx="5">
                  <c:v>&lt;$35,000</c:v>
                </c:pt>
                <c:pt idx="6">
                  <c:v>$35,000 to $74,999</c:v>
                </c:pt>
                <c:pt idx="7">
                  <c:v>$75,000+</c:v>
                </c:pt>
              </c:strCache>
            </c:strRef>
          </c:cat>
          <c:val>
            <c:numRef>
              <c:f>Sheet1!$B$2:$I$2</c:f>
              <c:numCache>
                <c:formatCode>0%</c:formatCode>
                <c:ptCount val="8"/>
                <c:pt idx="0">
                  <c:v>0.18</c:v>
                </c:pt>
                <c:pt idx="1">
                  <c:v>0.22</c:v>
                </c:pt>
                <c:pt idx="2">
                  <c:v>0.16</c:v>
                </c:pt>
                <c:pt idx="3">
                  <c:v>0.18</c:v>
                </c:pt>
                <c:pt idx="5">
                  <c:v>0.08</c:v>
                </c:pt>
                <c:pt idx="6">
                  <c:v>0.11</c:v>
                </c:pt>
                <c:pt idx="7">
                  <c:v>0.28999999999999998</c:v>
                </c:pt>
              </c:numCache>
            </c:numRef>
          </c:val>
          <c:extLst>
            <c:ext xmlns:c16="http://schemas.microsoft.com/office/drawing/2014/chart" uri="{C3380CC4-5D6E-409C-BE32-E72D297353CC}">
              <c16:uniqueId val="{00000004-EFF2-4337-B395-39BE3F952434}"/>
            </c:ext>
          </c:extLst>
        </c:ser>
        <c:ser>
          <c:idx val="1"/>
          <c:order val="1"/>
          <c:tx>
            <c:strRef>
              <c:f>Sheet1!$A$3</c:f>
              <c:strCache>
                <c:ptCount val="1"/>
                <c:pt idx="0">
                  <c:v>Somewhat Confident</c:v>
                </c:pt>
              </c:strCache>
            </c:strRef>
          </c:tx>
          <c:spPr>
            <a:solidFill>
              <a:schemeClr val="accent2">
                <a:lumMod val="60000"/>
                <a:lumOff val="40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25 to 34</c:v>
                </c:pt>
                <c:pt idx="1">
                  <c:v>35 to 44</c:v>
                </c:pt>
                <c:pt idx="2">
                  <c:v>45 to 54</c:v>
                </c:pt>
                <c:pt idx="3">
                  <c:v>55+</c:v>
                </c:pt>
                <c:pt idx="4">
                  <c:v>Column1</c:v>
                </c:pt>
                <c:pt idx="5">
                  <c:v>&lt;$35,000</c:v>
                </c:pt>
                <c:pt idx="6">
                  <c:v>$35,000 to $74,999</c:v>
                </c:pt>
                <c:pt idx="7">
                  <c:v>$75,000+</c:v>
                </c:pt>
              </c:strCache>
            </c:strRef>
          </c:cat>
          <c:val>
            <c:numRef>
              <c:f>Sheet1!$B$3:$I$3</c:f>
              <c:numCache>
                <c:formatCode>0%</c:formatCode>
                <c:ptCount val="8"/>
                <c:pt idx="0">
                  <c:v>0.41</c:v>
                </c:pt>
                <c:pt idx="1">
                  <c:v>0.36</c:v>
                </c:pt>
                <c:pt idx="2">
                  <c:v>0.42</c:v>
                </c:pt>
                <c:pt idx="3">
                  <c:v>0.49</c:v>
                </c:pt>
                <c:pt idx="5">
                  <c:v>0.26</c:v>
                </c:pt>
                <c:pt idx="6">
                  <c:v>0.42</c:v>
                </c:pt>
                <c:pt idx="7">
                  <c:v>0.5</c:v>
                </c:pt>
              </c:numCache>
            </c:numRef>
          </c:val>
          <c:extLst>
            <c:ext xmlns:c16="http://schemas.microsoft.com/office/drawing/2014/chart" uri="{C3380CC4-5D6E-409C-BE32-E72D297353CC}">
              <c16:uniqueId val="{00000005-EFF2-4337-B395-39BE3F952434}"/>
            </c:ext>
          </c:extLst>
        </c:ser>
        <c:ser>
          <c:idx val="2"/>
          <c:order val="2"/>
          <c:tx>
            <c:strRef>
              <c:f>Sheet1!$A$4</c:f>
              <c:strCache>
                <c:ptCount val="1"/>
                <c:pt idx="0">
                  <c:v>Not Too Confident</c:v>
                </c:pt>
              </c:strCache>
            </c:strRef>
          </c:tx>
          <c:spPr>
            <a:solidFill>
              <a:schemeClr val="accent2">
                <a:lumMod val="40000"/>
                <a:lumOff val="6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25 to 34</c:v>
                </c:pt>
                <c:pt idx="1">
                  <c:v>35 to 44</c:v>
                </c:pt>
                <c:pt idx="2">
                  <c:v>45 to 54</c:v>
                </c:pt>
                <c:pt idx="3">
                  <c:v>55+</c:v>
                </c:pt>
                <c:pt idx="4">
                  <c:v>Column1</c:v>
                </c:pt>
                <c:pt idx="5">
                  <c:v>&lt;$35,000</c:v>
                </c:pt>
                <c:pt idx="6">
                  <c:v>$35,000 to $74,999</c:v>
                </c:pt>
                <c:pt idx="7">
                  <c:v>$75,000+</c:v>
                </c:pt>
              </c:strCache>
            </c:strRef>
          </c:cat>
          <c:val>
            <c:numRef>
              <c:f>Sheet1!$B$4:$I$4</c:f>
              <c:numCache>
                <c:formatCode>0%</c:formatCode>
                <c:ptCount val="8"/>
                <c:pt idx="0">
                  <c:v>0.23</c:v>
                </c:pt>
                <c:pt idx="1">
                  <c:v>0.28000000000000003</c:v>
                </c:pt>
                <c:pt idx="2">
                  <c:v>0.27</c:v>
                </c:pt>
                <c:pt idx="3">
                  <c:v>0.17</c:v>
                </c:pt>
                <c:pt idx="5">
                  <c:v>0.28000000000000003</c:v>
                </c:pt>
                <c:pt idx="6">
                  <c:v>0.33</c:v>
                </c:pt>
                <c:pt idx="7">
                  <c:v>0.16</c:v>
                </c:pt>
              </c:numCache>
            </c:numRef>
          </c:val>
          <c:extLst>
            <c:ext xmlns:c16="http://schemas.microsoft.com/office/drawing/2014/chart" uri="{C3380CC4-5D6E-409C-BE32-E72D297353CC}">
              <c16:uniqueId val="{00000006-EFF2-4337-B395-39BE3F952434}"/>
            </c:ext>
          </c:extLst>
        </c:ser>
        <c:ser>
          <c:idx val="3"/>
          <c:order val="3"/>
          <c:tx>
            <c:strRef>
              <c:f>Sheet1!$A$5</c:f>
              <c:strCache>
                <c:ptCount val="1"/>
                <c:pt idx="0">
                  <c:v>Not at All Confident</c:v>
                </c:pt>
              </c:strCache>
            </c:strRef>
          </c:tx>
          <c:spPr>
            <a:solidFill>
              <a:schemeClr val="accent3">
                <a:lumMod val="20000"/>
                <a:lumOff val="80000"/>
              </a:schemeClr>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25 to 34</c:v>
                </c:pt>
                <c:pt idx="1">
                  <c:v>35 to 44</c:v>
                </c:pt>
                <c:pt idx="2">
                  <c:v>45 to 54</c:v>
                </c:pt>
                <c:pt idx="3">
                  <c:v>55+</c:v>
                </c:pt>
                <c:pt idx="4">
                  <c:v>Column1</c:v>
                </c:pt>
                <c:pt idx="5">
                  <c:v>&lt;$35,000</c:v>
                </c:pt>
                <c:pt idx="6">
                  <c:v>$35,000 to $74,999</c:v>
                </c:pt>
                <c:pt idx="7">
                  <c:v>$75,000+</c:v>
                </c:pt>
              </c:strCache>
            </c:strRef>
          </c:cat>
          <c:val>
            <c:numRef>
              <c:f>Sheet1!$B$5:$I$5</c:f>
              <c:numCache>
                <c:formatCode>0%</c:formatCode>
                <c:ptCount val="8"/>
                <c:pt idx="0">
                  <c:v>0.18</c:v>
                </c:pt>
                <c:pt idx="1">
                  <c:v>0.13</c:v>
                </c:pt>
                <c:pt idx="2">
                  <c:v>0.16</c:v>
                </c:pt>
                <c:pt idx="3">
                  <c:v>0.15</c:v>
                </c:pt>
                <c:pt idx="5">
                  <c:v>0.37</c:v>
                </c:pt>
                <c:pt idx="6">
                  <c:v>0.15</c:v>
                </c:pt>
                <c:pt idx="7">
                  <c:v>0.05</c:v>
                </c:pt>
              </c:numCache>
            </c:numRef>
          </c:val>
          <c:extLst>
            <c:ext xmlns:c16="http://schemas.microsoft.com/office/drawing/2014/chart" uri="{C3380CC4-5D6E-409C-BE32-E72D297353CC}">
              <c16:uniqueId val="{00000007-EFF2-4337-B395-39BE3F952434}"/>
            </c:ext>
          </c:extLst>
        </c:ser>
        <c:dLbls>
          <c:showLegendKey val="0"/>
          <c:showVal val="0"/>
          <c:showCatName val="0"/>
          <c:showSerName val="0"/>
          <c:showPercent val="0"/>
          <c:showBubbleSize val="0"/>
        </c:dLbls>
        <c:gapWidth val="69"/>
        <c:overlap val="100"/>
        <c:axId val="127622528"/>
        <c:axId val="127640704"/>
      </c:barChart>
      <c:catAx>
        <c:axId val="127622528"/>
        <c:scaling>
          <c:orientation val="minMax"/>
        </c:scaling>
        <c:delete val="0"/>
        <c:axPos val="b"/>
        <c:numFmt formatCode="General" sourceLinked="0"/>
        <c:majorTickMark val="none"/>
        <c:minorTickMark val="none"/>
        <c:tickLblPos val="none"/>
        <c:crossAx val="127640704"/>
        <c:crosses val="autoZero"/>
        <c:auto val="1"/>
        <c:lblAlgn val="ctr"/>
        <c:lblOffset val="100"/>
        <c:noMultiLvlLbl val="0"/>
      </c:catAx>
      <c:valAx>
        <c:axId val="127640704"/>
        <c:scaling>
          <c:orientation val="minMax"/>
        </c:scaling>
        <c:delete val="1"/>
        <c:axPos val="l"/>
        <c:numFmt formatCode="0%" sourceLinked="1"/>
        <c:majorTickMark val="out"/>
        <c:minorTickMark val="none"/>
        <c:tickLblPos val="nextTo"/>
        <c:crossAx val="127622528"/>
        <c:crosses val="autoZero"/>
        <c:crossBetween val="between"/>
      </c:valAx>
    </c:plotArea>
    <c:legend>
      <c:legendPos val="t"/>
      <c:layout>
        <c:manualLayout>
          <c:xMode val="edge"/>
          <c:yMode val="edge"/>
          <c:x val="1.5517241379310345E-2"/>
          <c:y val="2.4536037062939765E-2"/>
          <c:w val="0.96609195402298853"/>
          <c:h val="6.1821395037924602E-2"/>
        </c:manualLayout>
      </c:layout>
      <c:overlay val="0"/>
      <c:spPr>
        <a:ln>
          <a:solidFill>
            <a:schemeClr val="tx1"/>
          </a:solidFill>
        </a:ln>
      </c:spPr>
    </c:legend>
    <c:plotVisOnly val="1"/>
    <c:dispBlanksAs val="gap"/>
    <c:showDLblsOverMax val="0"/>
  </c:chart>
  <c:spPr>
    <a:solidFill>
      <a:schemeClr val="bg1">
        <a:lumMod val="95000"/>
      </a:schemeClr>
    </a:solidFill>
    <a:ln>
      <a:solidFill>
        <a:schemeClr val="tx1"/>
      </a:solidFill>
    </a:ln>
  </c:spPr>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DAA7-4303-88F9-2326676DA5CA}"/>
              </c:ext>
            </c:extLst>
          </c:dPt>
          <c:dLbls>
            <c:dLbl>
              <c:idx val="0"/>
              <c:layout>
                <c:manualLayout>
                  <c:x val="-2.5691578423386732E-2"/>
                  <c:y val="-6.600453352421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A7-4303-88F9-2326676DA5CA}"/>
                </c:ext>
              </c:extLst>
            </c:dLbl>
            <c:dLbl>
              <c:idx val="1"/>
              <c:delete val="1"/>
              <c:extLst>
                <c:ext xmlns:c15="http://schemas.microsoft.com/office/drawing/2012/chart" uri="{CE6537A1-D6FC-4f65-9D91-7224C49458BB}"/>
                <c:ext xmlns:c16="http://schemas.microsoft.com/office/drawing/2014/chart" uri="{C3380CC4-5D6E-409C-BE32-E72D297353CC}">
                  <c16:uniqueId val="{00000003-DAA7-4303-88F9-2326676DA5CA}"/>
                </c:ext>
              </c:extLst>
            </c:dLbl>
            <c:dLbl>
              <c:idx val="2"/>
              <c:delete val="1"/>
              <c:extLst>
                <c:ext xmlns:c15="http://schemas.microsoft.com/office/drawing/2012/chart" uri="{CE6537A1-D6FC-4f65-9D91-7224C49458BB}"/>
                <c:ext xmlns:c16="http://schemas.microsoft.com/office/drawing/2014/chart" uri="{C3380CC4-5D6E-409C-BE32-E72D297353CC}">
                  <c16:uniqueId val="{00000004-DAA7-4303-88F9-2326676DA5CA}"/>
                </c:ext>
              </c:extLst>
            </c:dLbl>
            <c:dLbl>
              <c:idx val="3"/>
              <c:delete val="1"/>
              <c:extLst>
                <c:ext xmlns:c15="http://schemas.microsoft.com/office/drawing/2012/chart" uri="{CE6537A1-D6FC-4f65-9D91-7224C49458BB}"/>
                <c:ext xmlns:c16="http://schemas.microsoft.com/office/drawing/2014/chart" uri="{C3380CC4-5D6E-409C-BE32-E72D297353CC}">
                  <c16:uniqueId val="{00000005-DAA7-4303-88F9-2326676DA5CA}"/>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7-4303-88F9-2326676DA5CA}"/>
                </c:ext>
              </c:extLst>
            </c:dLbl>
            <c:dLbl>
              <c:idx val="5"/>
              <c:delete val="1"/>
              <c:extLst>
                <c:ext xmlns:c15="http://schemas.microsoft.com/office/drawing/2012/chart" uri="{CE6537A1-D6FC-4f65-9D91-7224C49458BB}"/>
                <c:ext xmlns:c16="http://schemas.microsoft.com/office/drawing/2014/chart" uri="{C3380CC4-5D6E-409C-BE32-E72D297353CC}">
                  <c16:uniqueId val="{00000006-DAA7-4303-88F9-2326676DA5CA}"/>
                </c:ext>
              </c:extLst>
            </c:dLbl>
            <c:dLbl>
              <c:idx val="6"/>
              <c:delete val="1"/>
              <c:extLst>
                <c:ext xmlns:c15="http://schemas.microsoft.com/office/drawing/2012/chart" uri="{CE6537A1-D6FC-4f65-9D91-7224C49458BB}"/>
                <c:ext xmlns:c16="http://schemas.microsoft.com/office/drawing/2014/chart" uri="{C3380CC4-5D6E-409C-BE32-E72D297353CC}">
                  <c16:uniqueId val="{00000007-DAA7-4303-88F9-2326676DA5CA}"/>
                </c:ext>
              </c:extLst>
            </c:dLbl>
            <c:dLbl>
              <c:idx val="7"/>
              <c:delete val="1"/>
              <c:extLst>
                <c:ext xmlns:c15="http://schemas.microsoft.com/office/drawing/2012/chart" uri="{CE6537A1-D6FC-4f65-9D91-7224C49458BB}"/>
                <c:ext xmlns:c16="http://schemas.microsoft.com/office/drawing/2014/chart" uri="{C3380CC4-5D6E-409C-BE32-E72D297353CC}">
                  <c16:uniqueId val="{00000008-DAA7-4303-88F9-2326676DA5CA}"/>
                </c:ext>
              </c:extLst>
            </c:dLbl>
            <c:dLbl>
              <c:idx val="8"/>
              <c:delete val="1"/>
              <c:extLst>
                <c:ext xmlns:c15="http://schemas.microsoft.com/office/drawing/2012/chart" uri="{CE6537A1-D6FC-4f65-9D91-7224C49458BB}"/>
                <c:ext xmlns:c16="http://schemas.microsoft.com/office/drawing/2014/chart" uri="{C3380CC4-5D6E-409C-BE32-E72D297353CC}">
                  <c16:uniqueId val="{00000009-DAA7-4303-88F9-2326676DA5CA}"/>
                </c:ext>
              </c:extLst>
            </c:dLbl>
            <c:dLbl>
              <c:idx val="9"/>
              <c:layout>
                <c:manualLayout>
                  <c:x val="-3.6436781609195404E-2"/>
                  <c:y val="3.7628728227153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A7-4303-88F9-2326676DA5CA}"/>
                </c:ext>
              </c:extLst>
            </c:dLbl>
            <c:dLbl>
              <c:idx val="10"/>
              <c:delete val="1"/>
              <c:extLst>
                <c:ext xmlns:c15="http://schemas.microsoft.com/office/drawing/2012/chart" uri="{CE6537A1-D6FC-4f65-9D91-7224C49458BB}"/>
                <c:ext xmlns:c16="http://schemas.microsoft.com/office/drawing/2014/chart" uri="{C3380CC4-5D6E-409C-BE32-E72D297353CC}">
                  <c16:uniqueId val="{0000000B-DAA7-4303-88F9-2326676DA5CA}"/>
                </c:ext>
              </c:extLst>
            </c:dLbl>
            <c:dLbl>
              <c:idx val="11"/>
              <c:delete val="1"/>
              <c:extLst>
                <c:ext xmlns:c15="http://schemas.microsoft.com/office/drawing/2012/chart" uri="{CE6537A1-D6FC-4f65-9D91-7224C49458BB}"/>
                <c:ext xmlns:c16="http://schemas.microsoft.com/office/drawing/2014/chart" uri="{C3380CC4-5D6E-409C-BE32-E72D297353CC}">
                  <c16:uniqueId val="{0000000C-DAA7-4303-88F9-2326676DA5CA}"/>
                </c:ext>
              </c:extLst>
            </c:dLbl>
            <c:dLbl>
              <c:idx val="12"/>
              <c:delete val="1"/>
              <c:extLst>
                <c:ext xmlns:c15="http://schemas.microsoft.com/office/drawing/2012/chart" uri="{CE6537A1-D6FC-4f65-9D91-7224C49458BB}"/>
                <c:ext xmlns:c16="http://schemas.microsoft.com/office/drawing/2014/chart" uri="{C3380CC4-5D6E-409C-BE32-E72D297353CC}">
                  <c16:uniqueId val="{0000000D-DAA7-4303-88F9-2326676DA5CA}"/>
                </c:ext>
              </c:extLst>
            </c:dLbl>
            <c:dLbl>
              <c:idx val="13"/>
              <c:delete val="1"/>
              <c:extLst>
                <c:ext xmlns:c15="http://schemas.microsoft.com/office/drawing/2012/chart" uri="{CE6537A1-D6FC-4f65-9D91-7224C49458BB}"/>
                <c:ext xmlns:c16="http://schemas.microsoft.com/office/drawing/2014/chart" uri="{C3380CC4-5D6E-409C-BE32-E72D297353CC}">
                  <c16:uniqueId val="{0000000E-DAA7-4303-88F9-2326676DA5CA}"/>
                </c:ext>
              </c:extLst>
            </c:dLbl>
            <c:dLbl>
              <c:idx val="14"/>
              <c:layout>
                <c:manualLayout>
                  <c:x val="-3.0689655172413795E-2"/>
                  <c:y val="-4.4189453591028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A7-4303-88F9-2326676DA5CA}"/>
                </c:ext>
              </c:extLst>
            </c:dLbl>
            <c:dLbl>
              <c:idx val="15"/>
              <c:delete val="1"/>
              <c:extLst>
                <c:ext xmlns:c15="http://schemas.microsoft.com/office/drawing/2012/chart" uri="{CE6537A1-D6FC-4f65-9D91-7224C49458BB}"/>
                <c:ext xmlns:c16="http://schemas.microsoft.com/office/drawing/2014/chart" uri="{C3380CC4-5D6E-409C-BE32-E72D297353CC}">
                  <c16:uniqueId val="{00000010-DAA7-4303-88F9-2326676DA5CA}"/>
                </c:ext>
              </c:extLst>
            </c:dLbl>
            <c:dLbl>
              <c:idx val="16"/>
              <c:delete val="1"/>
              <c:extLst>
                <c:ext xmlns:c15="http://schemas.microsoft.com/office/drawing/2012/chart" uri="{CE6537A1-D6FC-4f65-9D91-7224C49458BB}"/>
                <c:ext xmlns:c16="http://schemas.microsoft.com/office/drawing/2014/chart" uri="{C3380CC4-5D6E-409C-BE32-E72D297353CC}">
                  <c16:uniqueId val="{00000011-DAA7-4303-88F9-2326676DA5CA}"/>
                </c:ext>
              </c:extLst>
            </c:dLbl>
            <c:dLbl>
              <c:idx val="17"/>
              <c:delete val="1"/>
              <c:extLst>
                <c:ext xmlns:c15="http://schemas.microsoft.com/office/drawing/2012/chart" uri="{CE6537A1-D6FC-4f65-9D91-7224C49458BB}"/>
                <c:ext xmlns:c16="http://schemas.microsoft.com/office/drawing/2014/chart" uri="{C3380CC4-5D6E-409C-BE32-E72D297353CC}">
                  <c16:uniqueId val="{00000012-DAA7-4303-88F9-2326676DA5CA}"/>
                </c:ext>
              </c:extLst>
            </c:dLbl>
            <c:dLbl>
              <c:idx val="18"/>
              <c:delete val="1"/>
              <c:extLst>
                <c:ext xmlns:c15="http://schemas.microsoft.com/office/drawing/2012/chart" uri="{CE6537A1-D6FC-4f65-9D91-7224C49458BB}"/>
                <c:ext xmlns:c16="http://schemas.microsoft.com/office/drawing/2014/chart" uri="{C3380CC4-5D6E-409C-BE32-E72D297353CC}">
                  <c16:uniqueId val="{00000013-DAA7-4303-88F9-2326676DA5CA}"/>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AA7-4303-88F9-2326676DA5CA}"/>
                </c:ext>
              </c:extLst>
            </c:dLbl>
            <c:dLbl>
              <c:idx val="20"/>
              <c:delete val="1"/>
              <c:extLst>
                <c:ext xmlns:c15="http://schemas.microsoft.com/office/drawing/2012/chart" uri="{CE6537A1-D6FC-4f65-9D91-7224C49458BB}"/>
                <c:ext xmlns:c16="http://schemas.microsoft.com/office/drawing/2014/chart" uri="{C3380CC4-5D6E-409C-BE32-E72D297353CC}">
                  <c16:uniqueId val="{00000015-DAA7-4303-88F9-2326676DA5CA}"/>
                </c:ext>
              </c:extLst>
            </c:dLbl>
            <c:dLbl>
              <c:idx val="21"/>
              <c:delete val="1"/>
              <c:extLst>
                <c:ext xmlns:c15="http://schemas.microsoft.com/office/drawing/2012/chart" uri="{CE6537A1-D6FC-4f65-9D91-7224C49458BB}"/>
                <c:ext xmlns:c16="http://schemas.microsoft.com/office/drawing/2014/chart" uri="{C3380CC4-5D6E-409C-BE32-E72D297353CC}">
                  <c16:uniqueId val="{00000016-DAA7-4303-88F9-2326676DA5CA}"/>
                </c:ext>
              </c:extLst>
            </c:dLbl>
            <c:dLbl>
              <c:idx val="22"/>
              <c:delete val="1"/>
              <c:extLst>
                <c:ext xmlns:c15="http://schemas.microsoft.com/office/drawing/2012/chart" uri="{CE6537A1-D6FC-4f65-9D91-7224C49458BB}"/>
                <c:ext xmlns:c16="http://schemas.microsoft.com/office/drawing/2014/chart" uri="{C3380CC4-5D6E-409C-BE32-E72D297353CC}">
                  <c16:uniqueId val="{00000017-DAA7-4303-88F9-2326676DA5CA}"/>
                </c:ext>
              </c:extLst>
            </c:dLbl>
            <c:dLbl>
              <c:idx val="23"/>
              <c:layout>
                <c:manualLayout>
                  <c:x val="-3.1609195402298854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AA7-4303-88F9-2326676DA5CA}"/>
                </c:ext>
              </c:extLst>
            </c:dLbl>
            <c:dLbl>
              <c:idx val="24"/>
              <c:layout>
                <c:manualLayout>
                  <c:x val="-3.0994886415060185E-3"/>
                  <c:y val="-5.3280362681937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AA7-4303-88F9-2326676DA5CA}"/>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0.27</c:v>
                </c:pt>
                <c:pt idx="1">
                  <c:v>0.27</c:v>
                </c:pt>
                <c:pt idx="2">
                  <c:v>0.26</c:v>
                </c:pt>
                <c:pt idx="3">
                  <c:v>0.26</c:v>
                </c:pt>
                <c:pt idx="4">
                  <c:v>0.33</c:v>
                </c:pt>
                <c:pt idx="5">
                  <c:v>0.19</c:v>
                </c:pt>
                <c:pt idx="6">
                  <c:v>0.31</c:v>
                </c:pt>
                <c:pt idx="7">
                  <c:v>0.34</c:v>
                </c:pt>
                <c:pt idx="8">
                  <c:v>0.37</c:v>
                </c:pt>
                <c:pt idx="9">
                  <c:v>0.4</c:v>
                </c:pt>
                <c:pt idx="10">
                  <c:v>0.39</c:v>
                </c:pt>
                <c:pt idx="11">
                  <c:v>0.42</c:v>
                </c:pt>
                <c:pt idx="12">
                  <c:v>0.4</c:v>
                </c:pt>
                <c:pt idx="13">
                  <c:v>0.4</c:v>
                </c:pt>
                <c:pt idx="14">
                  <c:v>0.41</c:v>
                </c:pt>
                <c:pt idx="15">
                  <c:v>0.28999999999999998</c:v>
                </c:pt>
                <c:pt idx="16">
                  <c:v>0.2</c:v>
                </c:pt>
                <c:pt idx="17">
                  <c:v>0.19</c:v>
                </c:pt>
                <c:pt idx="18">
                  <c:v>0.24</c:v>
                </c:pt>
                <c:pt idx="19">
                  <c:v>0.21</c:v>
                </c:pt>
                <c:pt idx="20">
                  <c:v>0.18</c:v>
                </c:pt>
                <c:pt idx="21">
                  <c:v>0.28000000000000003</c:v>
                </c:pt>
                <c:pt idx="22">
                  <c:v>0.37</c:v>
                </c:pt>
                <c:pt idx="23">
                  <c:v>0.39</c:v>
                </c:pt>
                <c:pt idx="24">
                  <c:v>0.32</c:v>
                </c:pt>
              </c:numCache>
            </c:numRef>
          </c:val>
          <c:smooth val="0"/>
          <c:extLst>
            <c:ext xmlns:c16="http://schemas.microsoft.com/office/drawing/2014/chart" uri="{C3380CC4-5D6E-409C-BE32-E72D297353CC}">
              <c16:uniqueId val="{0000001A-DAA7-4303-88F9-2326676DA5CA}"/>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AA7-4303-88F9-2326676DA5CA}"/>
                </c:ext>
              </c:extLst>
            </c:dLbl>
            <c:dLbl>
              <c:idx val="1"/>
              <c:delete val="1"/>
              <c:extLst>
                <c:ext xmlns:c15="http://schemas.microsoft.com/office/drawing/2012/chart" uri="{CE6537A1-D6FC-4f65-9D91-7224C49458BB}"/>
                <c:ext xmlns:c16="http://schemas.microsoft.com/office/drawing/2014/chart" uri="{C3380CC4-5D6E-409C-BE32-E72D297353CC}">
                  <c16:uniqueId val="{0000001C-DAA7-4303-88F9-2326676DA5CA}"/>
                </c:ext>
              </c:extLst>
            </c:dLbl>
            <c:dLbl>
              <c:idx val="2"/>
              <c:delete val="1"/>
              <c:extLst>
                <c:ext xmlns:c15="http://schemas.microsoft.com/office/drawing/2012/chart" uri="{CE6537A1-D6FC-4f65-9D91-7224C49458BB}"/>
                <c:ext xmlns:c16="http://schemas.microsoft.com/office/drawing/2014/chart" uri="{C3380CC4-5D6E-409C-BE32-E72D297353CC}">
                  <c16:uniqueId val="{0000001D-DAA7-4303-88F9-2326676DA5CA}"/>
                </c:ext>
              </c:extLst>
            </c:dLbl>
            <c:dLbl>
              <c:idx val="3"/>
              <c:delete val="1"/>
              <c:extLst>
                <c:ext xmlns:c15="http://schemas.microsoft.com/office/drawing/2012/chart" uri="{CE6537A1-D6FC-4f65-9D91-7224C49458BB}"/>
                <c:ext xmlns:c16="http://schemas.microsoft.com/office/drawing/2014/chart" uri="{C3380CC4-5D6E-409C-BE32-E72D297353CC}">
                  <c16:uniqueId val="{0000001E-DAA7-4303-88F9-2326676DA5CA}"/>
                </c:ext>
              </c:extLst>
            </c:dLbl>
            <c:dLbl>
              <c:idx val="4"/>
              <c:layout>
                <c:manualLayout>
                  <c:x val="-2.6254751561227259E-2"/>
                  <c:y val="-4.4760439036029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AA7-4303-88F9-2326676DA5CA}"/>
                </c:ext>
              </c:extLst>
            </c:dLbl>
            <c:dLbl>
              <c:idx val="5"/>
              <c:delete val="1"/>
              <c:extLst>
                <c:ext xmlns:c15="http://schemas.microsoft.com/office/drawing/2012/chart" uri="{CE6537A1-D6FC-4f65-9D91-7224C49458BB}"/>
                <c:ext xmlns:c16="http://schemas.microsoft.com/office/drawing/2014/chart" uri="{C3380CC4-5D6E-409C-BE32-E72D297353CC}">
                  <c16:uniqueId val="{00000020-DAA7-4303-88F9-2326676DA5CA}"/>
                </c:ext>
              </c:extLst>
            </c:dLbl>
            <c:dLbl>
              <c:idx val="6"/>
              <c:delete val="1"/>
              <c:extLst>
                <c:ext xmlns:c15="http://schemas.microsoft.com/office/drawing/2012/chart" uri="{CE6537A1-D6FC-4f65-9D91-7224C49458BB}"/>
                <c:ext xmlns:c16="http://schemas.microsoft.com/office/drawing/2014/chart" uri="{C3380CC4-5D6E-409C-BE32-E72D297353CC}">
                  <c16:uniqueId val="{00000021-DAA7-4303-88F9-2326676DA5CA}"/>
                </c:ext>
              </c:extLst>
            </c:dLbl>
            <c:dLbl>
              <c:idx val="7"/>
              <c:delete val="1"/>
              <c:extLst>
                <c:ext xmlns:c15="http://schemas.microsoft.com/office/drawing/2012/chart" uri="{CE6537A1-D6FC-4f65-9D91-7224C49458BB}"/>
                <c:ext xmlns:c16="http://schemas.microsoft.com/office/drawing/2014/chart" uri="{C3380CC4-5D6E-409C-BE32-E72D297353CC}">
                  <c16:uniqueId val="{00000022-DAA7-4303-88F9-2326676DA5CA}"/>
                </c:ext>
              </c:extLst>
            </c:dLbl>
            <c:dLbl>
              <c:idx val="8"/>
              <c:delete val="1"/>
              <c:extLst>
                <c:ext xmlns:c15="http://schemas.microsoft.com/office/drawing/2012/chart" uri="{CE6537A1-D6FC-4f65-9D91-7224C49458BB}"/>
                <c:ext xmlns:c16="http://schemas.microsoft.com/office/drawing/2014/chart" uri="{C3380CC4-5D6E-409C-BE32-E72D297353CC}">
                  <c16:uniqueId val="{00000023-DAA7-4303-88F9-2326676DA5CA}"/>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AA7-4303-88F9-2326676DA5CA}"/>
                </c:ext>
              </c:extLst>
            </c:dLbl>
            <c:dLbl>
              <c:idx val="10"/>
              <c:delete val="1"/>
              <c:extLst>
                <c:ext xmlns:c15="http://schemas.microsoft.com/office/drawing/2012/chart" uri="{CE6537A1-D6FC-4f65-9D91-7224C49458BB}"/>
                <c:ext xmlns:c16="http://schemas.microsoft.com/office/drawing/2014/chart" uri="{C3380CC4-5D6E-409C-BE32-E72D297353CC}">
                  <c16:uniqueId val="{00000025-DAA7-4303-88F9-2326676DA5CA}"/>
                </c:ext>
              </c:extLst>
            </c:dLbl>
            <c:dLbl>
              <c:idx val="11"/>
              <c:delete val="1"/>
              <c:extLst>
                <c:ext xmlns:c15="http://schemas.microsoft.com/office/drawing/2012/chart" uri="{CE6537A1-D6FC-4f65-9D91-7224C49458BB}"/>
                <c:ext xmlns:c16="http://schemas.microsoft.com/office/drawing/2014/chart" uri="{C3380CC4-5D6E-409C-BE32-E72D297353CC}">
                  <c16:uniqueId val="{00000026-DAA7-4303-88F9-2326676DA5CA}"/>
                </c:ext>
              </c:extLst>
            </c:dLbl>
            <c:dLbl>
              <c:idx val="12"/>
              <c:delete val="1"/>
              <c:extLst>
                <c:ext xmlns:c15="http://schemas.microsoft.com/office/drawing/2012/chart" uri="{CE6537A1-D6FC-4f65-9D91-7224C49458BB}"/>
                <c:ext xmlns:c16="http://schemas.microsoft.com/office/drawing/2014/chart" uri="{C3380CC4-5D6E-409C-BE32-E72D297353CC}">
                  <c16:uniqueId val="{00000027-DAA7-4303-88F9-2326676DA5CA}"/>
                </c:ext>
              </c:extLst>
            </c:dLbl>
            <c:dLbl>
              <c:idx val="13"/>
              <c:delete val="1"/>
              <c:extLst>
                <c:ext xmlns:c15="http://schemas.microsoft.com/office/drawing/2012/chart" uri="{CE6537A1-D6FC-4f65-9D91-7224C49458BB}"/>
                <c:ext xmlns:c16="http://schemas.microsoft.com/office/drawing/2014/chart" uri="{C3380CC4-5D6E-409C-BE32-E72D297353CC}">
                  <c16:uniqueId val="{00000028-DAA7-4303-88F9-2326676DA5CA}"/>
                </c:ext>
              </c:extLst>
            </c:dLbl>
            <c:dLbl>
              <c:idx val="14"/>
              <c:layout>
                <c:manualLayout>
                  <c:x val="-3.1906167979002628E-2"/>
                  <c:y val="-4.1667621092817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AA7-4303-88F9-2326676DA5CA}"/>
                </c:ext>
              </c:extLst>
            </c:dLbl>
            <c:dLbl>
              <c:idx val="15"/>
              <c:delete val="1"/>
              <c:extLst>
                <c:ext xmlns:c15="http://schemas.microsoft.com/office/drawing/2012/chart" uri="{CE6537A1-D6FC-4f65-9D91-7224C49458BB}"/>
                <c:ext xmlns:c16="http://schemas.microsoft.com/office/drawing/2014/chart" uri="{C3380CC4-5D6E-409C-BE32-E72D297353CC}">
                  <c16:uniqueId val="{0000002A-DAA7-4303-88F9-2326676DA5CA}"/>
                </c:ext>
              </c:extLst>
            </c:dLbl>
            <c:dLbl>
              <c:idx val="16"/>
              <c:delete val="1"/>
              <c:extLst>
                <c:ext xmlns:c15="http://schemas.microsoft.com/office/drawing/2012/chart" uri="{CE6537A1-D6FC-4f65-9D91-7224C49458BB}"/>
                <c:ext xmlns:c16="http://schemas.microsoft.com/office/drawing/2014/chart" uri="{C3380CC4-5D6E-409C-BE32-E72D297353CC}">
                  <c16:uniqueId val="{0000002B-DAA7-4303-88F9-2326676DA5CA}"/>
                </c:ext>
              </c:extLst>
            </c:dLbl>
            <c:dLbl>
              <c:idx val="17"/>
              <c:delete val="1"/>
              <c:extLst>
                <c:ext xmlns:c15="http://schemas.microsoft.com/office/drawing/2012/chart" uri="{CE6537A1-D6FC-4f65-9D91-7224C49458BB}"/>
                <c:ext xmlns:c16="http://schemas.microsoft.com/office/drawing/2014/chart" uri="{C3380CC4-5D6E-409C-BE32-E72D297353CC}">
                  <c16:uniqueId val="{0000002C-DAA7-4303-88F9-2326676DA5CA}"/>
                </c:ext>
              </c:extLst>
            </c:dLbl>
            <c:dLbl>
              <c:idx val="18"/>
              <c:delete val="1"/>
              <c:extLst>
                <c:ext xmlns:c15="http://schemas.microsoft.com/office/drawing/2012/chart" uri="{CE6537A1-D6FC-4f65-9D91-7224C49458BB}"/>
                <c:ext xmlns:c16="http://schemas.microsoft.com/office/drawing/2014/chart" uri="{C3380CC4-5D6E-409C-BE32-E72D297353CC}">
                  <c16:uniqueId val="{0000002D-DAA7-4303-88F9-2326676DA5CA}"/>
                </c:ext>
              </c:extLst>
            </c:dLbl>
            <c:dLbl>
              <c:idx val="20"/>
              <c:delete val="1"/>
              <c:extLst>
                <c:ext xmlns:c15="http://schemas.microsoft.com/office/drawing/2012/chart" uri="{CE6537A1-D6FC-4f65-9D91-7224C49458BB}"/>
                <c:ext xmlns:c16="http://schemas.microsoft.com/office/drawing/2014/chart" uri="{C3380CC4-5D6E-409C-BE32-E72D297353CC}">
                  <c16:uniqueId val="{0000002E-DAA7-4303-88F9-2326676DA5CA}"/>
                </c:ext>
              </c:extLst>
            </c:dLbl>
            <c:dLbl>
              <c:idx val="21"/>
              <c:delete val="1"/>
              <c:extLst>
                <c:ext xmlns:c15="http://schemas.microsoft.com/office/drawing/2012/chart" uri="{CE6537A1-D6FC-4f65-9D91-7224C49458BB}"/>
                <c:ext xmlns:c16="http://schemas.microsoft.com/office/drawing/2014/chart" uri="{C3380CC4-5D6E-409C-BE32-E72D297353CC}">
                  <c16:uniqueId val="{0000002F-DAA7-4303-88F9-2326676DA5CA}"/>
                </c:ext>
              </c:extLst>
            </c:dLbl>
            <c:dLbl>
              <c:idx val="22"/>
              <c:delete val="1"/>
              <c:extLst>
                <c:ext xmlns:c15="http://schemas.microsoft.com/office/drawing/2012/chart" uri="{CE6537A1-D6FC-4f65-9D91-7224C49458BB}"/>
                <c:ext xmlns:c16="http://schemas.microsoft.com/office/drawing/2014/chart" uri="{C3380CC4-5D6E-409C-BE32-E72D297353CC}">
                  <c16:uniqueId val="{00000030-DAA7-4303-88F9-2326676DA5CA}"/>
                </c:ext>
              </c:extLst>
            </c:dLbl>
            <c:dLbl>
              <c:idx val="23"/>
              <c:layout>
                <c:manualLayout>
                  <c:x val="-3.017241379310345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AA7-4303-88F9-2326676DA5CA}"/>
                </c:ext>
              </c:extLst>
            </c:dLbl>
            <c:dLbl>
              <c:idx val="24"/>
              <c:layout>
                <c:manualLayout>
                  <c:x val="-4.5362702507014208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AA7-4303-88F9-2326676DA5CA}"/>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0.72</c:v>
                </c:pt>
                <c:pt idx="1">
                  <c:v>0.64</c:v>
                </c:pt>
                <c:pt idx="2">
                  <c:v>0.73</c:v>
                </c:pt>
                <c:pt idx="3">
                  <c:v>0.68</c:v>
                </c:pt>
                <c:pt idx="4">
                  <c:v>0.67</c:v>
                </c:pt>
                <c:pt idx="5">
                  <c:v>0.47</c:v>
                </c:pt>
                <c:pt idx="6">
                  <c:v>0.7</c:v>
                </c:pt>
                <c:pt idx="7">
                  <c:v>0.75</c:v>
                </c:pt>
                <c:pt idx="8">
                  <c:v>0.74</c:v>
                </c:pt>
                <c:pt idx="9">
                  <c:v>0.72</c:v>
                </c:pt>
                <c:pt idx="10">
                  <c:v>0.74</c:v>
                </c:pt>
                <c:pt idx="11">
                  <c:v>0.7</c:v>
                </c:pt>
                <c:pt idx="12">
                  <c:v>0.8</c:v>
                </c:pt>
                <c:pt idx="13">
                  <c:v>0.73</c:v>
                </c:pt>
                <c:pt idx="14">
                  <c:v>0.79</c:v>
                </c:pt>
                <c:pt idx="15">
                  <c:v>0.64</c:v>
                </c:pt>
                <c:pt idx="16">
                  <c:v>0.67</c:v>
                </c:pt>
                <c:pt idx="17">
                  <c:v>0.6</c:v>
                </c:pt>
                <c:pt idx="18">
                  <c:v>0.6</c:v>
                </c:pt>
                <c:pt idx="19">
                  <c:v>0.64</c:v>
                </c:pt>
                <c:pt idx="20">
                  <c:v>0.62</c:v>
                </c:pt>
                <c:pt idx="21">
                  <c:v>0.67</c:v>
                </c:pt>
                <c:pt idx="22">
                  <c:v>0.71</c:v>
                </c:pt>
                <c:pt idx="23">
                  <c:v>0.75</c:v>
                </c:pt>
                <c:pt idx="24">
                  <c:v>0.79</c:v>
                </c:pt>
              </c:numCache>
            </c:numRef>
          </c:val>
          <c:smooth val="0"/>
          <c:extLst>
            <c:ext xmlns:c16="http://schemas.microsoft.com/office/drawing/2014/chart" uri="{C3380CC4-5D6E-409C-BE32-E72D297353CC}">
              <c16:uniqueId val="{00000033-DAA7-4303-88F9-2326676DA5CA}"/>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AA7-4303-88F9-2326676DA5CA}"/>
                </c:ext>
              </c:extLst>
            </c:dLbl>
            <c:dLbl>
              <c:idx val="4"/>
              <c:layout>
                <c:manualLayout>
                  <c:x val="-3.3045977011494254E-2"/>
                  <c:y val="4.2424242424242427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AA7-4303-88F9-2326676DA5CA}"/>
                </c:ext>
              </c:extLst>
            </c:dLbl>
            <c:dLbl>
              <c:idx val="9"/>
              <c:layout>
                <c:manualLayout>
                  <c:x val="-2.729885057471259E-2"/>
                  <c:y val="6.060606060606060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AA7-4303-88F9-2326676DA5CA}"/>
                </c:ext>
              </c:extLst>
            </c:dLbl>
            <c:dLbl>
              <c:idx val="14"/>
              <c:layout>
                <c:manualLayout>
                  <c:x val="-2.8735632183908046E-2"/>
                  <c:y val="-4.8484848484848485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AA7-4303-88F9-2326676DA5CA}"/>
                </c:ext>
              </c:extLst>
            </c:dLbl>
            <c:dLbl>
              <c:idx val="19"/>
              <c:layout>
                <c:manualLayout>
                  <c:x val="-3.1609195402298743E-2"/>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AA7-4303-88F9-2326676DA5CA}"/>
                </c:ext>
              </c:extLst>
            </c:dLbl>
            <c:dLbl>
              <c:idx val="23"/>
              <c:layout>
                <c:manualLayout>
                  <c:x val="-3.017241379310345E-2"/>
                  <c:y val="4.8484848484848485E-2"/>
                </c:manualLayout>
              </c:layout>
              <c:spPr>
                <a:noFill/>
                <a:ln>
                  <a:noFill/>
                </a:ln>
                <a:effectLs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8C-4BC0-AB6E-45EBCD94855C}"/>
                </c:ext>
              </c:extLst>
            </c:dLbl>
            <c:dLbl>
              <c:idx val="24"/>
              <c:layout>
                <c:manualLayout>
                  <c:x val="-2.8735632183908046E-3"/>
                  <c:y val="3.333333333333333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AA7-4303-88F9-2326676DA5CA}"/>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0.23</c:v>
                </c:pt>
                <c:pt idx="1">
                  <c:v>0.34</c:v>
                </c:pt>
                <c:pt idx="2">
                  <c:v>0.24</c:v>
                </c:pt>
                <c:pt idx="3">
                  <c:v>0.28000000000000003</c:v>
                </c:pt>
                <c:pt idx="4">
                  <c:v>0.28999999999999998</c:v>
                </c:pt>
                <c:pt idx="5">
                  <c:v>0.48</c:v>
                </c:pt>
                <c:pt idx="6">
                  <c:v>0.27</c:v>
                </c:pt>
                <c:pt idx="7">
                  <c:v>0.25</c:v>
                </c:pt>
                <c:pt idx="8">
                  <c:v>0.21</c:v>
                </c:pt>
                <c:pt idx="9">
                  <c:v>0.27</c:v>
                </c:pt>
                <c:pt idx="10">
                  <c:v>0.24</c:v>
                </c:pt>
                <c:pt idx="11">
                  <c:v>0.28000000000000003</c:v>
                </c:pt>
                <c:pt idx="12">
                  <c:v>0.19</c:v>
                </c:pt>
                <c:pt idx="13">
                  <c:v>0.25</c:v>
                </c:pt>
                <c:pt idx="14">
                  <c:v>0.21</c:v>
                </c:pt>
                <c:pt idx="15">
                  <c:v>0.35</c:v>
                </c:pt>
                <c:pt idx="16">
                  <c:v>0.33</c:v>
                </c:pt>
                <c:pt idx="17">
                  <c:v>0.4</c:v>
                </c:pt>
                <c:pt idx="18">
                  <c:v>0.38</c:v>
                </c:pt>
                <c:pt idx="19">
                  <c:v>0.35</c:v>
                </c:pt>
                <c:pt idx="20">
                  <c:v>0.37</c:v>
                </c:pt>
                <c:pt idx="21">
                  <c:v>0.31</c:v>
                </c:pt>
                <c:pt idx="22">
                  <c:v>0.27</c:v>
                </c:pt>
                <c:pt idx="23">
                  <c:v>0.24</c:v>
                </c:pt>
                <c:pt idx="24">
                  <c:v>0.21</c:v>
                </c:pt>
              </c:numCache>
            </c:numRef>
          </c:val>
          <c:smooth val="0"/>
          <c:extLst>
            <c:ext xmlns:c16="http://schemas.microsoft.com/office/drawing/2014/chart" uri="{C3380CC4-5D6E-409C-BE32-E72D297353CC}">
              <c16:uniqueId val="{0000003A-DAA7-4303-88F9-2326676DA5CA}"/>
            </c:ext>
          </c:extLst>
        </c:ser>
        <c:dLbls>
          <c:showLegendKey val="0"/>
          <c:showVal val="0"/>
          <c:showCatName val="0"/>
          <c:showSerName val="0"/>
          <c:showPercent val="0"/>
          <c:showBubbleSize val="0"/>
        </c:dLbls>
        <c:marker val="1"/>
        <c:smooth val="0"/>
        <c:axId val="139039488"/>
        <c:axId val="139041024"/>
      </c:lineChart>
      <c:catAx>
        <c:axId val="13903948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39041024"/>
        <c:crosses val="autoZero"/>
        <c:auto val="1"/>
        <c:lblAlgn val="ctr"/>
        <c:lblOffset val="100"/>
        <c:noMultiLvlLbl val="0"/>
      </c:catAx>
      <c:valAx>
        <c:axId val="139041024"/>
        <c:scaling>
          <c:orientation val="minMax"/>
          <c:max val="0.9"/>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39039488"/>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51F9-44D6-BAD3-02F12A897005}"/>
              </c:ext>
            </c:extLst>
          </c:dPt>
          <c:dLbls>
            <c:dLbl>
              <c:idx val="0"/>
              <c:layout>
                <c:manualLayout>
                  <c:x val="-2.5691578423386732E-2"/>
                  <c:y val="-6.600453352421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F9-44D6-BAD3-02F12A897005}"/>
                </c:ext>
              </c:extLst>
            </c:dLbl>
            <c:dLbl>
              <c:idx val="1"/>
              <c:delete val="1"/>
              <c:extLst>
                <c:ext xmlns:c15="http://schemas.microsoft.com/office/drawing/2012/chart" uri="{CE6537A1-D6FC-4f65-9D91-7224C49458BB}"/>
                <c:ext xmlns:c16="http://schemas.microsoft.com/office/drawing/2014/chart" uri="{C3380CC4-5D6E-409C-BE32-E72D297353CC}">
                  <c16:uniqueId val="{00000003-51F9-44D6-BAD3-02F12A897005}"/>
                </c:ext>
              </c:extLst>
            </c:dLbl>
            <c:dLbl>
              <c:idx val="2"/>
              <c:delete val="1"/>
              <c:extLst>
                <c:ext xmlns:c15="http://schemas.microsoft.com/office/drawing/2012/chart" uri="{CE6537A1-D6FC-4f65-9D91-7224C49458BB}"/>
                <c:ext xmlns:c16="http://schemas.microsoft.com/office/drawing/2014/chart" uri="{C3380CC4-5D6E-409C-BE32-E72D297353CC}">
                  <c16:uniqueId val="{00000004-51F9-44D6-BAD3-02F12A897005}"/>
                </c:ext>
              </c:extLst>
            </c:dLbl>
            <c:dLbl>
              <c:idx val="3"/>
              <c:delete val="1"/>
              <c:extLst>
                <c:ext xmlns:c15="http://schemas.microsoft.com/office/drawing/2012/chart" uri="{CE6537A1-D6FC-4f65-9D91-7224C49458BB}"/>
                <c:ext xmlns:c16="http://schemas.microsoft.com/office/drawing/2014/chart" uri="{C3380CC4-5D6E-409C-BE32-E72D297353CC}">
                  <c16:uniqueId val="{00000005-51F9-44D6-BAD3-02F12A897005}"/>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F9-44D6-BAD3-02F12A897005}"/>
                </c:ext>
              </c:extLst>
            </c:dLbl>
            <c:dLbl>
              <c:idx val="5"/>
              <c:delete val="1"/>
              <c:extLst>
                <c:ext xmlns:c15="http://schemas.microsoft.com/office/drawing/2012/chart" uri="{CE6537A1-D6FC-4f65-9D91-7224C49458BB}"/>
                <c:ext xmlns:c16="http://schemas.microsoft.com/office/drawing/2014/chart" uri="{C3380CC4-5D6E-409C-BE32-E72D297353CC}">
                  <c16:uniqueId val="{00000006-51F9-44D6-BAD3-02F12A897005}"/>
                </c:ext>
              </c:extLst>
            </c:dLbl>
            <c:dLbl>
              <c:idx val="6"/>
              <c:delete val="1"/>
              <c:extLst>
                <c:ext xmlns:c15="http://schemas.microsoft.com/office/drawing/2012/chart" uri="{CE6537A1-D6FC-4f65-9D91-7224C49458BB}"/>
                <c:ext xmlns:c16="http://schemas.microsoft.com/office/drawing/2014/chart" uri="{C3380CC4-5D6E-409C-BE32-E72D297353CC}">
                  <c16:uniqueId val="{00000007-51F9-44D6-BAD3-02F12A897005}"/>
                </c:ext>
              </c:extLst>
            </c:dLbl>
            <c:dLbl>
              <c:idx val="7"/>
              <c:delete val="1"/>
              <c:extLst>
                <c:ext xmlns:c15="http://schemas.microsoft.com/office/drawing/2012/chart" uri="{CE6537A1-D6FC-4f65-9D91-7224C49458BB}"/>
                <c:ext xmlns:c16="http://schemas.microsoft.com/office/drawing/2014/chart" uri="{C3380CC4-5D6E-409C-BE32-E72D297353CC}">
                  <c16:uniqueId val="{00000008-51F9-44D6-BAD3-02F12A897005}"/>
                </c:ext>
              </c:extLst>
            </c:dLbl>
            <c:dLbl>
              <c:idx val="8"/>
              <c:delete val="1"/>
              <c:extLst>
                <c:ext xmlns:c15="http://schemas.microsoft.com/office/drawing/2012/chart" uri="{CE6537A1-D6FC-4f65-9D91-7224C49458BB}"/>
                <c:ext xmlns:c16="http://schemas.microsoft.com/office/drawing/2014/chart" uri="{C3380CC4-5D6E-409C-BE32-E72D297353CC}">
                  <c16:uniqueId val="{00000009-51F9-44D6-BAD3-02F12A897005}"/>
                </c:ext>
              </c:extLst>
            </c:dLbl>
            <c:dLbl>
              <c:idx val="9"/>
              <c:layout>
                <c:manualLayout>
                  <c:x val="-3.5000000000000003E-2"/>
                  <c:y val="-3.5098544500119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F9-44D6-BAD3-02F12A897005}"/>
                </c:ext>
              </c:extLst>
            </c:dLbl>
            <c:dLbl>
              <c:idx val="10"/>
              <c:delete val="1"/>
              <c:extLst>
                <c:ext xmlns:c15="http://schemas.microsoft.com/office/drawing/2012/chart" uri="{CE6537A1-D6FC-4f65-9D91-7224C49458BB}"/>
                <c:ext xmlns:c16="http://schemas.microsoft.com/office/drawing/2014/chart" uri="{C3380CC4-5D6E-409C-BE32-E72D297353CC}">
                  <c16:uniqueId val="{0000000B-51F9-44D6-BAD3-02F12A897005}"/>
                </c:ext>
              </c:extLst>
            </c:dLbl>
            <c:dLbl>
              <c:idx val="11"/>
              <c:delete val="1"/>
              <c:extLst>
                <c:ext xmlns:c15="http://schemas.microsoft.com/office/drawing/2012/chart" uri="{CE6537A1-D6FC-4f65-9D91-7224C49458BB}"/>
                <c:ext xmlns:c16="http://schemas.microsoft.com/office/drawing/2014/chart" uri="{C3380CC4-5D6E-409C-BE32-E72D297353CC}">
                  <c16:uniqueId val="{0000000C-51F9-44D6-BAD3-02F12A897005}"/>
                </c:ext>
              </c:extLst>
            </c:dLbl>
            <c:dLbl>
              <c:idx val="12"/>
              <c:delete val="1"/>
              <c:extLst>
                <c:ext xmlns:c15="http://schemas.microsoft.com/office/drawing/2012/chart" uri="{CE6537A1-D6FC-4f65-9D91-7224C49458BB}"/>
                <c:ext xmlns:c16="http://schemas.microsoft.com/office/drawing/2014/chart" uri="{C3380CC4-5D6E-409C-BE32-E72D297353CC}">
                  <c16:uniqueId val="{0000000D-51F9-44D6-BAD3-02F12A897005}"/>
                </c:ext>
              </c:extLst>
            </c:dLbl>
            <c:dLbl>
              <c:idx val="13"/>
              <c:delete val="1"/>
              <c:extLst>
                <c:ext xmlns:c15="http://schemas.microsoft.com/office/drawing/2012/chart" uri="{CE6537A1-D6FC-4f65-9D91-7224C49458BB}"/>
                <c:ext xmlns:c16="http://schemas.microsoft.com/office/drawing/2014/chart" uri="{C3380CC4-5D6E-409C-BE32-E72D297353CC}">
                  <c16:uniqueId val="{0000000E-51F9-44D6-BAD3-02F12A897005}"/>
                </c:ext>
              </c:extLst>
            </c:dLbl>
            <c:dLbl>
              <c:idx val="14"/>
              <c:layout>
                <c:manualLayout>
                  <c:x val="-3.0689655172413795E-2"/>
                  <c:y val="-4.4189453591028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1F9-44D6-BAD3-02F12A897005}"/>
                </c:ext>
              </c:extLst>
            </c:dLbl>
            <c:dLbl>
              <c:idx val="15"/>
              <c:delete val="1"/>
              <c:extLst>
                <c:ext xmlns:c15="http://schemas.microsoft.com/office/drawing/2012/chart" uri="{CE6537A1-D6FC-4f65-9D91-7224C49458BB}"/>
                <c:ext xmlns:c16="http://schemas.microsoft.com/office/drawing/2014/chart" uri="{C3380CC4-5D6E-409C-BE32-E72D297353CC}">
                  <c16:uniqueId val="{00000010-51F9-44D6-BAD3-02F12A897005}"/>
                </c:ext>
              </c:extLst>
            </c:dLbl>
            <c:dLbl>
              <c:idx val="16"/>
              <c:delete val="1"/>
              <c:extLst>
                <c:ext xmlns:c15="http://schemas.microsoft.com/office/drawing/2012/chart" uri="{CE6537A1-D6FC-4f65-9D91-7224C49458BB}"/>
                <c:ext xmlns:c16="http://schemas.microsoft.com/office/drawing/2014/chart" uri="{C3380CC4-5D6E-409C-BE32-E72D297353CC}">
                  <c16:uniqueId val="{00000011-51F9-44D6-BAD3-02F12A897005}"/>
                </c:ext>
              </c:extLst>
            </c:dLbl>
            <c:dLbl>
              <c:idx val="17"/>
              <c:delete val="1"/>
              <c:extLst>
                <c:ext xmlns:c15="http://schemas.microsoft.com/office/drawing/2012/chart" uri="{CE6537A1-D6FC-4f65-9D91-7224C49458BB}"/>
                <c:ext xmlns:c16="http://schemas.microsoft.com/office/drawing/2014/chart" uri="{C3380CC4-5D6E-409C-BE32-E72D297353CC}">
                  <c16:uniqueId val="{00000012-51F9-44D6-BAD3-02F12A897005}"/>
                </c:ext>
              </c:extLst>
            </c:dLbl>
            <c:dLbl>
              <c:idx val="18"/>
              <c:delete val="1"/>
              <c:extLst>
                <c:ext xmlns:c15="http://schemas.microsoft.com/office/drawing/2012/chart" uri="{CE6537A1-D6FC-4f65-9D91-7224C49458BB}"/>
                <c:ext xmlns:c16="http://schemas.microsoft.com/office/drawing/2014/chart" uri="{C3380CC4-5D6E-409C-BE32-E72D297353CC}">
                  <c16:uniqueId val="{00000013-51F9-44D6-BAD3-02F12A897005}"/>
                </c:ext>
              </c:extLst>
            </c:dLbl>
            <c:dLbl>
              <c:idx val="19"/>
              <c:layout>
                <c:manualLayout>
                  <c:x val="-3.0689655172413795E-2"/>
                  <c:y val="4.3529229300882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1F9-44D6-BAD3-02F12A897005}"/>
                </c:ext>
              </c:extLst>
            </c:dLbl>
            <c:dLbl>
              <c:idx val="20"/>
              <c:delete val="1"/>
              <c:extLst>
                <c:ext xmlns:c15="http://schemas.microsoft.com/office/drawing/2012/chart" uri="{CE6537A1-D6FC-4f65-9D91-7224C49458BB}"/>
                <c:ext xmlns:c16="http://schemas.microsoft.com/office/drawing/2014/chart" uri="{C3380CC4-5D6E-409C-BE32-E72D297353CC}">
                  <c16:uniqueId val="{00000015-51F9-44D6-BAD3-02F12A897005}"/>
                </c:ext>
              </c:extLst>
            </c:dLbl>
            <c:dLbl>
              <c:idx val="21"/>
              <c:delete val="1"/>
              <c:extLst>
                <c:ext xmlns:c15="http://schemas.microsoft.com/office/drawing/2012/chart" uri="{CE6537A1-D6FC-4f65-9D91-7224C49458BB}"/>
                <c:ext xmlns:c16="http://schemas.microsoft.com/office/drawing/2014/chart" uri="{C3380CC4-5D6E-409C-BE32-E72D297353CC}">
                  <c16:uniqueId val="{00000016-51F9-44D6-BAD3-02F12A897005}"/>
                </c:ext>
              </c:extLst>
            </c:dLbl>
            <c:dLbl>
              <c:idx val="22"/>
              <c:delete val="1"/>
              <c:extLst>
                <c:ext xmlns:c15="http://schemas.microsoft.com/office/drawing/2012/chart" uri="{CE6537A1-D6FC-4f65-9D91-7224C49458BB}"/>
                <c:ext xmlns:c16="http://schemas.microsoft.com/office/drawing/2014/chart" uri="{C3380CC4-5D6E-409C-BE32-E72D297353CC}">
                  <c16:uniqueId val="{00000017-51F9-44D6-BAD3-02F12A897005}"/>
                </c:ext>
              </c:extLst>
            </c:dLbl>
            <c:dLbl>
              <c:idx val="23"/>
              <c:layout>
                <c:manualLayout>
                  <c:x val="-3.017241379310345E-2"/>
                  <c:y val="-4.54545454545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1F9-44D6-BAD3-02F12A897005}"/>
                </c:ext>
              </c:extLst>
            </c:dLbl>
            <c:dLbl>
              <c:idx val="24"/>
              <c:layout>
                <c:manualLayout>
                  <c:x val="-3.0994886415060185E-3"/>
                  <c:y val="4.065903125745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1F9-44D6-BAD3-02F12A897005}"/>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0.38</c:v>
                </c:pt>
                <c:pt idx="1">
                  <c:v>0.4</c:v>
                </c:pt>
                <c:pt idx="2">
                  <c:v>0.38</c:v>
                </c:pt>
                <c:pt idx="3">
                  <c:v>0.4</c:v>
                </c:pt>
                <c:pt idx="4">
                  <c:v>0.43</c:v>
                </c:pt>
                <c:pt idx="5">
                  <c:v>0.35</c:v>
                </c:pt>
                <c:pt idx="6">
                  <c:v>0.31</c:v>
                </c:pt>
                <c:pt idx="7">
                  <c:v>0.4</c:v>
                </c:pt>
                <c:pt idx="8">
                  <c:v>0.37</c:v>
                </c:pt>
                <c:pt idx="9">
                  <c:v>0.38</c:v>
                </c:pt>
                <c:pt idx="10">
                  <c:v>0.33</c:v>
                </c:pt>
                <c:pt idx="11">
                  <c:v>0.36</c:v>
                </c:pt>
                <c:pt idx="12">
                  <c:v>0.35</c:v>
                </c:pt>
                <c:pt idx="13">
                  <c:v>0.35</c:v>
                </c:pt>
                <c:pt idx="14">
                  <c:v>0.4</c:v>
                </c:pt>
                <c:pt idx="15">
                  <c:v>0.34</c:v>
                </c:pt>
                <c:pt idx="16">
                  <c:v>0.25</c:v>
                </c:pt>
                <c:pt idx="17">
                  <c:v>0.28999999999999998</c:v>
                </c:pt>
                <c:pt idx="18">
                  <c:v>0.28000000000000003</c:v>
                </c:pt>
                <c:pt idx="19">
                  <c:v>0.26</c:v>
                </c:pt>
                <c:pt idx="20">
                  <c:v>0.25</c:v>
                </c:pt>
                <c:pt idx="21">
                  <c:v>0.28999999999999998</c:v>
                </c:pt>
                <c:pt idx="22">
                  <c:v>0.37</c:v>
                </c:pt>
                <c:pt idx="23">
                  <c:v>0.43</c:v>
                </c:pt>
                <c:pt idx="24">
                  <c:v>0.26</c:v>
                </c:pt>
              </c:numCache>
            </c:numRef>
          </c:val>
          <c:smooth val="0"/>
          <c:extLst>
            <c:ext xmlns:c16="http://schemas.microsoft.com/office/drawing/2014/chart" uri="{C3380CC4-5D6E-409C-BE32-E72D297353CC}">
              <c16:uniqueId val="{0000001A-51F9-44D6-BAD3-02F12A897005}"/>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1F9-44D6-BAD3-02F12A897005}"/>
                </c:ext>
              </c:extLst>
            </c:dLbl>
            <c:dLbl>
              <c:idx val="1"/>
              <c:delete val="1"/>
              <c:extLst>
                <c:ext xmlns:c15="http://schemas.microsoft.com/office/drawing/2012/chart" uri="{CE6537A1-D6FC-4f65-9D91-7224C49458BB}"/>
                <c:ext xmlns:c16="http://schemas.microsoft.com/office/drawing/2014/chart" uri="{C3380CC4-5D6E-409C-BE32-E72D297353CC}">
                  <c16:uniqueId val="{0000001C-51F9-44D6-BAD3-02F12A897005}"/>
                </c:ext>
              </c:extLst>
            </c:dLbl>
            <c:dLbl>
              <c:idx val="2"/>
              <c:delete val="1"/>
              <c:extLst>
                <c:ext xmlns:c15="http://schemas.microsoft.com/office/drawing/2012/chart" uri="{CE6537A1-D6FC-4f65-9D91-7224C49458BB}"/>
                <c:ext xmlns:c16="http://schemas.microsoft.com/office/drawing/2014/chart" uri="{C3380CC4-5D6E-409C-BE32-E72D297353CC}">
                  <c16:uniqueId val="{0000001D-51F9-44D6-BAD3-02F12A897005}"/>
                </c:ext>
              </c:extLst>
            </c:dLbl>
            <c:dLbl>
              <c:idx val="3"/>
              <c:delete val="1"/>
              <c:extLst>
                <c:ext xmlns:c15="http://schemas.microsoft.com/office/drawing/2012/chart" uri="{CE6537A1-D6FC-4f65-9D91-7224C49458BB}"/>
                <c:ext xmlns:c16="http://schemas.microsoft.com/office/drawing/2014/chart" uri="{C3380CC4-5D6E-409C-BE32-E72D297353CC}">
                  <c16:uniqueId val="{0000001E-51F9-44D6-BAD3-02F12A897005}"/>
                </c:ext>
              </c:extLst>
            </c:dLbl>
            <c:dLbl>
              <c:idx val="4"/>
              <c:layout>
                <c:manualLayout>
                  <c:x val="-2.4817969952031858E-2"/>
                  <c:y val="-5.38513481269386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1F9-44D6-BAD3-02F12A897005}"/>
                </c:ext>
              </c:extLst>
            </c:dLbl>
            <c:dLbl>
              <c:idx val="5"/>
              <c:delete val="1"/>
              <c:extLst>
                <c:ext xmlns:c15="http://schemas.microsoft.com/office/drawing/2012/chart" uri="{CE6537A1-D6FC-4f65-9D91-7224C49458BB}"/>
                <c:ext xmlns:c16="http://schemas.microsoft.com/office/drawing/2014/chart" uri="{C3380CC4-5D6E-409C-BE32-E72D297353CC}">
                  <c16:uniqueId val="{00000020-51F9-44D6-BAD3-02F12A897005}"/>
                </c:ext>
              </c:extLst>
            </c:dLbl>
            <c:dLbl>
              <c:idx val="6"/>
              <c:delete val="1"/>
              <c:extLst>
                <c:ext xmlns:c15="http://schemas.microsoft.com/office/drawing/2012/chart" uri="{CE6537A1-D6FC-4f65-9D91-7224C49458BB}"/>
                <c:ext xmlns:c16="http://schemas.microsoft.com/office/drawing/2014/chart" uri="{C3380CC4-5D6E-409C-BE32-E72D297353CC}">
                  <c16:uniqueId val="{00000021-51F9-44D6-BAD3-02F12A897005}"/>
                </c:ext>
              </c:extLst>
            </c:dLbl>
            <c:dLbl>
              <c:idx val="7"/>
              <c:delete val="1"/>
              <c:extLst>
                <c:ext xmlns:c15="http://schemas.microsoft.com/office/drawing/2012/chart" uri="{CE6537A1-D6FC-4f65-9D91-7224C49458BB}"/>
                <c:ext xmlns:c16="http://schemas.microsoft.com/office/drawing/2014/chart" uri="{C3380CC4-5D6E-409C-BE32-E72D297353CC}">
                  <c16:uniqueId val="{00000022-51F9-44D6-BAD3-02F12A897005}"/>
                </c:ext>
              </c:extLst>
            </c:dLbl>
            <c:dLbl>
              <c:idx val="8"/>
              <c:delete val="1"/>
              <c:extLst>
                <c:ext xmlns:c15="http://schemas.microsoft.com/office/drawing/2012/chart" uri="{CE6537A1-D6FC-4f65-9D91-7224C49458BB}"/>
                <c:ext xmlns:c16="http://schemas.microsoft.com/office/drawing/2014/chart" uri="{C3380CC4-5D6E-409C-BE32-E72D297353CC}">
                  <c16:uniqueId val="{00000023-51F9-44D6-BAD3-02F12A897005}"/>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1F9-44D6-BAD3-02F12A897005}"/>
                </c:ext>
              </c:extLst>
            </c:dLbl>
            <c:dLbl>
              <c:idx val="10"/>
              <c:delete val="1"/>
              <c:extLst>
                <c:ext xmlns:c15="http://schemas.microsoft.com/office/drawing/2012/chart" uri="{CE6537A1-D6FC-4f65-9D91-7224C49458BB}"/>
                <c:ext xmlns:c16="http://schemas.microsoft.com/office/drawing/2014/chart" uri="{C3380CC4-5D6E-409C-BE32-E72D297353CC}">
                  <c16:uniqueId val="{00000025-51F9-44D6-BAD3-02F12A897005}"/>
                </c:ext>
              </c:extLst>
            </c:dLbl>
            <c:dLbl>
              <c:idx val="11"/>
              <c:delete val="1"/>
              <c:extLst>
                <c:ext xmlns:c15="http://schemas.microsoft.com/office/drawing/2012/chart" uri="{CE6537A1-D6FC-4f65-9D91-7224C49458BB}"/>
                <c:ext xmlns:c16="http://schemas.microsoft.com/office/drawing/2014/chart" uri="{C3380CC4-5D6E-409C-BE32-E72D297353CC}">
                  <c16:uniqueId val="{00000026-51F9-44D6-BAD3-02F12A897005}"/>
                </c:ext>
              </c:extLst>
            </c:dLbl>
            <c:dLbl>
              <c:idx val="12"/>
              <c:delete val="1"/>
              <c:extLst>
                <c:ext xmlns:c15="http://schemas.microsoft.com/office/drawing/2012/chart" uri="{CE6537A1-D6FC-4f65-9D91-7224C49458BB}"/>
                <c:ext xmlns:c16="http://schemas.microsoft.com/office/drawing/2014/chart" uri="{C3380CC4-5D6E-409C-BE32-E72D297353CC}">
                  <c16:uniqueId val="{00000027-51F9-44D6-BAD3-02F12A897005}"/>
                </c:ext>
              </c:extLst>
            </c:dLbl>
            <c:dLbl>
              <c:idx val="13"/>
              <c:delete val="1"/>
              <c:extLst>
                <c:ext xmlns:c15="http://schemas.microsoft.com/office/drawing/2012/chart" uri="{CE6537A1-D6FC-4f65-9D91-7224C49458BB}"/>
                <c:ext xmlns:c16="http://schemas.microsoft.com/office/drawing/2014/chart" uri="{C3380CC4-5D6E-409C-BE32-E72D297353CC}">
                  <c16:uniqueId val="{00000028-51F9-44D6-BAD3-02F12A897005}"/>
                </c:ext>
              </c:extLst>
            </c:dLbl>
            <c:dLbl>
              <c:idx val="14"/>
              <c:layout>
                <c:manualLayout>
                  <c:x val="-3.7653294415784237E-2"/>
                  <c:y val="4.9241469816272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1F9-44D6-BAD3-02F12A897005}"/>
                </c:ext>
              </c:extLst>
            </c:dLbl>
            <c:dLbl>
              <c:idx val="15"/>
              <c:delete val="1"/>
              <c:extLst>
                <c:ext xmlns:c15="http://schemas.microsoft.com/office/drawing/2012/chart" uri="{CE6537A1-D6FC-4f65-9D91-7224C49458BB}"/>
                <c:ext xmlns:c16="http://schemas.microsoft.com/office/drawing/2014/chart" uri="{C3380CC4-5D6E-409C-BE32-E72D297353CC}">
                  <c16:uniqueId val="{0000002A-51F9-44D6-BAD3-02F12A897005}"/>
                </c:ext>
              </c:extLst>
            </c:dLbl>
            <c:dLbl>
              <c:idx val="16"/>
              <c:delete val="1"/>
              <c:extLst>
                <c:ext xmlns:c15="http://schemas.microsoft.com/office/drawing/2012/chart" uri="{CE6537A1-D6FC-4f65-9D91-7224C49458BB}"/>
                <c:ext xmlns:c16="http://schemas.microsoft.com/office/drawing/2014/chart" uri="{C3380CC4-5D6E-409C-BE32-E72D297353CC}">
                  <c16:uniqueId val="{0000002B-51F9-44D6-BAD3-02F12A897005}"/>
                </c:ext>
              </c:extLst>
            </c:dLbl>
            <c:dLbl>
              <c:idx val="17"/>
              <c:delete val="1"/>
              <c:extLst>
                <c:ext xmlns:c15="http://schemas.microsoft.com/office/drawing/2012/chart" uri="{CE6537A1-D6FC-4f65-9D91-7224C49458BB}"/>
                <c:ext xmlns:c16="http://schemas.microsoft.com/office/drawing/2014/chart" uri="{C3380CC4-5D6E-409C-BE32-E72D297353CC}">
                  <c16:uniqueId val="{0000002C-51F9-44D6-BAD3-02F12A897005}"/>
                </c:ext>
              </c:extLst>
            </c:dLbl>
            <c:dLbl>
              <c:idx val="18"/>
              <c:delete val="1"/>
              <c:extLst>
                <c:ext xmlns:c15="http://schemas.microsoft.com/office/drawing/2012/chart" uri="{CE6537A1-D6FC-4f65-9D91-7224C49458BB}"/>
                <c:ext xmlns:c16="http://schemas.microsoft.com/office/drawing/2014/chart" uri="{C3380CC4-5D6E-409C-BE32-E72D297353CC}">
                  <c16:uniqueId val="{0000002D-51F9-44D6-BAD3-02F12A897005}"/>
                </c:ext>
              </c:extLst>
            </c:dLbl>
            <c:dLbl>
              <c:idx val="20"/>
              <c:delete val="1"/>
              <c:extLst>
                <c:ext xmlns:c15="http://schemas.microsoft.com/office/drawing/2012/chart" uri="{CE6537A1-D6FC-4f65-9D91-7224C49458BB}"/>
                <c:ext xmlns:c16="http://schemas.microsoft.com/office/drawing/2014/chart" uri="{C3380CC4-5D6E-409C-BE32-E72D297353CC}">
                  <c16:uniqueId val="{0000002E-51F9-44D6-BAD3-02F12A897005}"/>
                </c:ext>
              </c:extLst>
            </c:dLbl>
            <c:dLbl>
              <c:idx val="21"/>
              <c:delete val="1"/>
              <c:extLst>
                <c:ext xmlns:c15="http://schemas.microsoft.com/office/drawing/2012/chart" uri="{CE6537A1-D6FC-4f65-9D91-7224C49458BB}"/>
                <c:ext xmlns:c16="http://schemas.microsoft.com/office/drawing/2014/chart" uri="{C3380CC4-5D6E-409C-BE32-E72D297353CC}">
                  <c16:uniqueId val="{0000002F-51F9-44D6-BAD3-02F12A897005}"/>
                </c:ext>
              </c:extLst>
            </c:dLbl>
            <c:dLbl>
              <c:idx val="22"/>
              <c:delete val="1"/>
              <c:extLst>
                <c:ext xmlns:c15="http://schemas.microsoft.com/office/drawing/2012/chart" uri="{CE6537A1-D6FC-4f65-9D91-7224C49458BB}"/>
                <c:ext xmlns:c16="http://schemas.microsoft.com/office/drawing/2014/chart" uri="{C3380CC4-5D6E-409C-BE32-E72D297353CC}">
                  <c16:uniqueId val="{00000030-51F9-44D6-BAD3-02F12A897005}"/>
                </c:ext>
              </c:extLst>
            </c:dLbl>
            <c:dLbl>
              <c:idx val="23"/>
              <c:layout>
                <c:manualLayout>
                  <c:x val="-3.1609195402298854E-2"/>
                  <c:y val="-4.8484848484848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51F9-44D6-BAD3-02F12A897005}"/>
                </c:ext>
              </c:extLst>
            </c:dLbl>
            <c:dLbl>
              <c:idx val="24"/>
              <c:layout>
                <c:manualLayout>
                  <c:x val="-3.0994886415060185E-3"/>
                  <c:y val="4.3689334287759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1F9-44D6-BAD3-02F12A897005}"/>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0.81</c:v>
                </c:pt>
                <c:pt idx="1">
                  <c:v>0.81</c:v>
                </c:pt>
                <c:pt idx="2">
                  <c:v>0.87</c:v>
                </c:pt>
                <c:pt idx="3">
                  <c:v>0.82</c:v>
                </c:pt>
                <c:pt idx="4">
                  <c:v>0.83</c:v>
                </c:pt>
                <c:pt idx="5">
                  <c:v>0.84</c:v>
                </c:pt>
                <c:pt idx="6">
                  <c:v>0.82</c:v>
                </c:pt>
                <c:pt idx="7">
                  <c:v>0.84</c:v>
                </c:pt>
                <c:pt idx="8">
                  <c:v>0.78</c:v>
                </c:pt>
                <c:pt idx="9">
                  <c:v>0.84</c:v>
                </c:pt>
                <c:pt idx="10">
                  <c:v>0.78</c:v>
                </c:pt>
                <c:pt idx="11">
                  <c:v>0.83</c:v>
                </c:pt>
                <c:pt idx="12">
                  <c:v>0.77</c:v>
                </c:pt>
                <c:pt idx="13">
                  <c:v>0.82</c:v>
                </c:pt>
                <c:pt idx="14">
                  <c:v>0.82</c:v>
                </c:pt>
                <c:pt idx="15">
                  <c:v>0.79</c:v>
                </c:pt>
                <c:pt idx="16">
                  <c:v>0.74</c:v>
                </c:pt>
                <c:pt idx="17">
                  <c:v>0.75</c:v>
                </c:pt>
                <c:pt idx="18">
                  <c:v>0.71</c:v>
                </c:pt>
                <c:pt idx="19">
                  <c:v>0.71</c:v>
                </c:pt>
                <c:pt idx="20">
                  <c:v>0.7</c:v>
                </c:pt>
                <c:pt idx="21">
                  <c:v>0.72</c:v>
                </c:pt>
                <c:pt idx="22">
                  <c:v>0.75</c:v>
                </c:pt>
                <c:pt idx="23">
                  <c:v>0.78</c:v>
                </c:pt>
                <c:pt idx="24">
                  <c:v>0.65</c:v>
                </c:pt>
              </c:numCache>
            </c:numRef>
          </c:val>
          <c:smooth val="0"/>
          <c:extLst>
            <c:ext xmlns:c16="http://schemas.microsoft.com/office/drawing/2014/chart" uri="{C3380CC4-5D6E-409C-BE32-E72D297353CC}">
              <c16:uniqueId val="{00000033-51F9-44D6-BAD3-02F12A897005}"/>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51F9-44D6-BAD3-02F12A897005}"/>
                </c:ext>
              </c:extLst>
            </c:dLbl>
            <c:dLbl>
              <c:idx val="4"/>
              <c:layout>
                <c:manualLayout>
                  <c:x val="-3.3045977011494254E-2"/>
                  <c:y val="4.2424242424242427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51F9-44D6-BAD3-02F12A897005}"/>
                </c:ext>
              </c:extLst>
            </c:dLbl>
            <c:dLbl>
              <c:idx val="9"/>
              <c:layout>
                <c:manualLayout>
                  <c:x val="-2.8735632183907994E-2"/>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1F9-44D6-BAD3-02F12A897005}"/>
                </c:ext>
              </c:extLst>
            </c:dLbl>
            <c:dLbl>
              <c:idx val="14"/>
              <c:layout>
                <c:manualLayout>
                  <c:x val="-2.8735632183908046E-2"/>
                  <c:y val="4.2424242424242427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51F9-44D6-BAD3-02F12A897005}"/>
                </c:ext>
              </c:extLst>
            </c:dLbl>
            <c:dLbl>
              <c:idx val="19"/>
              <c:layout>
                <c:manualLayout>
                  <c:x val="-3.1609195402298743E-2"/>
                  <c:y val="-4.8484848484848485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51F9-44D6-BAD3-02F12A897005}"/>
                </c:ext>
              </c:extLst>
            </c:dLbl>
            <c:dLbl>
              <c:idx val="23"/>
              <c:layout>
                <c:manualLayout>
                  <c:x val="-3.017241379310345E-2"/>
                  <c:y val="3.3333333333333444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1F9-44D6-BAD3-02F12A897005}"/>
                </c:ext>
              </c:extLst>
            </c:dLbl>
            <c:dLbl>
              <c:idx val="24"/>
              <c:layout>
                <c:manualLayout>
                  <c:x val="-4.3103448275862068E-3"/>
                  <c:y val="-5.151515151515151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51F9-44D6-BAD3-02F12A897005}"/>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0.17</c:v>
                </c:pt>
                <c:pt idx="1">
                  <c:v>0.19</c:v>
                </c:pt>
                <c:pt idx="2">
                  <c:v>0.12</c:v>
                </c:pt>
                <c:pt idx="3">
                  <c:v>0.17</c:v>
                </c:pt>
                <c:pt idx="4">
                  <c:v>0.16</c:v>
                </c:pt>
                <c:pt idx="5">
                  <c:v>0.15</c:v>
                </c:pt>
                <c:pt idx="6">
                  <c:v>0.18</c:v>
                </c:pt>
                <c:pt idx="7">
                  <c:v>0.16</c:v>
                </c:pt>
                <c:pt idx="8">
                  <c:v>0.21</c:v>
                </c:pt>
                <c:pt idx="9">
                  <c:v>0.16</c:v>
                </c:pt>
                <c:pt idx="10">
                  <c:v>0.21</c:v>
                </c:pt>
                <c:pt idx="11">
                  <c:v>0.16</c:v>
                </c:pt>
                <c:pt idx="12">
                  <c:v>0.23</c:v>
                </c:pt>
                <c:pt idx="13">
                  <c:v>0.18</c:v>
                </c:pt>
                <c:pt idx="14">
                  <c:v>0.17</c:v>
                </c:pt>
                <c:pt idx="15">
                  <c:v>0.2</c:v>
                </c:pt>
                <c:pt idx="16">
                  <c:v>0.24</c:v>
                </c:pt>
                <c:pt idx="17">
                  <c:v>0.25</c:v>
                </c:pt>
                <c:pt idx="18">
                  <c:v>0.28000000000000003</c:v>
                </c:pt>
                <c:pt idx="19">
                  <c:v>0.28000000000000003</c:v>
                </c:pt>
                <c:pt idx="20">
                  <c:v>0.28999999999999998</c:v>
                </c:pt>
                <c:pt idx="21">
                  <c:v>0.27</c:v>
                </c:pt>
                <c:pt idx="22">
                  <c:v>0.24</c:v>
                </c:pt>
                <c:pt idx="23">
                  <c:v>0.21</c:v>
                </c:pt>
                <c:pt idx="24">
                  <c:v>0.34</c:v>
                </c:pt>
              </c:numCache>
            </c:numRef>
          </c:val>
          <c:smooth val="0"/>
          <c:extLst>
            <c:ext xmlns:c16="http://schemas.microsoft.com/office/drawing/2014/chart" uri="{C3380CC4-5D6E-409C-BE32-E72D297353CC}">
              <c16:uniqueId val="{0000003B-51F9-44D6-BAD3-02F12A897005}"/>
            </c:ext>
          </c:extLst>
        </c:ser>
        <c:dLbls>
          <c:showLegendKey val="0"/>
          <c:showVal val="0"/>
          <c:showCatName val="0"/>
          <c:showSerName val="0"/>
          <c:showPercent val="0"/>
          <c:showBubbleSize val="0"/>
        </c:dLbls>
        <c:marker val="1"/>
        <c:smooth val="0"/>
        <c:axId val="139182464"/>
        <c:axId val="139184000"/>
      </c:lineChart>
      <c:catAx>
        <c:axId val="13918246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39184000"/>
        <c:crosses val="autoZero"/>
        <c:auto val="1"/>
        <c:lblAlgn val="ctr"/>
        <c:lblOffset val="100"/>
        <c:noMultiLvlLbl val="0"/>
      </c:catAx>
      <c:valAx>
        <c:axId val="139184000"/>
        <c:scaling>
          <c:orientation val="minMax"/>
          <c:max val="0.95000000000000007"/>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39182464"/>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EEBC-458F-B96F-D198F8E5CAD8}"/>
              </c:ext>
            </c:extLst>
          </c:dPt>
          <c:dLbls>
            <c:dLbl>
              <c:idx val="0"/>
              <c:layout>
                <c:manualLayout>
                  <c:x val="-2.5691578423386732E-2"/>
                  <c:y val="-6.600453352421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BC-458F-B96F-D198F8E5CAD8}"/>
                </c:ext>
              </c:extLst>
            </c:dLbl>
            <c:dLbl>
              <c:idx val="1"/>
              <c:delete val="1"/>
              <c:extLst>
                <c:ext xmlns:c15="http://schemas.microsoft.com/office/drawing/2012/chart" uri="{CE6537A1-D6FC-4f65-9D91-7224C49458BB}"/>
                <c:ext xmlns:c16="http://schemas.microsoft.com/office/drawing/2014/chart" uri="{C3380CC4-5D6E-409C-BE32-E72D297353CC}">
                  <c16:uniqueId val="{00000003-EEBC-458F-B96F-D198F8E5CAD8}"/>
                </c:ext>
              </c:extLst>
            </c:dLbl>
            <c:dLbl>
              <c:idx val="2"/>
              <c:delete val="1"/>
              <c:extLst>
                <c:ext xmlns:c15="http://schemas.microsoft.com/office/drawing/2012/chart" uri="{CE6537A1-D6FC-4f65-9D91-7224C49458BB}"/>
                <c:ext xmlns:c16="http://schemas.microsoft.com/office/drawing/2014/chart" uri="{C3380CC4-5D6E-409C-BE32-E72D297353CC}">
                  <c16:uniqueId val="{00000004-EEBC-458F-B96F-D198F8E5CAD8}"/>
                </c:ext>
              </c:extLst>
            </c:dLbl>
            <c:dLbl>
              <c:idx val="3"/>
              <c:delete val="1"/>
              <c:extLst>
                <c:ext xmlns:c15="http://schemas.microsoft.com/office/drawing/2012/chart" uri="{CE6537A1-D6FC-4f65-9D91-7224C49458BB}"/>
                <c:ext xmlns:c16="http://schemas.microsoft.com/office/drawing/2014/chart" uri="{C3380CC4-5D6E-409C-BE32-E72D297353CC}">
                  <c16:uniqueId val="{00000005-EEBC-458F-B96F-D198F8E5CAD8}"/>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BC-458F-B96F-D198F8E5CAD8}"/>
                </c:ext>
              </c:extLst>
            </c:dLbl>
            <c:dLbl>
              <c:idx val="5"/>
              <c:delete val="1"/>
              <c:extLst>
                <c:ext xmlns:c15="http://schemas.microsoft.com/office/drawing/2012/chart" uri="{CE6537A1-D6FC-4f65-9D91-7224C49458BB}"/>
                <c:ext xmlns:c16="http://schemas.microsoft.com/office/drawing/2014/chart" uri="{C3380CC4-5D6E-409C-BE32-E72D297353CC}">
                  <c16:uniqueId val="{00000006-EEBC-458F-B96F-D198F8E5CAD8}"/>
                </c:ext>
              </c:extLst>
            </c:dLbl>
            <c:dLbl>
              <c:idx val="6"/>
              <c:delete val="1"/>
              <c:extLst>
                <c:ext xmlns:c15="http://schemas.microsoft.com/office/drawing/2012/chart" uri="{CE6537A1-D6FC-4f65-9D91-7224C49458BB}"/>
                <c:ext xmlns:c16="http://schemas.microsoft.com/office/drawing/2014/chart" uri="{C3380CC4-5D6E-409C-BE32-E72D297353CC}">
                  <c16:uniqueId val="{00000007-EEBC-458F-B96F-D198F8E5CAD8}"/>
                </c:ext>
              </c:extLst>
            </c:dLbl>
            <c:dLbl>
              <c:idx val="7"/>
              <c:delete val="1"/>
              <c:extLst>
                <c:ext xmlns:c15="http://schemas.microsoft.com/office/drawing/2012/chart" uri="{CE6537A1-D6FC-4f65-9D91-7224C49458BB}"/>
                <c:ext xmlns:c16="http://schemas.microsoft.com/office/drawing/2014/chart" uri="{C3380CC4-5D6E-409C-BE32-E72D297353CC}">
                  <c16:uniqueId val="{00000008-EEBC-458F-B96F-D198F8E5CAD8}"/>
                </c:ext>
              </c:extLst>
            </c:dLbl>
            <c:dLbl>
              <c:idx val="8"/>
              <c:delete val="1"/>
              <c:extLst>
                <c:ext xmlns:c15="http://schemas.microsoft.com/office/drawing/2012/chart" uri="{CE6537A1-D6FC-4f65-9D91-7224C49458BB}"/>
                <c:ext xmlns:c16="http://schemas.microsoft.com/office/drawing/2014/chart" uri="{C3380CC4-5D6E-409C-BE32-E72D297353CC}">
                  <c16:uniqueId val="{00000009-EEBC-458F-B96F-D198F8E5CAD8}"/>
                </c:ext>
              </c:extLst>
            </c:dLbl>
            <c:dLbl>
              <c:idx val="9"/>
              <c:layout>
                <c:manualLayout>
                  <c:x val="-2.781609195402299E-2"/>
                  <c:y val="5.278024337866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BC-458F-B96F-D198F8E5CAD8}"/>
                </c:ext>
              </c:extLst>
            </c:dLbl>
            <c:dLbl>
              <c:idx val="10"/>
              <c:delete val="1"/>
              <c:extLst>
                <c:ext xmlns:c15="http://schemas.microsoft.com/office/drawing/2012/chart" uri="{CE6537A1-D6FC-4f65-9D91-7224C49458BB}"/>
                <c:ext xmlns:c16="http://schemas.microsoft.com/office/drawing/2014/chart" uri="{C3380CC4-5D6E-409C-BE32-E72D297353CC}">
                  <c16:uniqueId val="{0000000B-EEBC-458F-B96F-D198F8E5CAD8}"/>
                </c:ext>
              </c:extLst>
            </c:dLbl>
            <c:dLbl>
              <c:idx val="11"/>
              <c:delete val="1"/>
              <c:extLst>
                <c:ext xmlns:c15="http://schemas.microsoft.com/office/drawing/2012/chart" uri="{CE6537A1-D6FC-4f65-9D91-7224C49458BB}"/>
                <c:ext xmlns:c16="http://schemas.microsoft.com/office/drawing/2014/chart" uri="{C3380CC4-5D6E-409C-BE32-E72D297353CC}">
                  <c16:uniqueId val="{0000000C-EEBC-458F-B96F-D198F8E5CAD8}"/>
                </c:ext>
              </c:extLst>
            </c:dLbl>
            <c:dLbl>
              <c:idx val="12"/>
              <c:delete val="1"/>
              <c:extLst>
                <c:ext xmlns:c15="http://schemas.microsoft.com/office/drawing/2012/chart" uri="{CE6537A1-D6FC-4f65-9D91-7224C49458BB}"/>
                <c:ext xmlns:c16="http://schemas.microsoft.com/office/drawing/2014/chart" uri="{C3380CC4-5D6E-409C-BE32-E72D297353CC}">
                  <c16:uniqueId val="{0000000D-EEBC-458F-B96F-D198F8E5CAD8}"/>
                </c:ext>
              </c:extLst>
            </c:dLbl>
            <c:dLbl>
              <c:idx val="13"/>
              <c:delete val="1"/>
              <c:extLst>
                <c:ext xmlns:c15="http://schemas.microsoft.com/office/drawing/2012/chart" uri="{CE6537A1-D6FC-4f65-9D91-7224C49458BB}"/>
                <c:ext xmlns:c16="http://schemas.microsoft.com/office/drawing/2014/chart" uri="{C3380CC4-5D6E-409C-BE32-E72D297353CC}">
                  <c16:uniqueId val="{0000000E-EEBC-458F-B96F-D198F8E5CAD8}"/>
                </c:ext>
              </c:extLst>
            </c:dLbl>
            <c:dLbl>
              <c:idx val="14"/>
              <c:layout>
                <c:manualLayout>
                  <c:x val="-3.0689655172413795E-2"/>
                  <c:y val="5.278024337866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EBC-458F-B96F-D198F8E5CAD8}"/>
                </c:ext>
              </c:extLst>
            </c:dLbl>
            <c:dLbl>
              <c:idx val="15"/>
              <c:delete val="1"/>
              <c:extLst>
                <c:ext xmlns:c15="http://schemas.microsoft.com/office/drawing/2012/chart" uri="{CE6537A1-D6FC-4f65-9D91-7224C49458BB}"/>
                <c:ext xmlns:c16="http://schemas.microsoft.com/office/drawing/2014/chart" uri="{C3380CC4-5D6E-409C-BE32-E72D297353CC}">
                  <c16:uniqueId val="{00000010-EEBC-458F-B96F-D198F8E5CAD8}"/>
                </c:ext>
              </c:extLst>
            </c:dLbl>
            <c:dLbl>
              <c:idx val="16"/>
              <c:delete val="1"/>
              <c:extLst>
                <c:ext xmlns:c15="http://schemas.microsoft.com/office/drawing/2012/chart" uri="{CE6537A1-D6FC-4f65-9D91-7224C49458BB}"/>
                <c:ext xmlns:c16="http://schemas.microsoft.com/office/drawing/2014/chart" uri="{C3380CC4-5D6E-409C-BE32-E72D297353CC}">
                  <c16:uniqueId val="{00000011-EEBC-458F-B96F-D198F8E5CAD8}"/>
                </c:ext>
              </c:extLst>
            </c:dLbl>
            <c:dLbl>
              <c:idx val="17"/>
              <c:delete val="1"/>
              <c:extLst>
                <c:ext xmlns:c15="http://schemas.microsoft.com/office/drawing/2012/chart" uri="{CE6537A1-D6FC-4f65-9D91-7224C49458BB}"/>
                <c:ext xmlns:c16="http://schemas.microsoft.com/office/drawing/2014/chart" uri="{C3380CC4-5D6E-409C-BE32-E72D297353CC}">
                  <c16:uniqueId val="{00000012-EEBC-458F-B96F-D198F8E5CAD8}"/>
                </c:ext>
              </c:extLst>
            </c:dLbl>
            <c:dLbl>
              <c:idx val="18"/>
              <c:delete val="1"/>
              <c:extLst>
                <c:ext xmlns:c15="http://schemas.microsoft.com/office/drawing/2012/chart" uri="{CE6537A1-D6FC-4f65-9D91-7224C49458BB}"/>
                <c:ext xmlns:c16="http://schemas.microsoft.com/office/drawing/2014/chart" uri="{C3380CC4-5D6E-409C-BE32-E72D297353CC}">
                  <c16:uniqueId val="{00000013-EEBC-458F-B96F-D198F8E5CAD8}"/>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EBC-458F-B96F-D198F8E5CAD8}"/>
                </c:ext>
              </c:extLst>
            </c:dLbl>
            <c:dLbl>
              <c:idx val="20"/>
              <c:delete val="1"/>
              <c:extLst>
                <c:ext xmlns:c15="http://schemas.microsoft.com/office/drawing/2012/chart" uri="{CE6537A1-D6FC-4f65-9D91-7224C49458BB}"/>
                <c:ext xmlns:c16="http://schemas.microsoft.com/office/drawing/2014/chart" uri="{C3380CC4-5D6E-409C-BE32-E72D297353CC}">
                  <c16:uniqueId val="{00000015-EEBC-458F-B96F-D198F8E5CAD8}"/>
                </c:ext>
              </c:extLst>
            </c:dLbl>
            <c:dLbl>
              <c:idx val="21"/>
              <c:delete val="1"/>
              <c:extLst>
                <c:ext xmlns:c15="http://schemas.microsoft.com/office/drawing/2012/chart" uri="{CE6537A1-D6FC-4f65-9D91-7224C49458BB}"/>
                <c:ext xmlns:c16="http://schemas.microsoft.com/office/drawing/2014/chart" uri="{C3380CC4-5D6E-409C-BE32-E72D297353CC}">
                  <c16:uniqueId val="{00000016-EEBC-458F-B96F-D198F8E5CAD8}"/>
                </c:ext>
              </c:extLst>
            </c:dLbl>
            <c:dLbl>
              <c:idx val="22"/>
              <c:delete val="1"/>
              <c:extLst>
                <c:ext xmlns:c15="http://schemas.microsoft.com/office/drawing/2012/chart" uri="{CE6537A1-D6FC-4f65-9D91-7224C49458BB}"/>
                <c:ext xmlns:c16="http://schemas.microsoft.com/office/drawing/2014/chart" uri="{C3380CC4-5D6E-409C-BE32-E72D297353CC}">
                  <c16:uniqueId val="{00000017-EEBC-458F-B96F-D198F8E5CAD8}"/>
                </c:ext>
              </c:extLst>
            </c:dLbl>
            <c:dLbl>
              <c:idx val="23"/>
              <c:layout>
                <c:manualLayout>
                  <c:x val="-3.017241379310345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EBC-458F-B96F-D198F8E5CAD8}"/>
                </c:ext>
              </c:extLst>
            </c:dLbl>
            <c:dLbl>
              <c:idx val="24"/>
              <c:layout>
                <c:manualLayout>
                  <c:x val="-3.0994886415060185E-3"/>
                  <c:y val="4.065903125745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EBC-458F-B96F-D198F8E5CAD8}"/>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0.21</c:v>
                </c:pt>
                <c:pt idx="1">
                  <c:v>0.17</c:v>
                </c:pt>
                <c:pt idx="2">
                  <c:v>0.17</c:v>
                </c:pt>
                <c:pt idx="3">
                  <c:v>0.18</c:v>
                </c:pt>
                <c:pt idx="4">
                  <c:v>0.24</c:v>
                </c:pt>
                <c:pt idx="5">
                  <c:v>0.18</c:v>
                </c:pt>
                <c:pt idx="6">
                  <c:v>0.16</c:v>
                </c:pt>
                <c:pt idx="7">
                  <c:v>0.24</c:v>
                </c:pt>
                <c:pt idx="8">
                  <c:v>0.2</c:v>
                </c:pt>
                <c:pt idx="9">
                  <c:v>0.2</c:v>
                </c:pt>
                <c:pt idx="10">
                  <c:v>0.18</c:v>
                </c:pt>
                <c:pt idx="11">
                  <c:v>0.21</c:v>
                </c:pt>
                <c:pt idx="12">
                  <c:v>0.2</c:v>
                </c:pt>
                <c:pt idx="13">
                  <c:v>0.19</c:v>
                </c:pt>
                <c:pt idx="14">
                  <c:v>0.2</c:v>
                </c:pt>
                <c:pt idx="15">
                  <c:v>0.18</c:v>
                </c:pt>
                <c:pt idx="16">
                  <c:v>0.13</c:v>
                </c:pt>
                <c:pt idx="17">
                  <c:v>0.12</c:v>
                </c:pt>
                <c:pt idx="18">
                  <c:v>0.12</c:v>
                </c:pt>
                <c:pt idx="19">
                  <c:v>0.13</c:v>
                </c:pt>
                <c:pt idx="20">
                  <c:v>0.14000000000000001</c:v>
                </c:pt>
                <c:pt idx="21">
                  <c:v>0.17</c:v>
                </c:pt>
                <c:pt idx="22">
                  <c:v>0.18</c:v>
                </c:pt>
                <c:pt idx="23">
                  <c:v>0.22</c:v>
                </c:pt>
                <c:pt idx="24">
                  <c:v>0.14000000000000001</c:v>
                </c:pt>
              </c:numCache>
            </c:numRef>
          </c:val>
          <c:smooth val="0"/>
          <c:extLst>
            <c:ext xmlns:c16="http://schemas.microsoft.com/office/drawing/2014/chart" uri="{C3380CC4-5D6E-409C-BE32-E72D297353CC}">
              <c16:uniqueId val="{0000001A-EEBC-458F-B96F-D198F8E5CAD8}"/>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EBC-458F-B96F-D198F8E5CAD8}"/>
                </c:ext>
              </c:extLst>
            </c:dLbl>
            <c:dLbl>
              <c:idx val="1"/>
              <c:delete val="1"/>
              <c:extLst>
                <c:ext xmlns:c15="http://schemas.microsoft.com/office/drawing/2012/chart" uri="{CE6537A1-D6FC-4f65-9D91-7224C49458BB}"/>
                <c:ext xmlns:c16="http://schemas.microsoft.com/office/drawing/2014/chart" uri="{C3380CC4-5D6E-409C-BE32-E72D297353CC}">
                  <c16:uniqueId val="{0000001C-EEBC-458F-B96F-D198F8E5CAD8}"/>
                </c:ext>
              </c:extLst>
            </c:dLbl>
            <c:dLbl>
              <c:idx val="2"/>
              <c:delete val="1"/>
              <c:extLst>
                <c:ext xmlns:c15="http://schemas.microsoft.com/office/drawing/2012/chart" uri="{CE6537A1-D6FC-4f65-9D91-7224C49458BB}"/>
                <c:ext xmlns:c16="http://schemas.microsoft.com/office/drawing/2014/chart" uri="{C3380CC4-5D6E-409C-BE32-E72D297353CC}">
                  <c16:uniqueId val="{0000001D-EEBC-458F-B96F-D198F8E5CAD8}"/>
                </c:ext>
              </c:extLst>
            </c:dLbl>
            <c:dLbl>
              <c:idx val="3"/>
              <c:delete val="1"/>
              <c:extLst>
                <c:ext xmlns:c15="http://schemas.microsoft.com/office/drawing/2012/chart" uri="{CE6537A1-D6FC-4f65-9D91-7224C49458BB}"/>
                <c:ext xmlns:c16="http://schemas.microsoft.com/office/drawing/2014/chart" uri="{C3380CC4-5D6E-409C-BE32-E72D297353CC}">
                  <c16:uniqueId val="{0000001E-EEBC-458F-B96F-D198F8E5CAD8}"/>
                </c:ext>
              </c:extLst>
            </c:dLbl>
            <c:dLbl>
              <c:idx val="4"/>
              <c:layout>
                <c:manualLayout>
                  <c:x val="-3.3438659607204269E-2"/>
                  <c:y val="-5.082104509663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EBC-458F-B96F-D198F8E5CAD8}"/>
                </c:ext>
              </c:extLst>
            </c:dLbl>
            <c:dLbl>
              <c:idx val="5"/>
              <c:delete val="1"/>
              <c:extLst>
                <c:ext xmlns:c15="http://schemas.microsoft.com/office/drawing/2012/chart" uri="{CE6537A1-D6FC-4f65-9D91-7224C49458BB}"/>
                <c:ext xmlns:c16="http://schemas.microsoft.com/office/drawing/2014/chart" uri="{C3380CC4-5D6E-409C-BE32-E72D297353CC}">
                  <c16:uniqueId val="{00000020-EEBC-458F-B96F-D198F8E5CAD8}"/>
                </c:ext>
              </c:extLst>
            </c:dLbl>
            <c:dLbl>
              <c:idx val="6"/>
              <c:delete val="1"/>
              <c:extLst>
                <c:ext xmlns:c15="http://schemas.microsoft.com/office/drawing/2012/chart" uri="{CE6537A1-D6FC-4f65-9D91-7224C49458BB}"/>
                <c:ext xmlns:c16="http://schemas.microsoft.com/office/drawing/2014/chart" uri="{C3380CC4-5D6E-409C-BE32-E72D297353CC}">
                  <c16:uniqueId val="{00000021-EEBC-458F-B96F-D198F8E5CAD8}"/>
                </c:ext>
              </c:extLst>
            </c:dLbl>
            <c:dLbl>
              <c:idx val="7"/>
              <c:delete val="1"/>
              <c:extLst>
                <c:ext xmlns:c15="http://schemas.microsoft.com/office/drawing/2012/chart" uri="{CE6537A1-D6FC-4f65-9D91-7224C49458BB}"/>
                <c:ext xmlns:c16="http://schemas.microsoft.com/office/drawing/2014/chart" uri="{C3380CC4-5D6E-409C-BE32-E72D297353CC}">
                  <c16:uniqueId val="{00000022-EEBC-458F-B96F-D198F8E5CAD8}"/>
                </c:ext>
              </c:extLst>
            </c:dLbl>
            <c:dLbl>
              <c:idx val="8"/>
              <c:delete val="1"/>
              <c:extLst>
                <c:ext xmlns:c15="http://schemas.microsoft.com/office/drawing/2012/chart" uri="{CE6537A1-D6FC-4f65-9D91-7224C49458BB}"/>
                <c:ext xmlns:c16="http://schemas.microsoft.com/office/drawing/2014/chart" uri="{C3380CC4-5D6E-409C-BE32-E72D297353CC}">
                  <c16:uniqueId val="{00000023-EEBC-458F-B96F-D198F8E5CAD8}"/>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EBC-458F-B96F-D198F8E5CAD8}"/>
                </c:ext>
              </c:extLst>
            </c:dLbl>
            <c:dLbl>
              <c:idx val="10"/>
              <c:delete val="1"/>
              <c:extLst>
                <c:ext xmlns:c15="http://schemas.microsoft.com/office/drawing/2012/chart" uri="{CE6537A1-D6FC-4f65-9D91-7224C49458BB}"/>
                <c:ext xmlns:c16="http://schemas.microsoft.com/office/drawing/2014/chart" uri="{C3380CC4-5D6E-409C-BE32-E72D297353CC}">
                  <c16:uniqueId val="{00000025-EEBC-458F-B96F-D198F8E5CAD8}"/>
                </c:ext>
              </c:extLst>
            </c:dLbl>
            <c:dLbl>
              <c:idx val="11"/>
              <c:delete val="1"/>
              <c:extLst>
                <c:ext xmlns:c15="http://schemas.microsoft.com/office/drawing/2012/chart" uri="{CE6537A1-D6FC-4f65-9D91-7224C49458BB}"/>
                <c:ext xmlns:c16="http://schemas.microsoft.com/office/drawing/2014/chart" uri="{C3380CC4-5D6E-409C-BE32-E72D297353CC}">
                  <c16:uniqueId val="{00000026-EEBC-458F-B96F-D198F8E5CAD8}"/>
                </c:ext>
              </c:extLst>
            </c:dLbl>
            <c:dLbl>
              <c:idx val="12"/>
              <c:delete val="1"/>
              <c:extLst>
                <c:ext xmlns:c15="http://schemas.microsoft.com/office/drawing/2012/chart" uri="{CE6537A1-D6FC-4f65-9D91-7224C49458BB}"/>
                <c:ext xmlns:c16="http://schemas.microsoft.com/office/drawing/2014/chart" uri="{C3380CC4-5D6E-409C-BE32-E72D297353CC}">
                  <c16:uniqueId val="{00000027-EEBC-458F-B96F-D198F8E5CAD8}"/>
                </c:ext>
              </c:extLst>
            </c:dLbl>
            <c:dLbl>
              <c:idx val="13"/>
              <c:delete val="1"/>
              <c:extLst>
                <c:ext xmlns:c15="http://schemas.microsoft.com/office/drawing/2012/chart" uri="{CE6537A1-D6FC-4f65-9D91-7224C49458BB}"/>
                <c:ext xmlns:c16="http://schemas.microsoft.com/office/drawing/2014/chart" uri="{C3380CC4-5D6E-409C-BE32-E72D297353CC}">
                  <c16:uniqueId val="{00000028-EEBC-458F-B96F-D198F8E5CAD8}"/>
                </c:ext>
              </c:extLst>
            </c:dLbl>
            <c:dLbl>
              <c:idx val="14"/>
              <c:layout>
                <c:manualLayout>
                  <c:x val="-3.7653294415784237E-2"/>
                  <c:y val="-3.560725363874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EBC-458F-B96F-D198F8E5CAD8}"/>
                </c:ext>
              </c:extLst>
            </c:dLbl>
            <c:dLbl>
              <c:idx val="15"/>
              <c:delete val="1"/>
              <c:extLst>
                <c:ext xmlns:c15="http://schemas.microsoft.com/office/drawing/2012/chart" uri="{CE6537A1-D6FC-4f65-9D91-7224C49458BB}"/>
                <c:ext xmlns:c16="http://schemas.microsoft.com/office/drawing/2014/chart" uri="{C3380CC4-5D6E-409C-BE32-E72D297353CC}">
                  <c16:uniqueId val="{0000002A-EEBC-458F-B96F-D198F8E5CAD8}"/>
                </c:ext>
              </c:extLst>
            </c:dLbl>
            <c:dLbl>
              <c:idx val="16"/>
              <c:delete val="1"/>
              <c:extLst>
                <c:ext xmlns:c15="http://schemas.microsoft.com/office/drawing/2012/chart" uri="{CE6537A1-D6FC-4f65-9D91-7224C49458BB}"/>
                <c:ext xmlns:c16="http://schemas.microsoft.com/office/drawing/2014/chart" uri="{C3380CC4-5D6E-409C-BE32-E72D297353CC}">
                  <c16:uniqueId val="{0000002B-EEBC-458F-B96F-D198F8E5CAD8}"/>
                </c:ext>
              </c:extLst>
            </c:dLbl>
            <c:dLbl>
              <c:idx val="17"/>
              <c:delete val="1"/>
              <c:extLst>
                <c:ext xmlns:c15="http://schemas.microsoft.com/office/drawing/2012/chart" uri="{CE6537A1-D6FC-4f65-9D91-7224C49458BB}"/>
                <c:ext xmlns:c16="http://schemas.microsoft.com/office/drawing/2014/chart" uri="{C3380CC4-5D6E-409C-BE32-E72D297353CC}">
                  <c16:uniqueId val="{0000002C-EEBC-458F-B96F-D198F8E5CAD8}"/>
                </c:ext>
              </c:extLst>
            </c:dLbl>
            <c:dLbl>
              <c:idx val="18"/>
              <c:delete val="1"/>
              <c:extLst>
                <c:ext xmlns:c15="http://schemas.microsoft.com/office/drawing/2012/chart" uri="{CE6537A1-D6FC-4f65-9D91-7224C49458BB}"/>
                <c:ext xmlns:c16="http://schemas.microsoft.com/office/drawing/2014/chart" uri="{C3380CC4-5D6E-409C-BE32-E72D297353CC}">
                  <c16:uniqueId val="{0000002D-EEBC-458F-B96F-D198F8E5CAD8}"/>
                </c:ext>
              </c:extLst>
            </c:dLbl>
            <c:dLbl>
              <c:idx val="20"/>
              <c:delete val="1"/>
              <c:extLst>
                <c:ext xmlns:c15="http://schemas.microsoft.com/office/drawing/2012/chart" uri="{CE6537A1-D6FC-4f65-9D91-7224C49458BB}"/>
                <c:ext xmlns:c16="http://schemas.microsoft.com/office/drawing/2014/chart" uri="{C3380CC4-5D6E-409C-BE32-E72D297353CC}">
                  <c16:uniqueId val="{0000002E-EEBC-458F-B96F-D198F8E5CAD8}"/>
                </c:ext>
              </c:extLst>
            </c:dLbl>
            <c:dLbl>
              <c:idx val="21"/>
              <c:delete val="1"/>
              <c:extLst>
                <c:ext xmlns:c15="http://schemas.microsoft.com/office/drawing/2012/chart" uri="{CE6537A1-D6FC-4f65-9D91-7224C49458BB}"/>
                <c:ext xmlns:c16="http://schemas.microsoft.com/office/drawing/2014/chart" uri="{C3380CC4-5D6E-409C-BE32-E72D297353CC}">
                  <c16:uniqueId val="{0000002F-EEBC-458F-B96F-D198F8E5CAD8}"/>
                </c:ext>
              </c:extLst>
            </c:dLbl>
            <c:dLbl>
              <c:idx val="22"/>
              <c:delete val="1"/>
              <c:extLst>
                <c:ext xmlns:c15="http://schemas.microsoft.com/office/drawing/2012/chart" uri="{CE6537A1-D6FC-4f65-9D91-7224C49458BB}"/>
                <c:ext xmlns:c16="http://schemas.microsoft.com/office/drawing/2014/chart" uri="{C3380CC4-5D6E-409C-BE32-E72D297353CC}">
                  <c16:uniqueId val="{00000030-EEBC-458F-B96F-D198F8E5CAD8}"/>
                </c:ext>
              </c:extLst>
            </c:dLbl>
            <c:dLbl>
              <c:idx val="23"/>
              <c:layout>
                <c:manualLayout>
                  <c:x val="-3.017241379310345E-2"/>
                  <c:y val="-5.7575757575757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EEBC-458F-B96F-D198F8E5CAD8}"/>
                </c:ext>
              </c:extLst>
            </c:dLbl>
            <c:dLbl>
              <c:idx val="24"/>
              <c:layout>
                <c:manualLayout>
                  <c:x val="-3.0994886415060185E-3"/>
                  <c:y val="-7.7522786924361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EEBC-458F-B96F-D198F8E5CAD8}"/>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0.54</c:v>
                </c:pt>
                <c:pt idx="1">
                  <c:v>0.53</c:v>
                </c:pt>
                <c:pt idx="2">
                  <c:v>0.54</c:v>
                </c:pt>
                <c:pt idx="3">
                  <c:v>0.56000000000000005</c:v>
                </c:pt>
                <c:pt idx="4">
                  <c:v>0.59</c:v>
                </c:pt>
                <c:pt idx="5">
                  <c:v>0.63</c:v>
                </c:pt>
                <c:pt idx="6">
                  <c:v>0.56999999999999995</c:v>
                </c:pt>
                <c:pt idx="7">
                  <c:v>0.66</c:v>
                </c:pt>
                <c:pt idx="8">
                  <c:v>0.57999999999999996</c:v>
                </c:pt>
                <c:pt idx="9">
                  <c:v>0.64</c:v>
                </c:pt>
                <c:pt idx="10">
                  <c:v>0.57999999999999996</c:v>
                </c:pt>
                <c:pt idx="11">
                  <c:v>0.61</c:v>
                </c:pt>
                <c:pt idx="12">
                  <c:v>0.57999999999999996</c:v>
                </c:pt>
                <c:pt idx="13">
                  <c:v>0.62</c:v>
                </c:pt>
                <c:pt idx="14">
                  <c:v>0.66</c:v>
                </c:pt>
                <c:pt idx="15">
                  <c:v>0.55000000000000004</c:v>
                </c:pt>
                <c:pt idx="16">
                  <c:v>0.55000000000000004</c:v>
                </c:pt>
                <c:pt idx="17">
                  <c:v>0.49</c:v>
                </c:pt>
                <c:pt idx="18">
                  <c:v>0.48</c:v>
                </c:pt>
                <c:pt idx="19">
                  <c:v>0.52</c:v>
                </c:pt>
                <c:pt idx="20">
                  <c:v>0.48</c:v>
                </c:pt>
                <c:pt idx="21">
                  <c:v>0.55000000000000004</c:v>
                </c:pt>
                <c:pt idx="22">
                  <c:v>0.56999999999999995</c:v>
                </c:pt>
                <c:pt idx="23">
                  <c:v>0.61</c:v>
                </c:pt>
                <c:pt idx="24">
                  <c:v>0.54</c:v>
                </c:pt>
              </c:numCache>
            </c:numRef>
          </c:val>
          <c:smooth val="0"/>
          <c:extLst>
            <c:ext xmlns:c16="http://schemas.microsoft.com/office/drawing/2014/chart" uri="{C3380CC4-5D6E-409C-BE32-E72D297353CC}">
              <c16:uniqueId val="{00000033-EEBC-458F-B96F-D198F8E5CAD8}"/>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EBC-458F-B96F-D198F8E5CAD8}"/>
                </c:ext>
              </c:extLst>
            </c:dLbl>
            <c:dLbl>
              <c:idx val="4"/>
              <c:layout>
                <c:manualLayout>
                  <c:x val="-3.3045977011494254E-2"/>
                  <c:y val="-5.151515151515151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EBC-458F-B96F-D198F8E5CAD8}"/>
                </c:ext>
              </c:extLst>
            </c:dLbl>
            <c:dLbl>
              <c:idx val="9"/>
              <c:layout>
                <c:manualLayout>
                  <c:x val="-2.729885057471259E-2"/>
                  <c:y val="6.060606060606060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EBC-458F-B96F-D198F8E5CAD8}"/>
                </c:ext>
              </c:extLst>
            </c:dLbl>
            <c:dLbl>
              <c:idx val="14"/>
              <c:layout>
                <c:manualLayout>
                  <c:x val="-2.8735632183908046E-2"/>
                  <c:y val="3.939370078740157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EBC-458F-B96F-D198F8E5CAD8}"/>
                </c:ext>
              </c:extLst>
            </c:dLbl>
            <c:dLbl>
              <c:idx val="19"/>
              <c:layout>
                <c:manualLayout>
                  <c:x val="-3.1609195402298743E-2"/>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EBC-458F-B96F-D198F8E5CAD8}"/>
                </c:ext>
              </c:extLst>
            </c:dLbl>
            <c:dLbl>
              <c:idx val="23"/>
              <c:layout>
                <c:manualLayout>
                  <c:x val="-3.017241379310345E-2"/>
                  <c:y val="3.6363636363636362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EBC-458F-B96F-D198F8E5CAD8}"/>
                </c:ext>
              </c:extLst>
            </c:dLbl>
            <c:dLbl>
              <c:idx val="24"/>
              <c:layout>
                <c:manualLayout>
                  <c:x val="-2.8735632183908046E-3"/>
                  <c:y val="5.454521593891672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EBC-458F-B96F-D198F8E5CAD8}"/>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0.43</c:v>
                </c:pt>
                <c:pt idx="1">
                  <c:v>0.43</c:v>
                </c:pt>
                <c:pt idx="2">
                  <c:v>0.41</c:v>
                </c:pt>
                <c:pt idx="3">
                  <c:v>0.41</c:v>
                </c:pt>
                <c:pt idx="4">
                  <c:v>0.38</c:v>
                </c:pt>
                <c:pt idx="5">
                  <c:v>0.36</c:v>
                </c:pt>
                <c:pt idx="6">
                  <c:v>0.42</c:v>
                </c:pt>
                <c:pt idx="7">
                  <c:v>0.32</c:v>
                </c:pt>
                <c:pt idx="8">
                  <c:v>0.41</c:v>
                </c:pt>
                <c:pt idx="9">
                  <c:v>0.35</c:v>
                </c:pt>
                <c:pt idx="10">
                  <c:v>0.41</c:v>
                </c:pt>
                <c:pt idx="11">
                  <c:v>0.38</c:v>
                </c:pt>
                <c:pt idx="12">
                  <c:v>0.41</c:v>
                </c:pt>
                <c:pt idx="13">
                  <c:v>0.37</c:v>
                </c:pt>
                <c:pt idx="14">
                  <c:v>0.33</c:v>
                </c:pt>
                <c:pt idx="15">
                  <c:v>0.43</c:v>
                </c:pt>
                <c:pt idx="16">
                  <c:v>0.44</c:v>
                </c:pt>
                <c:pt idx="17">
                  <c:v>0.5</c:v>
                </c:pt>
                <c:pt idx="18">
                  <c:v>0.5</c:v>
                </c:pt>
                <c:pt idx="19">
                  <c:v>0.46</c:v>
                </c:pt>
                <c:pt idx="20">
                  <c:v>0.52</c:v>
                </c:pt>
                <c:pt idx="21">
                  <c:v>0.43</c:v>
                </c:pt>
                <c:pt idx="22">
                  <c:v>0.42</c:v>
                </c:pt>
                <c:pt idx="23">
                  <c:v>0.37</c:v>
                </c:pt>
                <c:pt idx="24">
                  <c:v>0.45</c:v>
                </c:pt>
              </c:numCache>
            </c:numRef>
          </c:val>
          <c:smooth val="0"/>
          <c:extLst>
            <c:ext xmlns:c16="http://schemas.microsoft.com/office/drawing/2014/chart" uri="{C3380CC4-5D6E-409C-BE32-E72D297353CC}">
              <c16:uniqueId val="{0000003B-EEBC-458F-B96F-D198F8E5CAD8}"/>
            </c:ext>
          </c:extLst>
        </c:ser>
        <c:dLbls>
          <c:showLegendKey val="0"/>
          <c:showVal val="0"/>
          <c:showCatName val="0"/>
          <c:showSerName val="0"/>
          <c:showPercent val="0"/>
          <c:showBubbleSize val="0"/>
        </c:dLbls>
        <c:marker val="1"/>
        <c:smooth val="0"/>
        <c:axId val="158699904"/>
        <c:axId val="158701440"/>
      </c:lineChart>
      <c:catAx>
        <c:axId val="15869990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58701440"/>
        <c:crosses val="autoZero"/>
        <c:auto val="1"/>
        <c:lblAlgn val="ctr"/>
        <c:lblOffset val="100"/>
        <c:noMultiLvlLbl val="0"/>
      </c:catAx>
      <c:valAx>
        <c:axId val="158701440"/>
        <c:scaling>
          <c:orientation val="minMax"/>
          <c:max val="0.75000000000000011"/>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58699904"/>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F7E3-46CA-A25E-0851906D024C}"/>
              </c:ext>
            </c:extLst>
          </c:dPt>
          <c:dLbls>
            <c:dLbl>
              <c:idx val="0"/>
              <c:layout>
                <c:manualLayout>
                  <c:x val="-2.5691578423386732E-2"/>
                  <c:y val="-4.7822715342400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E3-46CA-A25E-0851906D024C}"/>
                </c:ext>
              </c:extLst>
            </c:dLbl>
            <c:dLbl>
              <c:idx val="1"/>
              <c:delete val="1"/>
              <c:extLst>
                <c:ext xmlns:c15="http://schemas.microsoft.com/office/drawing/2012/chart" uri="{CE6537A1-D6FC-4f65-9D91-7224C49458BB}"/>
                <c:ext xmlns:c16="http://schemas.microsoft.com/office/drawing/2014/chart" uri="{C3380CC4-5D6E-409C-BE32-E72D297353CC}">
                  <c16:uniqueId val="{00000003-F7E3-46CA-A25E-0851906D024C}"/>
                </c:ext>
              </c:extLst>
            </c:dLbl>
            <c:dLbl>
              <c:idx val="2"/>
              <c:layout>
                <c:manualLayout>
                  <c:x val="-3.017241379310345E-2"/>
                  <c:y val="2.7272727272727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E3-46CA-A25E-0851906D024C}"/>
                </c:ext>
              </c:extLst>
            </c:dLbl>
            <c:dLbl>
              <c:idx val="3"/>
              <c:delete val="1"/>
              <c:extLst>
                <c:ext xmlns:c15="http://schemas.microsoft.com/office/drawing/2012/chart" uri="{CE6537A1-D6FC-4f65-9D91-7224C49458BB}"/>
                <c:ext xmlns:c16="http://schemas.microsoft.com/office/drawing/2014/chart" uri="{C3380CC4-5D6E-409C-BE32-E72D297353CC}">
                  <c16:uniqueId val="{00000005-F7E3-46CA-A25E-0851906D024C}"/>
                </c:ext>
              </c:extLst>
            </c:dLbl>
            <c:dLbl>
              <c:idx val="4"/>
              <c:delete val="1"/>
              <c:extLst>
                <c:ext xmlns:c15="http://schemas.microsoft.com/office/drawing/2012/chart" uri="{CE6537A1-D6FC-4f65-9D91-7224C49458BB}"/>
                <c:ext xmlns:c16="http://schemas.microsoft.com/office/drawing/2014/chart" uri="{C3380CC4-5D6E-409C-BE32-E72D297353CC}">
                  <c16:uniqueId val="{00000001-F7E3-46CA-A25E-0851906D024C}"/>
                </c:ext>
              </c:extLst>
            </c:dLbl>
            <c:dLbl>
              <c:idx val="5"/>
              <c:delete val="1"/>
              <c:extLst>
                <c:ext xmlns:c15="http://schemas.microsoft.com/office/drawing/2012/chart" uri="{CE6537A1-D6FC-4f65-9D91-7224C49458BB}"/>
                <c:ext xmlns:c16="http://schemas.microsoft.com/office/drawing/2014/chart" uri="{C3380CC4-5D6E-409C-BE32-E72D297353CC}">
                  <c16:uniqueId val="{00000006-F7E3-46CA-A25E-0851906D024C}"/>
                </c:ext>
              </c:extLst>
            </c:dLbl>
            <c:dLbl>
              <c:idx val="6"/>
              <c:delete val="1"/>
              <c:extLst>
                <c:ext xmlns:c15="http://schemas.microsoft.com/office/drawing/2012/chart" uri="{CE6537A1-D6FC-4f65-9D91-7224C49458BB}"/>
                <c:ext xmlns:c16="http://schemas.microsoft.com/office/drawing/2014/chart" uri="{C3380CC4-5D6E-409C-BE32-E72D297353CC}">
                  <c16:uniqueId val="{00000007-F7E3-46CA-A25E-0851906D024C}"/>
                </c:ext>
              </c:extLst>
            </c:dLbl>
            <c:dLbl>
              <c:idx val="7"/>
              <c:layout>
                <c:manualLayout>
                  <c:x val="-3.7356321839080463E-2"/>
                  <c:y val="-5.151515151515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E3-46CA-A25E-0851906D024C}"/>
                </c:ext>
              </c:extLst>
            </c:dLbl>
            <c:dLbl>
              <c:idx val="8"/>
              <c:delete val="1"/>
              <c:extLst>
                <c:ext xmlns:c15="http://schemas.microsoft.com/office/drawing/2012/chart" uri="{CE6537A1-D6FC-4f65-9D91-7224C49458BB}"/>
                <c:ext xmlns:c16="http://schemas.microsoft.com/office/drawing/2014/chart" uri="{C3380CC4-5D6E-409C-BE32-E72D297353CC}">
                  <c16:uniqueId val="{00000009-F7E3-46CA-A25E-0851906D024C}"/>
                </c:ext>
              </c:extLst>
            </c:dLbl>
            <c:dLbl>
              <c:idx val="9"/>
              <c:delete val="1"/>
              <c:extLst>
                <c:ext xmlns:c15="http://schemas.microsoft.com/office/drawing/2012/chart" uri="{CE6537A1-D6FC-4f65-9D91-7224C49458BB}"/>
                <c:ext xmlns:c16="http://schemas.microsoft.com/office/drawing/2014/chart" uri="{C3380CC4-5D6E-409C-BE32-E72D297353CC}">
                  <c16:uniqueId val="{0000000A-F7E3-46CA-A25E-0851906D024C}"/>
                </c:ext>
              </c:extLst>
            </c:dLbl>
            <c:dLbl>
              <c:idx val="10"/>
              <c:delete val="1"/>
              <c:extLst>
                <c:ext xmlns:c15="http://schemas.microsoft.com/office/drawing/2012/chart" uri="{CE6537A1-D6FC-4f65-9D91-7224C49458BB}"/>
                <c:ext xmlns:c16="http://schemas.microsoft.com/office/drawing/2014/chart" uri="{C3380CC4-5D6E-409C-BE32-E72D297353CC}">
                  <c16:uniqueId val="{0000000B-F7E3-46CA-A25E-0851906D024C}"/>
                </c:ext>
              </c:extLst>
            </c:dLbl>
            <c:dLbl>
              <c:idx val="11"/>
              <c:delete val="1"/>
              <c:extLst>
                <c:ext xmlns:c15="http://schemas.microsoft.com/office/drawing/2012/chart" uri="{CE6537A1-D6FC-4f65-9D91-7224C49458BB}"/>
                <c:ext xmlns:c16="http://schemas.microsoft.com/office/drawing/2014/chart" uri="{C3380CC4-5D6E-409C-BE32-E72D297353CC}">
                  <c16:uniqueId val="{0000000C-F7E3-46CA-A25E-0851906D024C}"/>
                </c:ext>
              </c:extLst>
            </c:dLbl>
            <c:dLbl>
              <c:idx val="12"/>
              <c:layout>
                <c:manualLayout>
                  <c:x val="-2.7298850574712645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E3-46CA-A25E-0851906D024C}"/>
                </c:ext>
              </c:extLst>
            </c:dLbl>
            <c:dLbl>
              <c:idx val="13"/>
              <c:delete val="1"/>
              <c:extLst>
                <c:ext xmlns:c15="http://schemas.microsoft.com/office/drawing/2012/chart" uri="{CE6537A1-D6FC-4f65-9D91-7224C49458BB}"/>
                <c:ext xmlns:c16="http://schemas.microsoft.com/office/drawing/2014/chart" uri="{C3380CC4-5D6E-409C-BE32-E72D297353CC}">
                  <c16:uniqueId val="{0000000E-F7E3-46CA-A25E-0851906D024C}"/>
                </c:ext>
              </c:extLst>
            </c:dLbl>
            <c:dLbl>
              <c:idx val="14"/>
              <c:delete val="1"/>
              <c:extLst>
                <c:ext xmlns:c15="http://schemas.microsoft.com/office/drawing/2012/chart" uri="{CE6537A1-D6FC-4f65-9D91-7224C49458BB}"/>
                <c:ext xmlns:c16="http://schemas.microsoft.com/office/drawing/2014/chart" uri="{C3380CC4-5D6E-409C-BE32-E72D297353CC}">
                  <c16:uniqueId val="{0000000F-F7E3-46CA-A25E-0851906D024C}"/>
                </c:ext>
              </c:extLst>
            </c:dLbl>
            <c:dLbl>
              <c:idx val="15"/>
              <c:delete val="1"/>
              <c:extLst>
                <c:ext xmlns:c15="http://schemas.microsoft.com/office/drawing/2012/chart" uri="{CE6537A1-D6FC-4f65-9D91-7224C49458BB}"/>
                <c:ext xmlns:c16="http://schemas.microsoft.com/office/drawing/2014/chart" uri="{C3380CC4-5D6E-409C-BE32-E72D297353CC}">
                  <c16:uniqueId val="{00000010-F7E3-46CA-A25E-0851906D024C}"/>
                </c:ext>
              </c:extLst>
            </c:dLbl>
            <c:dLbl>
              <c:idx val="16"/>
              <c:layout>
                <c:manualLayout>
                  <c:x val="-3.4482758620689759E-2"/>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7E3-46CA-A25E-0851906D024C}"/>
                </c:ext>
              </c:extLst>
            </c:dLbl>
            <c:dLbl>
              <c:idx val="17"/>
              <c:layout>
                <c:manualLayout>
                  <c:x val="-1.1494252873563218E-2"/>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7E3-46CA-A25E-0851906D024C}"/>
                </c:ext>
              </c:extLst>
            </c:dLbl>
            <c:dLbl>
              <c:idx val="18"/>
              <c:delete val="1"/>
              <c:extLst>
                <c:ext xmlns:c15="http://schemas.microsoft.com/office/drawing/2012/chart" uri="{CE6537A1-D6FC-4f65-9D91-7224C49458BB}"/>
                <c:ext xmlns:c16="http://schemas.microsoft.com/office/drawing/2014/chart" uri="{C3380CC4-5D6E-409C-BE32-E72D297353CC}">
                  <c16:uniqueId val="{00000013-F7E3-46CA-A25E-0851906D024C}"/>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7E3-46CA-A25E-0851906D024C}"/>
                </c:ext>
              </c:extLst>
            </c:dLbl>
            <c:dLbl>
              <c:idx val="20"/>
              <c:delete val="1"/>
              <c:extLst>
                <c:ext xmlns:c15="http://schemas.microsoft.com/office/drawing/2012/chart" uri="{CE6537A1-D6FC-4f65-9D91-7224C49458BB}"/>
                <c:ext xmlns:c16="http://schemas.microsoft.com/office/drawing/2014/chart" uri="{C3380CC4-5D6E-409C-BE32-E72D297353CC}">
                  <c16:uniqueId val="{00000015-F7E3-46CA-A25E-0851906D024C}"/>
                </c:ext>
              </c:extLst>
            </c:dLbl>
            <c:dLbl>
              <c:idx val="21"/>
              <c:delete val="1"/>
              <c:extLst>
                <c:ext xmlns:c15="http://schemas.microsoft.com/office/drawing/2012/chart" uri="{CE6537A1-D6FC-4f65-9D91-7224C49458BB}"/>
                <c:ext xmlns:c16="http://schemas.microsoft.com/office/drawing/2014/chart" uri="{C3380CC4-5D6E-409C-BE32-E72D297353CC}">
                  <c16:uniqueId val="{00000016-F7E3-46CA-A25E-0851906D024C}"/>
                </c:ext>
              </c:extLst>
            </c:dLbl>
            <c:dLbl>
              <c:idx val="22"/>
              <c:delete val="1"/>
              <c:extLst>
                <c:ext xmlns:c15="http://schemas.microsoft.com/office/drawing/2012/chart" uri="{CE6537A1-D6FC-4f65-9D91-7224C49458BB}"/>
                <c:ext xmlns:c16="http://schemas.microsoft.com/office/drawing/2014/chart" uri="{C3380CC4-5D6E-409C-BE32-E72D297353CC}">
                  <c16:uniqueId val="{00000017-F7E3-46CA-A25E-0851906D024C}"/>
                </c:ext>
              </c:extLst>
            </c:dLbl>
            <c:dLbl>
              <c:idx val="23"/>
              <c:delete val="1"/>
              <c:extLst>
                <c:ext xmlns:c15="http://schemas.microsoft.com/office/drawing/2012/chart" uri="{CE6537A1-D6FC-4f65-9D91-7224C49458BB}"/>
                <c:ext xmlns:c16="http://schemas.microsoft.com/office/drawing/2014/chart" uri="{C3380CC4-5D6E-409C-BE32-E72D297353CC}">
                  <c16:uniqueId val="{00000018-F7E3-46CA-A25E-0851906D024C}"/>
                </c:ext>
              </c:extLst>
            </c:dLbl>
            <c:dLbl>
              <c:idx val="24"/>
              <c:layout>
                <c:manualLayout>
                  <c:x val="-3.0994886415060185E-3"/>
                  <c:y val="4.065903125745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7E3-46CA-A25E-0851906D024C}"/>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c:formatCode>
                <c:ptCount val="18"/>
                <c:pt idx="0">
                  <c:v>0.16</c:v>
                </c:pt>
                <c:pt idx="1">
                  <c:v>0.15</c:v>
                </c:pt>
                <c:pt idx="2">
                  <c:v>0.13</c:v>
                </c:pt>
                <c:pt idx="3">
                  <c:v>0.14000000000000001</c:v>
                </c:pt>
                <c:pt idx="4">
                  <c:v>0.16</c:v>
                </c:pt>
                <c:pt idx="5">
                  <c:v>0.17</c:v>
                </c:pt>
                <c:pt idx="6">
                  <c:v>0.15</c:v>
                </c:pt>
                <c:pt idx="7">
                  <c:v>0.17</c:v>
                </c:pt>
                <c:pt idx="8">
                  <c:v>0.13</c:v>
                </c:pt>
                <c:pt idx="9">
                  <c:v>0.1</c:v>
                </c:pt>
                <c:pt idx="10">
                  <c:v>0.1</c:v>
                </c:pt>
                <c:pt idx="11">
                  <c:v>0.09</c:v>
                </c:pt>
                <c:pt idx="12">
                  <c:v>0.09</c:v>
                </c:pt>
                <c:pt idx="13">
                  <c:v>0.11</c:v>
                </c:pt>
                <c:pt idx="14">
                  <c:v>0.13</c:v>
                </c:pt>
                <c:pt idx="15">
                  <c:v>0.14000000000000001</c:v>
                </c:pt>
                <c:pt idx="16">
                  <c:v>0.16</c:v>
                </c:pt>
                <c:pt idx="17">
                  <c:v>0.12</c:v>
                </c:pt>
              </c:numCache>
            </c:numRef>
          </c:val>
          <c:smooth val="0"/>
          <c:extLst>
            <c:ext xmlns:c16="http://schemas.microsoft.com/office/drawing/2014/chart" uri="{C3380CC4-5D6E-409C-BE32-E72D297353CC}">
              <c16:uniqueId val="{0000001A-F7E3-46CA-A25E-0851906D024C}"/>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4942528735632186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7E3-46CA-A25E-0851906D024C}"/>
                </c:ext>
              </c:extLst>
            </c:dLbl>
            <c:dLbl>
              <c:idx val="1"/>
              <c:delete val="1"/>
              <c:extLst>
                <c:ext xmlns:c15="http://schemas.microsoft.com/office/drawing/2012/chart" uri="{CE6537A1-D6FC-4f65-9D91-7224C49458BB}"/>
                <c:ext xmlns:c16="http://schemas.microsoft.com/office/drawing/2014/chart" uri="{C3380CC4-5D6E-409C-BE32-E72D297353CC}">
                  <c16:uniqueId val="{0000001C-F7E3-46CA-A25E-0851906D024C}"/>
                </c:ext>
              </c:extLst>
            </c:dLbl>
            <c:dLbl>
              <c:idx val="2"/>
              <c:layout>
                <c:manualLayout>
                  <c:x val="-3.017241379310345E-2"/>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7E3-46CA-A25E-0851906D024C}"/>
                </c:ext>
              </c:extLst>
            </c:dLbl>
            <c:dLbl>
              <c:idx val="3"/>
              <c:delete val="1"/>
              <c:extLst>
                <c:ext xmlns:c15="http://schemas.microsoft.com/office/drawing/2012/chart" uri="{CE6537A1-D6FC-4f65-9D91-7224C49458BB}"/>
                <c:ext xmlns:c16="http://schemas.microsoft.com/office/drawing/2014/chart" uri="{C3380CC4-5D6E-409C-BE32-E72D297353CC}">
                  <c16:uniqueId val="{0000001E-F7E3-46CA-A25E-0851906D024C}"/>
                </c:ext>
              </c:extLst>
            </c:dLbl>
            <c:dLbl>
              <c:idx val="4"/>
              <c:delete val="1"/>
              <c:extLst>
                <c:ext xmlns:c15="http://schemas.microsoft.com/office/drawing/2012/chart" uri="{CE6537A1-D6FC-4f65-9D91-7224C49458BB}"/>
                <c:ext xmlns:c16="http://schemas.microsoft.com/office/drawing/2014/chart" uri="{C3380CC4-5D6E-409C-BE32-E72D297353CC}">
                  <c16:uniqueId val="{0000001F-F7E3-46CA-A25E-0851906D024C}"/>
                </c:ext>
              </c:extLst>
            </c:dLbl>
            <c:dLbl>
              <c:idx val="5"/>
              <c:delete val="1"/>
              <c:extLst>
                <c:ext xmlns:c15="http://schemas.microsoft.com/office/drawing/2012/chart" uri="{CE6537A1-D6FC-4f65-9D91-7224C49458BB}"/>
                <c:ext xmlns:c16="http://schemas.microsoft.com/office/drawing/2014/chart" uri="{C3380CC4-5D6E-409C-BE32-E72D297353CC}">
                  <c16:uniqueId val="{00000020-F7E3-46CA-A25E-0851906D024C}"/>
                </c:ext>
              </c:extLst>
            </c:dLbl>
            <c:dLbl>
              <c:idx val="6"/>
              <c:delete val="1"/>
              <c:extLst>
                <c:ext xmlns:c15="http://schemas.microsoft.com/office/drawing/2012/chart" uri="{CE6537A1-D6FC-4f65-9D91-7224C49458BB}"/>
                <c:ext xmlns:c16="http://schemas.microsoft.com/office/drawing/2014/chart" uri="{C3380CC4-5D6E-409C-BE32-E72D297353CC}">
                  <c16:uniqueId val="{00000021-F7E3-46CA-A25E-0851906D024C}"/>
                </c:ext>
              </c:extLst>
            </c:dLbl>
            <c:dLbl>
              <c:idx val="7"/>
              <c:layout>
                <c:manualLayout>
                  <c:x val="-2.8735632183908046E-2"/>
                  <c:y val="-5.151515151515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7E3-46CA-A25E-0851906D024C}"/>
                </c:ext>
              </c:extLst>
            </c:dLbl>
            <c:dLbl>
              <c:idx val="8"/>
              <c:delete val="1"/>
              <c:extLst>
                <c:ext xmlns:c15="http://schemas.microsoft.com/office/drawing/2012/chart" uri="{CE6537A1-D6FC-4f65-9D91-7224C49458BB}"/>
                <c:ext xmlns:c16="http://schemas.microsoft.com/office/drawing/2014/chart" uri="{C3380CC4-5D6E-409C-BE32-E72D297353CC}">
                  <c16:uniqueId val="{00000023-F7E3-46CA-A25E-0851906D024C}"/>
                </c:ext>
              </c:extLst>
            </c:dLbl>
            <c:dLbl>
              <c:idx val="9"/>
              <c:delete val="1"/>
              <c:extLst>
                <c:ext xmlns:c15="http://schemas.microsoft.com/office/drawing/2012/chart" uri="{CE6537A1-D6FC-4f65-9D91-7224C49458BB}"/>
                <c:ext xmlns:c16="http://schemas.microsoft.com/office/drawing/2014/chart" uri="{C3380CC4-5D6E-409C-BE32-E72D297353CC}">
                  <c16:uniqueId val="{00000024-F7E3-46CA-A25E-0851906D024C}"/>
                </c:ext>
              </c:extLst>
            </c:dLbl>
            <c:dLbl>
              <c:idx val="10"/>
              <c:delete val="1"/>
              <c:extLst>
                <c:ext xmlns:c15="http://schemas.microsoft.com/office/drawing/2012/chart" uri="{CE6537A1-D6FC-4f65-9D91-7224C49458BB}"/>
                <c:ext xmlns:c16="http://schemas.microsoft.com/office/drawing/2014/chart" uri="{C3380CC4-5D6E-409C-BE32-E72D297353CC}">
                  <c16:uniqueId val="{00000025-F7E3-46CA-A25E-0851906D024C}"/>
                </c:ext>
              </c:extLst>
            </c:dLbl>
            <c:dLbl>
              <c:idx val="11"/>
              <c:delete val="1"/>
              <c:extLst>
                <c:ext xmlns:c15="http://schemas.microsoft.com/office/drawing/2012/chart" uri="{CE6537A1-D6FC-4f65-9D91-7224C49458BB}"/>
                <c:ext xmlns:c16="http://schemas.microsoft.com/office/drawing/2014/chart" uri="{C3380CC4-5D6E-409C-BE32-E72D297353CC}">
                  <c16:uniqueId val="{00000026-F7E3-46CA-A25E-0851906D024C}"/>
                </c:ext>
              </c:extLst>
            </c:dLbl>
            <c:dLbl>
              <c:idx val="12"/>
              <c:layout>
                <c:manualLayout>
                  <c:x val="-3.5919540229885055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7E3-46CA-A25E-0851906D024C}"/>
                </c:ext>
              </c:extLst>
            </c:dLbl>
            <c:dLbl>
              <c:idx val="13"/>
              <c:delete val="1"/>
              <c:extLst>
                <c:ext xmlns:c15="http://schemas.microsoft.com/office/drawing/2012/chart" uri="{CE6537A1-D6FC-4f65-9D91-7224C49458BB}"/>
                <c:ext xmlns:c16="http://schemas.microsoft.com/office/drawing/2014/chart" uri="{C3380CC4-5D6E-409C-BE32-E72D297353CC}">
                  <c16:uniqueId val="{00000028-F7E3-46CA-A25E-0851906D024C}"/>
                </c:ext>
              </c:extLst>
            </c:dLbl>
            <c:dLbl>
              <c:idx val="14"/>
              <c:delete val="1"/>
              <c:extLst>
                <c:ext xmlns:c15="http://schemas.microsoft.com/office/drawing/2012/chart" uri="{CE6537A1-D6FC-4f65-9D91-7224C49458BB}"/>
                <c:ext xmlns:c16="http://schemas.microsoft.com/office/drawing/2014/chart" uri="{C3380CC4-5D6E-409C-BE32-E72D297353CC}">
                  <c16:uniqueId val="{00000029-F7E3-46CA-A25E-0851906D024C}"/>
                </c:ext>
              </c:extLst>
            </c:dLbl>
            <c:dLbl>
              <c:idx val="15"/>
              <c:delete val="1"/>
              <c:extLst>
                <c:ext xmlns:c15="http://schemas.microsoft.com/office/drawing/2012/chart" uri="{CE6537A1-D6FC-4f65-9D91-7224C49458BB}"/>
                <c:ext xmlns:c16="http://schemas.microsoft.com/office/drawing/2014/chart" uri="{C3380CC4-5D6E-409C-BE32-E72D297353CC}">
                  <c16:uniqueId val="{0000002A-F7E3-46CA-A25E-0851906D024C}"/>
                </c:ext>
              </c:extLst>
            </c:dLbl>
            <c:dLbl>
              <c:idx val="16"/>
              <c:layout>
                <c:manualLayout>
                  <c:x val="-3.4482758620689759E-2"/>
                  <c:y val="3.3333333333333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7E3-46CA-A25E-0851906D024C}"/>
                </c:ext>
              </c:extLst>
            </c:dLbl>
            <c:dLbl>
              <c:idx val="17"/>
              <c:layout>
                <c:manualLayout>
                  <c:x val="-1.1494252873563218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7E3-46CA-A25E-0851906D024C}"/>
                </c:ext>
              </c:extLst>
            </c:dLbl>
            <c:dLbl>
              <c:idx val="18"/>
              <c:delete val="1"/>
              <c:extLst>
                <c:ext xmlns:c15="http://schemas.microsoft.com/office/drawing/2012/chart" uri="{CE6537A1-D6FC-4f65-9D91-7224C49458BB}"/>
                <c:ext xmlns:c16="http://schemas.microsoft.com/office/drawing/2014/chart" uri="{C3380CC4-5D6E-409C-BE32-E72D297353CC}">
                  <c16:uniqueId val="{0000002D-F7E3-46CA-A25E-0851906D024C}"/>
                </c:ext>
              </c:extLst>
            </c:dLbl>
            <c:dLbl>
              <c:idx val="20"/>
              <c:delete val="1"/>
              <c:extLst>
                <c:ext xmlns:c15="http://schemas.microsoft.com/office/drawing/2012/chart" uri="{CE6537A1-D6FC-4f65-9D91-7224C49458BB}"/>
                <c:ext xmlns:c16="http://schemas.microsoft.com/office/drawing/2014/chart" uri="{C3380CC4-5D6E-409C-BE32-E72D297353CC}">
                  <c16:uniqueId val="{0000002E-F7E3-46CA-A25E-0851906D024C}"/>
                </c:ext>
              </c:extLst>
            </c:dLbl>
            <c:dLbl>
              <c:idx val="21"/>
              <c:delete val="1"/>
              <c:extLst>
                <c:ext xmlns:c15="http://schemas.microsoft.com/office/drawing/2012/chart" uri="{CE6537A1-D6FC-4f65-9D91-7224C49458BB}"/>
                <c:ext xmlns:c16="http://schemas.microsoft.com/office/drawing/2014/chart" uri="{C3380CC4-5D6E-409C-BE32-E72D297353CC}">
                  <c16:uniqueId val="{0000002F-F7E3-46CA-A25E-0851906D024C}"/>
                </c:ext>
              </c:extLst>
            </c:dLbl>
            <c:dLbl>
              <c:idx val="22"/>
              <c:delete val="1"/>
              <c:extLst>
                <c:ext xmlns:c15="http://schemas.microsoft.com/office/drawing/2012/chart" uri="{CE6537A1-D6FC-4f65-9D91-7224C49458BB}"/>
                <c:ext xmlns:c16="http://schemas.microsoft.com/office/drawing/2014/chart" uri="{C3380CC4-5D6E-409C-BE32-E72D297353CC}">
                  <c16:uniqueId val="{00000030-F7E3-46CA-A25E-0851906D024C}"/>
                </c:ext>
              </c:extLst>
            </c:dLbl>
            <c:dLbl>
              <c:idx val="23"/>
              <c:delete val="1"/>
              <c:extLst>
                <c:ext xmlns:c15="http://schemas.microsoft.com/office/drawing/2012/chart" uri="{CE6537A1-D6FC-4f65-9D91-7224C49458BB}"/>
                <c:ext xmlns:c16="http://schemas.microsoft.com/office/drawing/2014/chart" uri="{C3380CC4-5D6E-409C-BE32-E72D297353CC}">
                  <c16:uniqueId val="{00000031-F7E3-46CA-A25E-0851906D024C}"/>
                </c:ext>
              </c:extLst>
            </c:dLbl>
            <c:dLbl>
              <c:idx val="24"/>
              <c:layout>
                <c:manualLayout>
                  <c:x val="-4.5362702507014208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F7E3-46CA-A25E-0851906D024C}"/>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c:formatCode>
                <c:ptCount val="18"/>
                <c:pt idx="0">
                  <c:v>0.51</c:v>
                </c:pt>
                <c:pt idx="1">
                  <c:v>0.44</c:v>
                </c:pt>
                <c:pt idx="2">
                  <c:v>0.49</c:v>
                </c:pt>
                <c:pt idx="3">
                  <c:v>0.48</c:v>
                </c:pt>
                <c:pt idx="4">
                  <c:v>0.51</c:v>
                </c:pt>
                <c:pt idx="5">
                  <c:v>0.47</c:v>
                </c:pt>
                <c:pt idx="6">
                  <c:v>0.49</c:v>
                </c:pt>
                <c:pt idx="7">
                  <c:v>0.53</c:v>
                </c:pt>
                <c:pt idx="8">
                  <c:v>0.44</c:v>
                </c:pt>
                <c:pt idx="9">
                  <c:v>0.42</c:v>
                </c:pt>
                <c:pt idx="10">
                  <c:v>0.37</c:v>
                </c:pt>
                <c:pt idx="11">
                  <c:v>0.38</c:v>
                </c:pt>
                <c:pt idx="12">
                  <c:v>0.37</c:v>
                </c:pt>
                <c:pt idx="13">
                  <c:v>0.37</c:v>
                </c:pt>
                <c:pt idx="14">
                  <c:v>0.43</c:v>
                </c:pt>
                <c:pt idx="15">
                  <c:v>0.44</c:v>
                </c:pt>
                <c:pt idx="16">
                  <c:v>0.48</c:v>
                </c:pt>
                <c:pt idx="17">
                  <c:v>0.43</c:v>
                </c:pt>
              </c:numCache>
            </c:numRef>
          </c:val>
          <c:smooth val="0"/>
          <c:extLst>
            <c:ext xmlns:c16="http://schemas.microsoft.com/office/drawing/2014/chart" uri="{C3380CC4-5D6E-409C-BE32-E72D297353CC}">
              <c16:uniqueId val="{00000033-F7E3-46CA-A25E-0851906D024C}"/>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7E3-46CA-A25E-0851906D024C}"/>
                </c:ext>
              </c:extLst>
            </c:dLbl>
            <c:dLbl>
              <c:idx val="2"/>
              <c:layout>
                <c:manualLayout>
                  <c:x val="-3.017241379310345E-2"/>
                  <c:y val="-4.8484848484848485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7E3-46CA-A25E-0851906D024C}"/>
                </c:ext>
              </c:extLst>
            </c:dLbl>
            <c:dLbl>
              <c:idx val="7"/>
              <c:layout>
                <c:manualLayout>
                  <c:x val="-2.8735632183908046E-2"/>
                  <c:y val="4.54545454545454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7E3-46CA-A25E-0851906D024C}"/>
                </c:ext>
              </c:extLst>
            </c:dLbl>
            <c:dLbl>
              <c:idx val="12"/>
              <c:layout>
                <c:manualLayout>
                  <c:x val="-3.5919540229885055E-2"/>
                  <c:y val="-4.2424242424242427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7E3-46CA-A25E-0851906D024C}"/>
                </c:ext>
              </c:extLst>
            </c:dLbl>
            <c:dLbl>
              <c:idx val="16"/>
              <c:layout>
                <c:manualLayout>
                  <c:x val="-3.4482758620689759E-2"/>
                  <c:y val="-4.2424242424242427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F7E3-46CA-A25E-0851906D024C}"/>
                </c:ext>
              </c:extLst>
            </c:dLbl>
            <c:dLbl>
              <c:idx val="17"/>
              <c:layout>
                <c:manualLayout>
                  <c:x val="-7.1839080459770114E-3"/>
                  <c:y val="-5.1515151515151569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7E3-46CA-A25E-0851906D024C}"/>
                </c:ext>
              </c:extLst>
            </c:dLbl>
            <c:dLbl>
              <c:idx val="19"/>
              <c:layout>
                <c:manualLayout>
                  <c:x val="-3.1609195402298743E-2"/>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7E3-46CA-A25E-0851906D024C}"/>
                </c:ext>
              </c:extLst>
            </c:dLbl>
            <c:dLbl>
              <c:idx val="24"/>
              <c:layout>
                <c:manualLayout>
                  <c:x val="-2.8735632183908046E-3"/>
                  <c:y val="3.333333333333333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7E3-46CA-A25E-0851906D024C}"/>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c:formatCode>
                <c:ptCount val="18"/>
                <c:pt idx="0">
                  <c:v>0.48</c:v>
                </c:pt>
                <c:pt idx="1">
                  <c:v>0.54</c:v>
                </c:pt>
                <c:pt idx="2">
                  <c:v>0.5</c:v>
                </c:pt>
                <c:pt idx="3">
                  <c:v>0.5</c:v>
                </c:pt>
                <c:pt idx="4">
                  <c:v>0.48</c:v>
                </c:pt>
                <c:pt idx="5">
                  <c:v>0.51</c:v>
                </c:pt>
                <c:pt idx="6">
                  <c:v>0.49</c:v>
                </c:pt>
                <c:pt idx="7">
                  <c:v>0.45</c:v>
                </c:pt>
                <c:pt idx="8">
                  <c:v>0.54</c:v>
                </c:pt>
                <c:pt idx="9">
                  <c:v>0.56999999999999995</c:v>
                </c:pt>
                <c:pt idx="10">
                  <c:v>0.62</c:v>
                </c:pt>
                <c:pt idx="11">
                  <c:v>0.61</c:v>
                </c:pt>
                <c:pt idx="12">
                  <c:v>0.62</c:v>
                </c:pt>
                <c:pt idx="13">
                  <c:v>0.62</c:v>
                </c:pt>
                <c:pt idx="14">
                  <c:v>0.56000000000000005</c:v>
                </c:pt>
                <c:pt idx="15">
                  <c:v>0.54</c:v>
                </c:pt>
                <c:pt idx="16">
                  <c:v>0.5</c:v>
                </c:pt>
                <c:pt idx="17">
                  <c:v>0.56999999999999995</c:v>
                </c:pt>
              </c:numCache>
            </c:numRef>
          </c:val>
          <c:smooth val="0"/>
          <c:extLst>
            <c:ext xmlns:c16="http://schemas.microsoft.com/office/drawing/2014/chart" uri="{C3380CC4-5D6E-409C-BE32-E72D297353CC}">
              <c16:uniqueId val="{0000003C-F7E3-46CA-A25E-0851906D024C}"/>
            </c:ext>
          </c:extLst>
        </c:ser>
        <c:dLbls>
          <c:showLegendKey val="0"/>
          <c:showVal val="0"/>
          <c:showCatName val="0"/>
          <c:showSerName val="0"/>
          <c:showPercent val="0"/>
          <c:showBubbleSize val="0"/>
        </c:dLbls>
        <c:marker val="1"/>
        <c:smooth val="0"/>
        <c:axId val="158909184"/>
        <c:axId val="158910720"/>
      </c:lineChart>
      <c:catAx>
        <c:axId val="15890918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58910720"/>
        <c:crosses val="autoZero"/>
        <c:auto val="1"/>
        <c:lblAlgn val="ctr"/>
        <c:lblOffset val="100"/>
        <c:noMultiLvlLbl val="0"/>
      </c:catAx>
      <c:valAx>
        <c:axId val="158910720"/>
        <c:scaling>
          <c:orientation val="minMax"/>
          <c:max val="0.75000000000000011"/>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58909184"/>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8027-4F4D-A0FB-45C6EE993D84}"/>
              </c:ext>
            </c:extLst>
          </c:dPt>
          <c:dLbls>
            <c:dLbl>
              <c:idx val="0"/>
              <c:layout>
                <c:manualLayout>
                  <c:x val="-2.5691578423386732E-2"/>
                  <c:y val="-6.600453352421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27-4F4D-A0FB-45C6EE993D84}"/>
                </c:ext>
              </c:extLst>
            </c:dLbl>
            <c:dLbl>
              <c:idx val="1"/>
              <c:delete val="1"/>
              <c:extLst>
                <c:ext xmlns:c15="http://schemas.microsoft.com/office/drawing/2012/chart" uri="{CE6537A1-D6FC-4f65-9D91-7224C49458BB}"/>
                <c:ext xmlns:c16="http://schemas.microsoft.com/office/drawing/2014/chart" uri="{C3380CC4-5D6E-409C-BE32-E72D297353CC}">
                  <c16:uniqueId val="{00000003-8027-4F4D-A0FB-45C6EE993D84}"/>
                </c:ext>
              </c:extLst>
            </c:dLbl>
            <c:dLbl>
              <c:idx val="2"/>
              <c:delete val="1"/>
              <c:extLst>
                <c:ext xmlns:c15="http://schemas.microsoft.com/office/drawing/2012/chart" uri="{CE6537A1-D6FC-4f65-9D91-7224C49458BB}"/>
                <c:ext xmlns:c16="http://schemas.microsoft.com/office/drawing/2014/chart" uri="{C3380CC4-5D6E-409C-BE32-E72D297353CC}">
                  <c16:uniqueId val="{00000004-8027-4F4D-A0FB-45C6EE993D84}"/>
                </c:ext>
              </c:extLst>
            </c:dLbl>
            <c:dLbl>
              <c:idx val="3"/>
              <c:delete val="1"/>
              <c:extLst>
                <c:ext xmlns:c15="http://schemas.microsoft.com/office/drawing/2012/chart" uri="{CE6537A1-D6FC-4f65-9D91-7224C49458BB}"/>
                <c:ext xmlns:c16="http://schemas.microsoft.com/office/drawing/2014/chart" uri="{C3380CC4-5D6E-409C-BE32-E72D297353CC}">
                  <c16:uniqueId val="{00000005-8027-4F4D-A0FB-45C6EE993D84}"/>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27-4F4D-A0FB-45C6EE993D84}"/>
                </c:ext>
              </c:extLst>
            </c:dLbl>
            <c:dLbl>
              <c:idx val="5"/>
              <c:delete val="1"/>
              <c:extLst>
                <c:ext xmlns:c15="http://schemas.microsoft.com/office/drawing/2012/chart" uri="{CE6537A1-D6FC-4f65-9D91-7224C49458BB}"/>
                <c:ext xmlns:c16="http://schemas.microsoft.com/office/drawing/2014/chart" uri="{C3380CC4-5D6E-409C-BE32-E72D297353CC}">
                  <c16:uniqueId val="{00000006-8027-4F4D-A0FB-45C6EE993D84}"/>
                </c:ext>
              </c:extLst>
            </c:dLbl>
            <c:dLbl>
              <c:idx val="6"/>
              <c:delete val="1"/>
              <c:extLst>
                <c:ext xmlns:c15="http://schemas.microsoft.com/office/drawing/2012/chart" uri="{CE6537A1-D6FC-4f65-9D91-7224C49458BB}"/>
                <c:ext xmlns:c16="http://schemas.microsoft.com/office/drawing/2014/chart" uri="{C3380CC4-5D6E-409C-BE32-E72D297353CC}">
                  <c16:uniqueId val="{00000007-8027-4F4D-A0FB-45C6EE993D84}"/>
                </c:ext>
              </c:extLst>
            </c:dLbl>
            <c:dLbl>
              <c:idx val="7"/>
              <c:delete val="1"/>
              <c:extLst>
                <c:ext xmlns:c15="http://schemas.microsoft.com/office/drawing/2012/chart" uri="{CE6537A1-D6FC-4f65-9D91-7224C49458BB}"/>
                <c:ext xmlns:c16="http://schemas.microsoft.com/office/drawing/2014/chart" uri="{C3380CC4-5D6E-409C-BE32-E72D297353CC}">
                  <c16:uniqueId val="{00000008-8027-4F4D-A0FB-45C6EE993D84}"/>
                </c:ext>
              </c:extLst>
            </c:dLbl>
            <c:dLbl>
              <c:idx val="8"/>
              <c:delete val="1"/>
              <c:extLst>
                <c:ext xmlns:c15="http://schemas.microsoft.com/office/drawing/2012/chart" uri="{CE6537A1-D6FC-4f65-9D91-7224C49458BB}"/>
                <c:ext xmlns:c16="http://schemas.microsoft.com/office/drawing/2014/chart" uri="{C3380CC4-5D6E-409C-BE32-E72D297353CC}">
                  <c16:uniqueId val="{00000009-8027-4F4D-A0FB-45C6EE993D84}"/>
                </c:ext>
              </c:extLst>
            </c:dLbl>
            <c:dLbl>
              <c:idx val="9"/>
              <c:layout>
                <c:manualLayout>
                  <c:x val="-2.781609195402299E-2"/>
                  <c:y val="5.278024337866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27-4F4D-A0FB-45C6EE993D84}"/>
                </c:ext>
              </c:extLst>
            </c:dLbl>
            <c:dLbl>
              <c:idx val="10"/>
              <c:delete val="1"/>
              <c:extLst>
                <c:ext xmlns:c15="http://schemas.microsoft.com/office/drawing/2012/chart" uri="{CE6537A1-D6FC-4f65-9D91-7224C49458BB}"/>
                <c:ext xmlns:c16="http://schemas.microsoft.com/office/drawing/2014/chart" uri="{C3380CC4-5D6E-409C-BE32-E72D297353CC}">
                  <c16:uniqueId val="{0000000B-8027-4F4D-A0FB-45C6EE993D84}"/>
                </c:ext>
              </c:extLst>
            </c:dLbl>
            <c:dLbl>
              <c:idx val="11"/>
              <c:delete val="1"/>
              <c:extLst>
                <c:ext xmlns:c15="http://schemas.microsoft.com/office/drawing/2012/chart" uri="{CE6537A1-D6FC-4f65-9D91-7224C49458BB}"/>
                <c:ext xmlns:c16="http://schemas.microsoft.com/office/drawing/2014/chart" uri="{C3380CC4-5D6E-409C-BE32-E72D297353CC}">
                  <c16:uniqueId val="{0000000C-8027-4F4D-A0FB-45C6EE993D84}"/>
                </c:ext>
              </c:extLst>
            </c:dLbl>
            <c:dLbl>
              <c:idx val="12"/>
              <c:delete val="1"/>
              <c:extLst>
                <c:ext xmlns:c15="http://schemas.microsoft.com/office/drawing/2012/chart" uri="{CE6537A1-D6FC-4f65-9D91-7224C49458BB}"/>
                <c:ext xmlns:c16="http://schemas.microsoft.com/office/drawing/2014/chart" uri="{C3380CC4-5D6E-409C-BE32-E72D297353CC}">
                  <c16:uniqueId val="{0000000D-8027-4F4D-A0FB-45C6EE993D84}"/>
                </c:ext>
              </c:extLst>
            </c:dLbl>
            <c:dLbl>
              <c:idx val="13"/>
              <c:delete val="1"/>
              <c:extLst>
                <c:ext xmlns:c15="http://schemas.microsoft.com/office/drawing/2012/chart" uri="{CE6537A1-D6FC-4f65-9D91-7224C49458BB}"/>
                <c:ext xmlns:c16="http://schemas.microsoft.com/office/drawing/2014/chart" uri="{C3380CC4-5D6E-409C-BE32-E72D297353CC}">
                  <c16:uniqueId val="{0000000E-8027-4F4D-A0FB-45C6EE993D84}"/>
                </c:ext>
              </c:extLst>
            </c:dLbl>
            <c:dLbl>
              <c:idx val="14"/>
              <c:layout>
                <c:manualLayout>
                  <c:x val="-3.7873563218390804E-2"/>
                  <c:y val="5.278024337866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27-4F4D-A0FB-45C6EE993D84}"/>
                </c:ext>
              </c:extLst>
            </c:dLbl>
            <c:dLbl>
              <c:idx val="15"/>
              <c:delete val="1"/>
              <c:extLst>
                <c:ext xmlns:c15="http://schemas.microsoft.com/office/drawing/2012/chart" uri="{CE6537A1-D6FC-4f65-9D91-7224C49458BB}"/>
                <c:ext xmlns:c16="http://schemas.microsoft.com/office/drawing/2014/chart" uri="{C3380CC4-5D6E-409C-BE32-E72D297353CC}">
                  <c16:uniqueId val="{00000010-8027-4F4D-A0FB-45C6EE993D84}"/>
                </c:ext>
              </c:extLst>
            </c:dLbl>
            <c:dLbl>
              <c:idx val="16"/>
              <c:delete val="1"/>
              <c:extLst>
                <c:ext xmlns:c15="http://schemas.microsoft.com/office/drawing/2012/chart" uri="{CE6537A1-D6FC-4f65-9D91-7224C49458BB}"/>
                <c:ext xmlns:c16="http://schemas.microsoft.com/office/drawing/2014/chart" uri="{C3380CC4-5D6E-409C-BE32-E72D297353CC}">
                  <c16:uniqueId val="{00000011-8027-4F4D-A0FB-45C6EE993D84}"/>
                </c:ext>
              </c:extLst>
            </c:dLbl>
            <c:dLbl>
              <c:idx val="17"/>
              <c:delete val="1"/>
              <c:extLst>
                <c:ext xmlns:c15="http://schemas.microsoft.com/office/drawing/2012/chart" uri="{CE6537A1-D6FC-4f65-9D91-7224C49458BB}"/>
                <c:ext xmlns:c16="http://schemas.microsoft.com/office/drawing/2014/chart" uri="{C3380CC4-5D6E-409C-BE32-E72D297353CC}">
                  <c16:uniqueId val="{00000012-8027-4F4D-A0FB-45C6EE993D84}"/>
                </c:ext>
              </c:extLst>
            </c:dLbl>
            <c:dLbl>
              <c:idx val="18"/>
              <c:delete val="1"/>
              <c:extLst>
                <c:ext xmlns:c15="http://schemas.microsoft.com/office/drawing/2012/chart" uri="{CE6537A1-D6FC-4f65-9D91-7224C49458BB}"/>
                <c:ext xmlns:c16="http://schemas.microsoft.com/office/drawing/2014/chart" uri="{C3380CC4-5D6E-409C-BE32-E72D297353CC}">
                  <c16:uniqueId val="{00000013-8027-4F4D-A0FB-45C6EE993D84}"/>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027-4F4D-A0FB-45C6EE993D84}"/>
                </c:ext>
              </c:extLst>
            </c:dLbl>
            <c:dLbl>
              <c:idx val="20"/>
              <c:delete val="1"/>
              <c:extLst>
                <c:ext xmlns:c15="http://schemas.microsoft.com/office/drawing/2012/chart" uri="{CE6537A1-D6FC-4f65-9D91-7224C49458BB}"/>
                <c:ext xmlns:c16="http://schemas.microsoft.com/office/drawing/2014/chart" uri="{C3380CC4-5D6E-409C-BE32-E72D297353CC}">
                  <c16:uniqueId val="{00000015-8027-4F4D-A0FB-45C6EE993D84}"/>
                </c:ext>
              </c:extLst>
            </c:dLbl>
            <c:dLbl>
              <c:idx val="21"/>
              <c:delete val="1"/>
              <c:extLst>
                <c:ext xmlns:c15="http://schemas.microsoft.com/office/drawing/2012/chart" uri="{CE6537A1-D6FC-4f65-9D91-7224C49458BB}"/>
                <c:ext xmlns:c16="http://schemas.microsoft.com/office/drawing/2014/chart" uri="{C3380CC4-5D6E-409C-BE32-E72D297353CC}">
                  <c16:uniqueId val="{00000016-8027-4F4D-A0FB-45C6EE993D84}"/>
                </c:ext>
              </c:extLst>
            </c:dLbl>
            <c:dLbl>
              <c:idx val="22"/>
              <c:delete val="1"/>
              <c:extLst>
                <c:ext xmlns:c15="http://schemas.microsoft.com/office/drawing/2012/chart" uri="{CE6537A1-D6FC-4f65-9D91-7224C49458BB}"/>
                <c:ext xmlns:c16="http://schemas.microsoft.com/office/drawing/2014/chart" uri="{C3380CC4-5D6E-409C-BE32-E72D297353CC}">
                  <c16:uniqueId val="{00000017-8027-4F4D-A0FB-45C6EE993D84}"/>
                </c:ext>
              </c:extLst>
            </c:dLbl>
            <c:dLbl>
              <c:idx val="23"/>
              <c:layout>
                <c:manualLayout>
                  <c:x val="-3.017241379310345E-2"/>
                  <c:y val="-3.0303030303030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027-4F4D-A0FB-45C6EE993D84}"/>
                </c:ext>
              </c:extLst>
            </c:dLbl>
            <c:dLbl>
              <c:idx val="24"/>
              <c:layout>
                <c:manualLayout>
                  <c:x val="-3.0994886415060185E-3"/>
                  <c:y val="4.065903125745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027-4F4D-A0FB-45C6EE993D84}"/>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0.38</c:v>
                </c:pt>
                <c:pt idx="1">
                  <c:v>0.44</c:v>
                </c:pt>
                <c:pt idx="2">
                  <c:v>0.4</c:v>
                </c:pt>
                <c:pt idx="3">
                  <c:v>0.4</c:v>
                </c:pt>
                <c:pt idx="4">
                  <c:v>0.38</c:v>
                </c:pt>
                <c:pt idx="5">
                  <c:v>0.45</c:v>
                </c:pt>
                <c:pt idx="6">
                  <c:v>0.45</c:v>
                </c:pt>
                <c:pt idx="7">
                  <c:v>0.48</c:v>
                </c:pt>
                <c:pt idx="8">
                  <c:v>0.44</c:v>
                </c:pt>
                <c:pt idx="9">
                  <c:v>0.43</c:v>
                </c:pt>
                <c:pt idx="10">
                  <c:v>0.49</c:v>
                </c:pt>
                <c:pt idx="11">
                  <c:v>0.44</c:v>
                </c:pt>
                <c:pt idx="12">
                  <c:v>0.41</c:v>
                </c:pt>
                <c:pt idx="13">
                  <c:v>0.44</c:v>
                </c:pt>
                <c:pt idx="14">
                  <c:v>0.48</c:v>
                </c:pt>
                <c:pt idx="15">
                  <c:v>0.34</c:v>
                </c:pt>
                <c:pt idx="16">
                  <c:v>0.34</c:v>
                </c:pt>
                <c:pt idx="17">
                  <c:v>0.33</c:v>
                </c:pt>
                <c:pt idx="18">
                  <c:v>0.35</c:v>
                </c:pt>
                <c:pt idx="19">
                  <c:v>0.32</c:v>
                </c:pt>
                <c:pt idx="20">
                  <c:v>0.28000000000000003</c:v>
                </c:pt>
                <c:pt idx="21">
                  <c:v>0.39</c:v>
                </c:pt>
                <c:pt idx="22">
                  <c:v>0.44</c:v>
                </c:pt>
                <c:pt idx="23">
                  <c:v>0.49</c:v>
                </c:pt>
                <c:pt idx="24">
                  <c:v>0.43</c:v>
                </c:pt>
              </c:numCache>
            </c:numRef>
          </c:val>
          <c:smooth val="0"/>
          <c:extLst>
            <c:ext xmlns:c16="http://schemas.microsoft.com/office/drawing/2014/chart" uri="{C3380CC4-5D6E-409C-BE32-E72D297353CC}">
              <c16:uniqueId val="{0000001A-8027-4F4D-A0FB-45C6EE993D84}"/>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027-4F4D-A0FB-45C6EE993D84}"/>
                </c:ext>
              </c:extLst>
            </c:dLbl>
            <c:dLbl>
              <c:idx val="1"/>
              <c:delete val="1"/>
              <c:extLst>
                <c:ext xmlns:c15="http://schemas.microsoft.com/office/drawing/2012/chart" uri="{CE6537A1-D6FC-4f65-9D91-7224C49458BB}"/>
                <c:ext xmlns:c16="http://schemas.microsoft.com/office/drawing/2014/chart" uri="{C3380CC4-5D6E-409C-BE32-E72D297353CC}">
                  <c16:uniqueId val="{0000001C-8027-4F4D-A0FB-45C6EE993D84}"/>
                </c:ext>
              </c:extLst>
            </c:dLbl>
            <c:dLbl>
              <c:idx val="2"/>
              <c:delete val="1"/>
              <c:extLst>
                <c:ext xmlns:c15="http://schemas.microsoft.com/office/drawing/2012/chart" uri="{CE6537A1-D6FC-4f65-9D91-7224C49458BB}"/>
                <c:ext xmlns:c16="http://schemas.microsoft.com/office/drawing/2014/chart" uri="{C3380CC4-5D6E-409C-BE32-E72D297353CC}">
                  <c16:uniqueId val="{0000001D-8027-4F4D-A0FB-45C6EE993D84}"/>
                </c:ext>
              </c:extLst>
            </c:dLbl>
            <c:dLbl>
              <c:idx val="3"/>
              <c:delete val="1"/>
              <c:extLst>
                <c:ext xmlns:c15="http://schemas.microsoft.com/office/drawing/2012/chart" uri="{CE6537A1-D6FC-4f65-9D91-7224C49458BB}"/>
                <c:ext xmlns:c16="http://schemas.microsoft.com/office/drawing/2014/chart" uri="{C3380CC4-5D6E-409C-BE32-E72D297353CC}">
                  <c16:uniqueId val="{0000001E-8027-4F4D-A0FB-45C6EE993D84}"/>
                </c:ext>
              </c:extLst>
            </c:dLbl>
            <c:dLbl>
              <c:idx val="4"/>
              <c:layout>
                <c:manualLayout>
                  <c:x val="-3.3438659607204269E-2"/>
                  <c:y val="-5.082104509663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027-4F4D-A0FB-45C6EE993D84}"/>
                </c:ext>
              </c:extLst>
            </c:dLbl>
            <c:dLbl>
              <c:idx val="5"/>
              <c:delete val="1"/>
              <c:extLst>
                <c:ext xmlns:c15="http://schemas.microsoft.com/office/drawing/2012/chart" uri="{CE6537A1-D6FC-4f65-9D91-7224C49458BB}"/>
                <c:ext xmlns:c16="http://schemas.microsoft.com/office/drawing/2014/chart" uri="{C3380CC4-5D6E-409C-BE32-E72D297353CC}">
                  <c16:uniqueId val="{00000020-8027-4F4D-A0FB-45C6EE993D84}"/>
                </c:ext>
              </c:extLst>
            </c:dLbl>
            <c:dLbl>
              <c:idx val="6"/>
              <c:delete val="1"/>
              <c:extLst>
                <c:ext xmlns:c15="http://schemas.microsoft.com/office/drawing/2012/chart" uri="{CE6537A1-D6FC-4f65-9D91-7224C49458BB}"/>
                <c:ext xmlns:c16="http://schemas.microsoft.com/office/drawing/2014/chart" uri="{C3380CC4-5D6E-409C-BE32-E72D297353CC}">
                  <c16:uniqueId val="{00000021-8027-4F4D-A0FB-45C6EE993D84}"/>
                </c:ext>
              </c:extLst>
            </c:dLbl>
            <c:dLbl>
              <c:idx val="7"/>
              <c:delete val="1"/>
              <c:extLst>
                <c:ext xmlns:c15="http://schemas.microsoft.com/office/drawing/2012/chart" uri="{CE6537A1-D6FC-4f65-9D91-7224C49458BB}"/>
                <c:ext xmlns:c16="http://schemas.microsoft.com/office/drawing/2014/chart" uri="{C3380CC4-5D6E-409C-BE32-E72D297353CC}">
                  <c16:uniqueId val="{00000022-8027-4F4D-A0FB-45C6EE993D84}"/>
                </c:ext>
              </c:extLst>
            </c:dLbl>
            <c:dLbl>
              <c:idx val="8"/>
              <c:delete val="1"/>
              <c:extLst>
                <c:ext xmlns:c15="http://schemas.microsoft.com/office/drawing/2012/chart" uri="{CE6537A1-D6FC-4f65-9D91-7224C49458BB}"/>
                <c:ext xmlns:c16="http://schemas.microsoft.com/office/drawing/2014/chart" uri="{C3380CC4-5D6E-409C-BE32-E72D297353CC}">
                  <c16:uniqueId val="{00000023-8027-4F4D-A0FB-45C6EE993D84}"/>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027-4F4D-A0FB-45C6EE993D84}"/>
                </c:ext>
              </c:extLst>
            </c:dLbl>
            <c:dLbl>
              <c:idx val="10"/>
              <c:delete val="1"/>
              <c:extLst>
                <c:ext xmlns:c15="http://schemas.microsoft.com/office/drawing/2012/chart" uri="{CE6537A1-D6FC-4f65-9D91-7224C49458BB}"/>
                <c:ext xmlns:c16="http://schemas.microsoft.com/office/drawing/2014/chart" uri="{C3380CC4-5D6E-409C-BE32-E72D297353CC}">
                  <c16:uniqueId val="{00000025-8027-4F4D-A0FB-45C6EE993D84}"/>
                </c:ext>
              </c:extLst>
            </c:dLbl>
            <c:dLbl>
              <c:idx val="11"/>
              <c:delete val="1"/>
              <c:extLst>
                <c:ext xmlns:c15="http://schemas.microsoft.com/office/drawing/2012/chart" uri="{CE6537A1-D6FC-4f65-9D91-7224C49458BB}"/>
                <c:ext xmlns:c16="http://schemas.microsoft.com/office/drawing/2014/chart" uri="{C3380CC4-5D6E-409C-BE32-E72D297353CC}">
                  <c16:uniqueId val="{00000026-8027-4F4D-A0FB-45C6EE993D84}"/>
                </c:ext>
              </c:extLst>
            </c:dLbl>
            <c:dLbl>
              <c:idx val="12"/>
              <c:delete val="1"/>
              <c:extLst>
                <c:ext xmlns:c15="http://schemas.microsoft.com/office/drawing/2012/chart" uri="{CE6537A1-D6FC-4f65-9D91-7224C49458BB}"/>
                <c:ext xmlns:c16="http://schemas.microsoft.com/office/drawing/2014/chart" uri="{C3380CC4-5D6E-409C-BE32-E72D297353CC}">
                  <c16:uniqueId val="{00000027-8027-4F4D-A0FB-45C6EE993D84}"/>
                </c:ext>
              </c:extLst>
            </c:dLbl>
            <c:dLbl>
              <c:idx val="13"/>
              <c:delete val="1"/>
              <c:extLst>
                <c:ext xmlns:c15="http://schemas.microsoft.com/office/drawing/2012/chart" uri="{CE6537A1-D6FC-4f65-9D91-7224C49458BB}"/>
                <c:ext xmlns:c16="http://schemas.microsoft.com/office/drawing/2014/chart" uri="{C3380CC4-5D6E-409C-BE32-E72D297353CC}">
                  <c16:uniqueId val="{00000028-8027-4F4D-A0FB-45C6EE993D84}"/>
                </c:ext>
              </c:extLst>
            </c:dLbl>
            <c:dLbl>
              <c:idx val="14"/>
              <c:layout>
                <c:manualLayout>
                  <c:x val="-3.7653294415784237E-2"/>
                  <c:y val="-3.560725363874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027-4F4D-A0FB-45C6EE993D84}"/>
                </c:ext>
              </c:extLst>
            </c:dLbl>
            <c:dLbl>
              <c:idx val="15"/>
              <c:delete val="1"/>
              <c:extLst>
                <c:ext xmlns:c15="http://schemas.microsoft.com/office/drawing/2012/chart" uri="{CE6537A1-D6FC-4f65-9D91-7224C49458BB}"/>
                <c:ext xmlns:c16="http://schemas.microsoft.com/office/drawing/2014/chart" uri="{C3380CC4-5D6E-409C-BE32-E72D297353CC}">
                  <c16:uniqueId val="{0000002A-8027-4F4D-A0FB-45C6EE993D84}"/>
                </c:ext>
              </c:extLst>
            </c:dLbl>
            <c:dLbl>
              <c:idx val="16"/>
              <c:delete val="1"/>
              <c:extLst>
                <c:ext xmlns:c15="http://schemas.microsoft.com/office/drawing/2012/chart" uri="{CE6537A1-D6FC-4f65-9D91-7224C49458BB}"/>
                <c:ext xmlns:c16="http://schemas.microsoft.com/office/drawing/2014/chart" uri="{C3380CC4-5D6E-409C-BE32-E72D297353CC}">
                  <c16:uniqueId val="{0000002B-8027-4F4D-A0FB-45C6EE993D84}"/>
                </c:ext>
              </c:extLst>
            </c:dLbl>
            <c:dLbl>
              <c:idx val="17"/>
              <c:delete val="1"/>
              <c:extLst>
                <c:ext xmlns:c15="http://schemas.microsoft.com/office/drawing/2012/chart" uri="{CE6537A1-D6FC-4f65-9D91-7224C49458BB}"/>
                <c:ext xmlns:c16="http://schemas.microsoft.com/office/drawing/2014/chart" uri="{C3380CC4-5D6E-409C-BE32-E72D297353CC}">
                  <c16:uniqueId val="{0000002C-8027-4F4D-A0FB-45C6EE993D84}"/>
                </c:ext>
              </c:extLst>
            </c:dLbl>
            <c:dLbl>
              <c:idx val="18"/>
              <c:delete val="1"/>
              <c:extLst>
                <c:ext xmlns:c15="http://schemas.microsoft.com/office/drawing/2012/chart" uri="{CE6537A1-D6FC-4f65-9D91-7224C49458BB}"/>
                <c:ext xmlns:c16="http://schemas.microsoft.com/office/drawing/2014/chart" uri="{C3380CC4-5D6E-409C-BE32-E72D297353CC}">
                  <c16:uniqueId val="{0000002D-8027-4F4D-A0FB-45C6EE993D84}"/>
                </c:ext>
              </c:extLst>
            </c:dLbl>
            <c:dLbl>
              <c:idx val="20"/>
              <c:delete val="1"/>
              <c:extLst>
                <c:ext xmlns:c15="http://schemas.microsoft.com/office/drawing/2012/chart" uri="{CE6537A1-D6FC-4f65-9D91-7224C49458BB}"/>
                <c:ext xmlns:c16="http://schemas.microsoft.com/office/drawing/2014/chart" uri="{C3380CC4-5D6E-409C-BE32-E72D297353CC}">
                  <c16:uniqueId val="{0000002E-8027-4F4D-A0FB-45C6EE993D84}"/>
                </c:ext>
              </c:extLst>
            </c:dLbl>
            <c:dLbl>
              <c:idx val="21"/>
              <c:delete val="1"/>
              <c:extLst>
                <c:ext xmlns:c15="http://schemas.microsoft.com/office/drawing/2012/chart" uri="{CE6537A1-D6FC-4f65-9D91-7224C49458BB}"/>
                <c:ext xmlns:c16="http://schemas.microsoft.com/office/drawing/2014/chart" uri="{C3380CC4-5D6E-409C-BE32-E72D297353CC}">
                  <c16:uniqueId val="{0000002F-8027-4F4D-A0FB-45C6EE993D84}"/>
                </c:ext>
              </c:extLst>
            </c:dLbl>
            <c:dLbl>
              <c:idx val="22"/>
              <c:delete val="1"/>
              <c:extLst>
                <c:ext xmlns:c15="http://schemas.microsoft.com/office/drawing/2012/chart" uri="{CE6537A1-D6FC-4f65-9D91-7224C49458BB}"/>
                <c:ext xmlns:c16="http://schemas.microsoft.com/office/drawing/2014/chart" uri="{C3380CC4-5D6E-409C-BE32-E72D297353CC}">
                  <c16:uniqueId val="{00000030-8027-4F4D-A0FB-45C6EE993D84}"/>
                </c:ext>
              </c:extLst>
            </c:dLbl>
            <c:dLbl>
              <c:idx val="23"/>
              <c:layout>
                <c:manualLayout>
                  <c:x val="-3.8793103448275863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027-4F4D-A0FB-45C6EE993D84}"/>
                </c:ext>
              </c:extLst>
            </c:dLbl>
            <c:dLbl>
              <c:idx val="24"/>
              <c:layout>
                <c:manualLayout>
                  <c:x val="-4.5362702507014208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8027-4F4D-A0FB-45C6EE993D84}"/>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0.78</c:v>
                </c:pt>
                <c:pt idx="1">
                  <c:v>0.81</c:v>
                </c:pt>
                <c:pt idx="2">
                  <c:v>0.84</c:v>
                </c:pt>
                <c:pt idx="3">
                  <c:v>0.81</c:v>
                </c:pt>
                <c:pt idx="4">
                  <c:v>0.76</c:v>
                </c:pt>
                <c:pt idx="5">
                  <c:v>0.86</c:v>
                </c:pt>
                <c:pt idx="6">
                  <c:v>0.8</c:v>
                </c:pt>
                <c:pt idx="7">
                  <c:v>0.84</c:v>
                </c:pt>
                <c:pt idx="8">
                  <c:v>0.8</c:v>
                </c:pt>
                <c:pt idx="9">
                  <c:v>0.84</c:v>
                </c:pt>
                <c:pt idx="10">
                  <c:v>0.8</c:v>
                </c:pt>
                <c:pt idx="11">
                  <c:v>0.76</c:v>
                </c:pt>
                <c:pt idx="12">
                  <c:v>0.83</c:v>
                </c:pt>
                <c:pt idx="13">
                  <c:v>0.83</c:v>
                </c:pt>
                <c:pt idx="14">
                  <c:v>0.83</c:v>
                </c:pt>
                <c:pt idx="15">
                  <c:v>0.79</c:v>
                </c:pt>
                <c:pt idx="16">
                  <c:v>0.79</c:v>
                </c:pt>
                <c:pt idx="17">
                  <c:v>0.75</c:v>
                </c:pt>
                <c:pt idx="18">
                  <c:v>0.76</c:v>
                </c:pt>
                <c:pt idx="19">
                  <c:v>0.8</c:v>
                </c:pt>
                <c:pt idx="20">
                  <c:v>0.76</c:v>
                </c:pt>
                <c:pt idx="21">
                  <c:v>0.81</c:v>
                </c:pt>
                <c:pt idx="22">
                  <c:v>0.81</c:v>
                </c:pt>
                <c:pt idx="23">
                  <c:v>0.85</c:v>
                </c:pt>
                <c:pt idx="24">
                  <c:v>0.85</c:v>
                </c:pt>
              </c:numCache>
            </c:numRef>
          </c:val>
          <c:smooth val="0"/>
          <c:extLst>
            <c:ext xmlns:c16="http://schemas.microsoft.com/office/drawing/2014/chart" uri="{C3380CC4-5D6E-409C-BE32-E72D297353CC}">
              <c16:uniqueId val="{00000033-8027-4F4D-A0FB-45C6EE993D84}"/>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8027-4F4D-A0FB-45C6EE993D84}"/>
                </c:ext>
              </c:extLst>
            </c:dLbl>
            <c:dLbl>
              <c:idx val="4"/>
              <c:layout>
                <c:manualLayout>
                  <c:x val="-3.3045977011494254E-2"/>
                  <c:y val="-5.151515151515151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8027-4F4D-A0FB-45C6EE993D84}"/>
                </c:ext>
              </c:extLst>
            </c:dLbl>
            <c:dLbl>
              <c:idx val="9"/>
              <c:layout>
                <c:manualLayout>
                  <c:x val="-2.8735632183907994E-2"/>
                  <c:y val="4.5454545454545456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8027-4F4D-A0FB-45C6EE993D84}"/>
                </c:ext>
              </c:extLst>
            </c:dLbl>
            <c:dLbl>
              <c:idx val="14"/>
              <c:layout>
                <c:manualLayout>
                  <c:x val="-2.8735632183908046E-2"/>
                  <c:y val="3.939370078740157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8027-4F4D-A0FB-45C6EE993D84}"/>
                </c:ext>
              </c:extLst>
            </c:dLbl>
            <c:dLbl>
              <c:idx val="19"/>
              <c:layout>
                <c:manualLayout>
                  <c:x val="-3.1609195402298743E-2"/>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8027-4F4D-A0FB-45C6EE993D84}"/>
                </c:ext>
              </c:extLst>
            </c:dLbl>
            <c:dLbl>
              <c:idx val="23"/>
              <c:layout>
                <c:manualLayout>
                  <c:x val="-3.8793103448275863E-2"/>
                  <c:y val="4.2424003817704607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8027-4F4D-A0FB-45C6EE993D84}"/>
                </c:ext>
              </c:extLst>
            </c:dLbl>
            <c:dLbl>
              <c:idx val="24"/>
              <c:layout>
                <c:manualLayout>
                  <c:x val="-2.8735632183908046E-3"/>
                  <c:y val="3.333333333333333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8027-4F4D-A0FB-45C6EE993D84}"/>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0.16</c:v>
                </c:pt>
                <c:pt idx="1">
                  <c:v>0.19</c:v>
                </c:pt>
                <c:pt idx="2">
                  <c:v>0.15</c:v>
                </c:pt>
                <c:pt idx="3">
                  <c:v>0.16</c:v>
                </c:pt>
                <c:pt idx="4">
                  <c:v>0.22</c:v>
                </c:pt>
                <c:pt idx="5">
                  <c:v>0.13</c:v>
                </c:pt>
                <c:pt idx="6">
                  <c:v>0.19</c:v>
                </c:pt>
                <c:pt idx="7">
                  <c:v>0.15</c:v>
                </c:pt>
                <c:pt idx="8">
                  <c:v>0.16</c:v>
                </c:pt>
                <c:pt idx="9">
                  <c:v>0.15</c:v>
                </c:pt>
                <c:pt idx="10">
                  <c:v>0.19</c:v>
                </c:pt>
                <c:pt idx="11">
                  <c:v>0.22</c:v>
                </c:pt>
                <c:pt idx="12">
                  <c:v>0.16</c:v>
                </c:pt>
                <c:pt idx="13">
                  <c:v>0.14000000000000001</c:v>
                </c:pt>
                <c:pt idx="14">
                  <c:v>0.16</c:v>
                </c:pt>
                <c:pt idx="15">
                  <c:v>0.2</c:v>
                </c:pt>
                <c:pt idx="16">
                  <c:v>0.21</c:v>
                </c:pt>
                <c:pt idx="17">
                  <c:v>0.24</c:v>
                </c:pt>
                <c:pt idx="18">
                  <c:v>0.22</c:v>
                </c:pt>
                <c:pt idx="19">
                  <c:v>0.19</c:v>
                </c:pt>
                <c:pt idx="20">
                  <c:v>0.23</c:v>
                </c:pt>
                <c:pt idx="21">
                  <c:v>0.19</c:v>
                </c:pt>
                <c:pt idx="22">
                  <c:v>0.18</c:v>
                </c:pt>
                <c:pt idx="23">
                  <c:v>0.14000000000000001</c:v>
                </c:pt>
                <c:pt idx="24">
                  <c:v>0.15</c:v>
                </c:pt>
              </c:numCache>
            </c:numRef>
          </c:val>
          <c:smooth val="0"/>
          <c:extLst>
            <c:ext xmlns:c16="http://schemas.microsoft.com/office/drawing/2014/chart" uri="{C3380CC4-5D6E-409C-BE32-E72D297353CC}">
              <c16:uniqueId val="{0000003B-8027-4F4D-A0FB-45C6EE993D84}"/>
            </c:ext>
          </c:extLst>
        </c:ser>
        <c:dLbls>
          <c:showLegendKey val="0"/>
          <c:showVal val="0"/>
          <c:showCatName val="0"/>
          <c:showSerName val="0"/>
          <c:showPercent val="0"/>
          <c:showBubbleSize val="0"/>
        </c:dLbls>
        <c:marker val="1"/>
        <c:smooth val="0"/>
        <c:axId val="159113600"/>
        <c:axId val="159115136"/>
      </c:lineChart>
      <c:catAx>
        <c:axId val="159113600"/>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59115136"/>
        <c:crosses val="autoZero"/>
        <c:auto val="1"/>
        <c:lblAlgn val="ctr"/>
        <c:lblOffset val="100"/>
        <c:noMultiLvlLbl val="0"/>
      </c:catAx>
      <c:valAx>
        <c:axId val="159115136"/>
        <c:scaling>
          <c:orientation val="minMax"/>
          <c:max val="0.95000000000000007"/>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59113600"/>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9312432136658604"/>
          <c:y val="0.13321899577003465"/>
          <c:w val="0.59938456521642269"/>
          <c:h val="0.84861477753405146"/>
        </c:manualLayout>
      </c:layout>
      <c:barChart>
        <c:barDir val="bar"/>
        <c:grouping val="stacked"/>
        <c:varyColors val="0"/>
        <c:ser>
          <c:idx val="0"/>
          <c:order val="0"/>
          <c:tx>
            <c:strRef>
              <c:f>Sheet1!$B$1</c:f>
              <c:strCache>
                <c:ptCount val="1"/>
                <c:pt idx="0">
                  <c:v>Very concerned</c:v>
                </c:pt>
              </c:strCache>
            </c:strRef>
          </c:tx>
          <c:spPr>
            <a:solidFill>
              <a:srgbClr val="00650B"/>
            </a:solidFill>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Cover future expenses</c:v>
                </c:pt>
                <c:pt idx="1">
                  <c:v>Cover unexpected expenses</c:v>
                </c:pt>
                <c:pt idx="2">
                  <c:v>Pay for healthcare expenses</c:v>
                </c:pt>
                <c:pt idx="3">
                  <c:v>Grow your investments</c:v>
                </c:pt>
                <c:pt idx="4">
                  <c:v>Pay off any debt</c:v>
                </c:pt>
                <c:pt idx="5">
                  <c:v>Pay your current expenses</c:v>
                </c:pt>
                <c:pt idx="6">
                  <c:v>Cover your housing expenses</c:v>
                </c:pt>
                <c:pt idx="7">
                  <c:v>Pay for any educational expenses</c:v>
                </c:pt>
              </c:strCache>
            </c:strRef>
          </c:cat>
          <c:val>
            <c:numRef>
              <c:f>Sheet1!$B$2:$B$9</c:f>
              <c:numCache>
                <c:formatCode>0%</c:formatCode>
                <c:ptCount val="8"/>
                <c:pt idx="0">
                  <c:v>0.18</c:v>
                </c:pt>
                <c:pt idx="1">
                  <c:v>0.22</c:v>
                </c:pt>
                <c:pt idx="2">
                  <c:v>0.2</c:v>
                </c:pt>
                <c:pt idx="3">
                  <c:v>0.17</c:v>
                </c:pt>
                <c:pt idx="4">
                  <c:v>0.18</c:v>
                </c:pt>
                <c:pt idx="5">
                  <c:v>0.14000000000000001</c:v>
                </c:pt>
                <c:pt idx="6">
                  <c:v>0.15</c:v>
                </c:pt>
                <c:pt idx="7">
                  <c:v>0.12</c:v>
                </c:pt>
              </c:numCache>
            </c:numRef>
          </c:val>
          <c:extLst>
            <c:ext xmlns:c16="http://schemas.microsoft.com/office/drawing/2014/chart" uri="{C3380CC4-5D6E-409C-BE32-E72D297353CC}">
              <c16:uniqueId val="{00000000-FFBA-4BDE-9218-267DB2D16BC5}"/>
            </c:ext>
          </c:extLst>
        </c:ser>
        <c:ser>
          <c:idx val="1"/>
          <c:order val="1"/>
          <c:tx>
            <c:strRef>
              <c:f>Sheet1!$C$1</c:f>
              <c:strCache>
                <c:ptCount val="1"/>
                <c:pt idx="0">
                  <c:v>Somewhat concerned</c:v>
                </c:pt>
              </c:strCache>
            </c:strRef>
          </c:tx>
          <c:spPr>
            <a:solidFill>
              <a:srgbClr val="92D050"/>
            </a:solidFill>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Cover future expenses</c:v>
                </c:pt>
                <c:pt idx="1">
                  <c:v>Cover unexpected expenses</c:v>
                </c:pt>
                <c:pt idx="2">
                  <c:v>Pay for healthcare expenses</c:v>
                </c:pt>
                <c:pt idx="3">
                  <c:v>Grow your investments</c:v>
                </c:pt>
                <c:pt idx="4">
                  <c:v>Pay off any debt</c:v>
                </c:pt>
                <c:pt idx="5">
                  <c:v>Pay your current expenses</c:v>
                </c:pt>
                <c:pt idx="6">
                  <c:v>Cover your housing expenses</c:v>
                </c:pt>
                <c:pt idx="7">
                  <c:v>Pay for any educational expenses</c:v>
                </c:pt>
              </c:strCache>
            </c:strRef>
          </c:cat>
          <c:val>
            <c:numRef>
              <c:f>Sheet1!$C$2:$C$9</c:f>
              <c:numCache>
                <c:formatCode>0%</c:formatCode>
                <c:ptCount val="8"/>
                <c:pt idx="0">
                  <c:v>0.41</c:v>
                </c:pt>
                <c:pt idx="1">
                  <c:v>0.37</c:v>
                </c:pt>
                <c:pt idx="2">
                  <c:v>0.37</c:v>
                </c:pt>
                <c:pt idx="3">
                  <c:v>0.39</c:v>
                </c:pt>
                <c:pt idx="4">
                  <c:v>0.28000000000000003</c:v>
                </c:pt>
                <c:pt idx="5">
                  <c:v>0.28000000000000003</c:v>
                </c:pt>
                <c:pt idx="6">
                  <c:v>0.28000000000000003</c:v>
                </c:pt>
                <c:pt idx="7">
                  <c:v>0.24</c:v>
                </c:pt>
              </c:numCache>
            </c:numRef>
          </c:val>
          <c:extLst>
            <c:ext xmlns:c16="http://schemas.microsoft.com/office/drawing/2014/chart" uri="{C3380CC4-5D6E-409C-BE32-E72D297353CC}">
              <c16:uniqueId val="{00000001-FFBA-4BDE-9218-267DB2D16BC5}"/>
            </c:ext>
          </c:extLst>
        </c:ser>
        <c:ser>
          <c:idx val="2"/>
          <c:order val="2"/>
          <c:tx>
            <c:strRef>
              <c:f>Sheet1!$D$1</c:f>
              <c:strCache>
                <c:ptCount val="1"/>
                <c:pt idx="0">
                  <c:v>Net</c:v>
                </c:pt>
              </c:strCache>
            </c:strRef>
          </c:tx>
          <c:spPr>
            <a:noFill/>
            <a:ln>
              <a:noFill/>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Cover future expenses</c:v>
                </c:pt>
                <c:pt idx="1">
                  <c:v>Cover unexpected expenses</c:v>
                </c:pt>
                <c:pt idx="2">
                  <c:v>Pay for healthcare expenses</c:v>
                </c:pt>
                <c:pt idx="3">
                  <c:v>Grow your investments</c:v>
                </c:pt>
                <c:pt idx="4">
                  <c:v>Pay off any debt</c:v>
                </c:pt>
                <c:pt idx="5">
                  <c:v>Pay your current expenses</c:v>
                </c:pt>
                <c:pt idx="6">
                  <c:v>Cover your housing expenses</c:v>
                </c:pt>
                <c:pt idx="7">
                  <c:v>Pay for any educational expenses</c:v>
                </c:pt>
              </c:strCache>
            </c:strRef>
          </c:cat>
          <c:val>
            <c:numRef>
              <c:f>Sheet1!$D$2:$D$9</c:f>
              <c:numCache>
                <c:formatCode>0%</c:formatCode>
                <c:ptCount val="8"/>
                <c:pt idx="0">
                  <c:v>0.6</c:v>
                </c:pt>
                <c:pt idx="1">
                  <c:v>0.59</c:v>
                </c:pt>
                <c:pt idx="2">
                  <c:v>0.56999999999999995</c:v>
                </c:pt>
                <c:pt idx="3">
                  <c:v>0.56000000000000005</c:v>
                </c:pt>
                <c:pt idx="4">
                  <c:v>0.46</c:v>
                </c:pt>
                <c:pt idx="5">
                  <c:v>0.42</c:v>
                </c:pt>
                <c:pt idx="6">
                  <c:v>0.42</c:v>
                </c:pt>
                <c:pt idx="7">
                  <c:v>0.37</c:v>
                </c:pt>
              </c:numCache>
            </c:numRef>
          </c:val>
          <c:extLst>
            <c:ext xmlns:c16="http://schemas.microsoft.com/office/drawing/2014/chart" uri="{C3380CC4-5D6E-409C-BE32-E72D297353CC}">
              <c16:uniqueId val="{00000002-FFBA-4BDE-9218-267DB2D16BC5}"/>
            </c:ext>
          </c:extLst>
        </c:ser>
        <c:dLbls>
          <c:showLegendKey val="0"/>
          <c:showVal val="0"/>
          <c:showCatName val="0"/>
          <c:showSerName val="0"/>
          <c:showPercent val="0"/>
          <c:showBubbleSize val="0"/>
        </c:dLbls>
        <c:gapWidth val="100"/>
        <c:overlap val="100"/>
        <c:axId val="44777856"/>
        <c:axId val="44779392"/>
      </c:barChart>
      <c:catAx>
        <c:axId val="44777856"/>
        <c:scaling>
          <c:orientation val="maxMin"/>
        </c:scaling>
        <c:delete val="0"/>
        <c:axPos val="l"/>
        <c:numFmt formatCode="General" sourceLinked="1"/>
        <c:majorTickMark val="none"/>
        <c:minorTickMark val="none"/>
        <c:tickLblPos val="nextTo"/>
        <c:txPr>
          <a:bodyPr/>
          <a:lstStyle/>
          <a:p>
            <a:pPr algn="r">
              <a:defRPr/>
            </a:pPr>
            <a:endParaRPr lang="en-US"/>
          </a:p>
        </c:txPr>
        <c:crossAx val="44779392"/>
        <c:crosses val="autoZero"/>
        <c:auto val="1"/>
        <c:lblAlgn val="ctr"/>
        <c:lblOffset val="100"/>
        <c:noMultiLvlLbl val="0"/>
      </c:catAx>
      <c:valAx>
        <c:axId val="44779392"/>
        <c:scaling>
          <c:orientation val="minMax"/>
          <c:max val="1"/>
        </c:scaling>
        <c:delete val="1"/>
        <c:axPos val="t"/>
        <c:numFmt formatCode="0%" sourceLinked="1"/>
        <c:majorTickMark val="out"/>
        <c:minorTickMark val="none"/>
        <c:tickLblPos val="nextTo"/>
        <c:crossAx val="44777856"/>
        <c:crosses val="autoZero"/>
        <c:crossBetween val="between"/>
      </c:valAx>
    </c:plotArea>
    <c:legend>
      <c:legendPos val="t"/>
      <c:legendEntry>
        <c:idx val="2"/>
        <c:delete val="1"/>
      </c:legendEntry>
      <c:layout>
        <c:manualLayout>
          <c:xMode val="edge"/>
          <c:yMode val="edge"/>
          <c:x val="0.27236529476698601"/>
          <c:y val="2.7249340043870723E-2"/>
          <c:w val="0.4108363147946269"/>
          <c:h val="6.2078669297670308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542C-4BD3-9BF9-6FEA45793614}"/>
              </c:ext>
            </c:extLst>
          </c:dPt>
          <c:dLbls>
            <c:dLbl>
              <c:idx val="0"/>
              <c:layout>
                <c:manualLayout>
                  <c:x val="-2.5691578423386732E-2"/>
                  <c:y val="4.0056072536387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2C-4BD3-9BF9-6FEA45793614}"/>
                </c:ext>
              </c:extLst>
            </c:dLbl>
            <c:dLbl>
              <c:idx val="1"/>
              <c:delete val="1"/>
              <c:extLst>
                <c:ext xmlns:c15="http://schemas.microsoft.com/office/drawing/2012/chart" uri="{CE6537A1-D6FC-4f65-9D91-7224C49458BB}"/>
                <c:ext xmlns:c16="http://schemas.microsoft.com/office/drawing/2014/chart" uri="{C3380CC4-5D6E-409C-BE32-E72D297353CC}">
                  <c16:uniqueId val="{00000003-542C-4BD3-9BF9-6FEA45793614}"/>
                </c:ext>
              </c:extLst>
            </c:dLbl>
            <c:dLbl>
              <c:idx val="2"/>
              <c:delete val="1"/>
              <c:extLst>
                <c:ext xmlns:c15="http://schemas.microsoft.com/office/drawing/2012/chart" uri="{CE6537A1-D6FC-4f65-9D91-7224C49458BB}"/>
                <c:ext xmlns:c16="http://schemas.microsoft.com/office/drawing/2014/chart" uri="{C3380CC4-5D6E-409C-BE32-E72D297353CC}">
                  <c16:uniqueId val="{00000004-542C-4BD3-9BF9-6FEA45793614}"/>
                </c:ext>
              </c:extLst>
            </c:dLbl>
            <c:dLbl>
              <c:idx val="3"/>
              <c:delete val="1"/>
              <c:extLst>
                <c:ext xmlns:c15="http://schemas.microsoft.com/office/drawing/2012/chart" uri="{CE6537A1-D6FC-4f65-9D91-7224C49458BB}"/>
                <c:ext xmlns:c16="http://schemas.microsoft.com/office/drawing/2014/chart" uri="{C3380CC4-5D6E-409C-BE32-E72D297353CC}">
                  <c16:uniqueId val="{00000005-542C-4BD3-9BF9-6FEA45793614}"/>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2C-4BD3-9BF9-6FEA45793614}"/>
                </c:ext>
              </c:extLst>
            </c:dLbl>
            <c:dLbl>
              <c:idx val="5"/>
              <c:delete val="1"/>
              <c:extLst>
                <c:ext xmlns:c15="http://schemas.microsoft.com/office/drawing/2012/chart" uri="{CE6537A1-D6FC-4f65-9D91-7224C49458BB}"/>
                <c:ext xmlns:c16="http://schemas.microsoft.com/office/drawing/2014/chart" uri="{C3380CC4-5D6E-409C-BE32-E72D297353CC}">
                  <c16:uniqueId val="{00000006-542C-4BD3-9BF9-6FEA45793614}"/>
                </c:ext>
              </c:extLst>
            </c:dLbl>
            <c:dLbl>
              <c:idx val="6"/>
              <c:delete val="1"/>
              <c:extLst>
                <c:ext xmlns:c15="http://schemas.microsoft.com/office/drawing/2012/chart" uri="{CE6537A1-D6FC-4f65-9D91-7224C49458BB}"/>
                <c:ext xmlns:c16="http://schemas.microsoft.com/office/drawing/2014/chart" uri="{C3380CC4-5D6E-409C-BE32-E72D297353CC}">
                  <c16:uniqueId val="{00000007-542C-4BD3-9BF9-6FEA45793614}"/>
                </c:ext>
              </c:extLst>
            </c:dLbl>
            <c:dLbl>
              <c:idx val="7"/>
              <c:delete val="1"/>
              <c:extLst>
                <c:ext xmlns:c15="http://schemas.microsoft.com/office/drawing/2012/chart" uri="{CE6537A1-D6FC-4f65-9D91-7224C49458BB}"/>
                <c:ext xmlns:c16="http://schemas.microsoft.com/office/drawing/2014/chart" uri="{C3380CC4-5D6E-409C-BE32-E72D297353CC}">
                  <c16:uniqueId val="{00000008-542C-4BD3-9BF9-6FEA45793614}"/>
                </c:ext>
              </c:extLst>
            </c:dLbl>
            <c:dLbl>
              <c:idx val="8"/>
              <c:delete val="1"/>
              <c:extLst>
                <c:ext xmlns:c15="http://schemas.microsoft.com/office/drawing/2012/chart" uri="{CE6537A1-D6FC-4f65-9D91-7224C49458BB}"/>
                <c:ext xmlns:c16="http://schemas.microsoft.com/office/drawing/2014/chart" uri="{C3380CC4-5D6E-409C-BE32-E72D297353CC}">
                  <c16:uniqueId val="{00000009-542C-4BD3-9BF9-6FEA45793614}"/>
                </c:ext>
              </c:extLst>
            </c:dLbl>
            <c:dLbl>
              <c:idx val="9"/>
              <c:layout>
                <c:manualLayout>
                  <c:x val="-2.781609195402299E-2"/>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2C-4BD3-9BF9-6FEA45793614}"/>
                </c:ext>
              </c:extLst>
            </c:dLbl>
            <c:dLbl>
              <c:idx val="10"/>
              <c:delete val="1"/>
              <c:extLst>
                <c:ext xmlns:c15="http://schemas.microsoft.com/office/drawing/2012/chart" uri="{CE6537A1-D6FC-4f65-9D91-7224C49458BB}"/>
                <c:ext xmlns:c16="http://schemas.microsoft.com/office/drawing/2014/chart" uri="{C3380CC4-5D6E-409C-BE32-E72D297353CC}">
                  <c16:uniqueId val="{0000000B-542C-4BD3-9BF9-6FEA45793614}"/>
                </c:ext>
              </c:extLst>
            </c:dLbl>
            <c:dLbl>
              <c:idx val="11"/>
              <c:delete val="1"/>
              <c:extLst>
                <c:ext xmlns:c15="http://schemas.microsoft.com/office/drawing/2012/chart" uri="{CE6537A1-D6FC-4f65-9D91-7224C49458BB}"/>
                <c:ext xmlns:c16="http://schemas.microsoft.com/office/drawing/2014/chart" uri="{C3380CC4-5D6E-409C-BE32-E72D297353CC}">
                  <c16:uniqueId val="{0000000C-542C-4BD3-9BF9-6FEA45793614}"/>
                </c:ext>
              </c:extLst>
            </c:dLbl>
            <c:dLbl>
              <c:idx val="12"/>
              <c:delete val="1"/>
              <c:extLst>
                <c:ext xmlns:c15="http://schemas.microsoft.com/office/drawing/2012/chart" uri="{CE6537A1-D6FC-4f65-9D91-7224C49458BB}"/>
                <c:ext xmlns:c16="http://schemas.microsoft.com/office/drawing/2014/chart" uri="{C3380CC4-5D6E-409C-BE32-E72D297353CC}">
                  <c16:uniqueId val="{0000000D-542C-4BD3-9BF9-6FEA45793614}"/>
                </c:ext>
              </c:extLst>
            </c:dLbl>
            <c:dLbl>
              <c:idx val="13"/>
              <c:delete val="1"/>
              <c:extLst>
                <c:ext xmlns:c15="http://schemas.microsoft.com/office/drawing/2012/chart" uri="{CE6537A1-D6FC-4f65-9D91-7224C49458BB}"/>
                <c:ext xmlns:c16="http://schemas.microsoft.com/office/drawing/2014/chart" uri="{C3380CC4-5D6E-409C-BE32-E72D297353CC}">
                  <c16:uniqueId val="{0000000E-542C-4BD3-9BF9-6FEA45793614}"/>
                </c:ext>
              </c:extLst>
            </c:dLbl>
            <c:dLbl>
              <c:idx val="14"/>
              <c:layout>
                <c:manualLayout>
                  <c:x val="-3.7873563218390804E-2"/>
                  <c:y val="-4.4189453591028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42C-4BD3-9BF9-6FEA45793614}"/>
                </c:ext>
              </c:extLst>
            </c:dLbl>
            <c:dLbl>
              <c:idx val="15"/>
              <c:delete val="1"/>
              <c:extLst>
                <c:ext xmlns:c15="http://schemas.microsoft.com/office/drawing/2012/chart" uri="{CE6537A1-D6FC-4f65-9D91-7224C49458BB}"/>
                <c:ext xmlns:c16="http://schemas.microsoft.com/office/drawing/2014/chart" uri="{C3380CC4-5D6E-409C-BE32-E72D297353CC}">
                  <c16:uniqueId val="{00000010-542C-4BD3-9BF9-6FEA45793614}"/>
                </c:ext>
              </c:extLst>
            </c:dLbl>
            <c:dLbl>
              <c:idx val="16"/>
              <c:delete val="1"/>
              <c:extLst>
                <c:ext xmlns:c15="http://schemas.microsoft.com/office/drawing/2012/chart" uri="{CE6537A1-D6FC-4f65-9D91-7224C49458BB}"/>
                <c:ext xmlns:c16="http://schemas.microsoft.com/office/drawing/2014/chart" uri="{C3380CC4-5D6E-409C-BE32-E72D297353CC}">
                  <c16:uniqueId val="{00000011-542C-4BD3-9BF9-6FEA45793614}"/>
                </c:ext>
              </c:extLst>
            </c:dLbl>
            <c:dLbl>
              <c:idx val="17"/>
              <c:delete val="1"/>
              <c:extLst>
                <c:ext xmlns:c15="http://schemas.microsoft.com/office/drawing/2012/chart" uri="{CE6537A1-D6FC-4f65-9D91-7224C49458BB}"/>
                <c:ext xmlns:c16="http://schemas.microsoft.com/office/drawing/2014/chart" uri="{C3380CC4-5D6E-409C-BE32-E72D297353CC}">
                  <c16:uniqueId val="{00000012-542C-4BD3-9BF9-6FEA45793614}"/>
                </c:ext>
              </c:extLst>
            </c:dLbl>
            <c:dLbl>
              <c:idx val="18"/>
              <c:delete val="1"/>
              <c:extLst>
                <c:ext xmlns:c15="http://schemas.microsoft.com/office/drawing/2012/chart" uri="{CE6537A1-D6FC-4f65-9D91-7224C49458BB}"/>
                <c:ext xmlns:c16="http://schemas.microsoft.com/office/drawing/2014/chart" uri="{C3380CC4-5D6E-409C-BE32-E72D297353CC}">
                  <c16:uniqueId val="{00000013-542C-4BD3-9BF9-6FEA45793614}"/>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42C-4BD3-9BF9-6FEA45793614}"/>
                </c:ext>
              </c:extLst>
            </c:dLbl>
            <c:dLbl>
              <c:idx val="20"/>
              <c:delete val="1"/>
              <c:extLst>
                <c:ext xmlns:c15="http://schemas.microsoft.com/office/drawing/2012/chart" uri="{CE6537A1-D6FC-4f65-9D91-7224C49458BB}"/>
                <c:ext xmlns:c16="http://schemas.microsoft.com/office/drawing/2014/chart" uri="{C3380CC4-5D6E-409C-BE32-E72D297353CC}">
                  <c16:uniqueId val="{00000015-542C-4BD3-9BF9-6FEA45793614}"/>
                </c:ext>
              </c:extLst>
            </c:dLbl>
            <c:dLbl>
              <c:idx val="21"/>
              <c:delete val="1"/>
              <c:extLst>
                <c:ext xmlns:c15="http://schemas.microsoft.com/office/drawing/2012/chart" uri="{CE6537A1-D6FC-4f65-9D91-7224C49458BB}"/>
                <c:ext xmlns:c16="http://schemas.microsoft.com/office/drawing/2014/chart" uri="{C3380CC4-5D6E-409C-BE32-E72D297353CC}">
                  <c16:uniqueId val="{00000016-542C-4BD3-9BF9-6FEA45793614}"/>
                </c:ext>
              </c:extLst>
            </c:dLbl>
            <c:dLbl>
              <c:idx val="22"/>
              <c:delete val="1"/>
              <c:extLst>
                <c:ext xmlns:c15="http://schemas.microsoft.com/office/drawing/2012/chart" uri="{CE6537A1-D6FC-4f65-9D91-7224C49458BB}"/>
                <c:ext xmlns:c16="http://schemas.microsoft.com/office/drawing/2014/chart" uri="{C3380CC4-5D6E-409C-BE32-E72D297353CC}">
                  <c16:uniqueId val="{00000017-542C-4BD3-9BF9-6FEA45793614}"/>
                </c:ext>
              </c:extLst>
            </c:dLbl>
            <c:dLbl>
              <c:idx val="23"/>
              <c:layout>
                <c:manualLayout>
                  <c:x val="-3.017241379310345E-2"/>
                  <c:y val="-3.6363636363636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42C-4BD3-9BF9-6FEA45793614}"/>
                </c:ext>
              </c:extLst>
            </c:dLbl>
            <c:dLbl>
              <c:idx val="24"/>
              <c:layout>
                <c:manualLayout>
                  <c:x val="-3.0994886415060185E-3"/>
                  <c:y val="2.2477213075638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2C-4BD3-9BF9-6FEA45793614}"/>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0.3</c:v>
                </c:pt>
                <c:pt idx="1">
                  <c:v>0.3</c:v>
                </c:pt>
                <c:pt idx="2">
                  <c:v>0.32</c:v>
                </c:pt>
                <c:pt idx="3">
                  <c:v>0.28999999999999998</c:v>
                </c:pt>
                <c:pt idx="4">
                  <c:v>0.38</c:v>
                </c:pt>
                <c:pt idx="5">
                  <c:v>0.31</c:v>
                </c:pt>
                <c:pt idx="6">
                  <c:v>0.34</c:v>
                </c:pt>
                <c:pt idx="7">
                  <c:v>0.32</c:v>
                </c:pt>
                <c:pt idx="8">
                  <c:v>0.32</c:v>
                </c:pt>
                <c:pt idx="9">
                  <c:v>0.35</c:v>
                </c:pt>
                <c:pt idx="10">
                  <c:v>0.37</c:v>
                </c:pt>
                <c:pt idx="11">
                  <c:v>0.36</c:v>
                </c:pt>
                <c:pt idx="12">
                  <c:v>0.34</c:v>
                </c:pt>
                <c:pt idx="13">
                  <c:v>0.42</c:v>
                </c:pt>
                <c:pt idx="14">
                  <c:v>0.41</c:v>
                </c:pt>
                <c:pt idx="15">
                  <c:v>0.36</c:v>
                </c:pt>
                <c:pt idx="16">
                  <c:v>0.25</c:v>
                </c:pt>
                <c:pt idx="17">
                  <c:v>0.23</c:v>
                </c:pt>
                <c:pt idx="18">
                  <c:v>0.27</c:v>
                </c:pt>
                <c:pt idx="19">
                  <c:v>0.24</c:v>
                </c:pt>
                <c:pt idx="20">
                  <c:v>0.24</c:v>
                </c:pt>
                <c:pt idx="21">
                  <c:v>0.34</c:v>
                </c:pt>
                <c:pt idx="22">
                  <c:v>0.39</c:v>
                </c:pt>
                <c:pt idx="23">
                  <c:v>0.42</c:v>
                </c:pt>
                <c:pt idx="24">
                  <c:v>0.3</c:v>
                </c:pt>
              </c:numCache>
            </c:numRef>
          </c:val>
          <c:smooth val="0"/>
          <c:extLst>
            <c:ext xmlns:c16="http://schemas.microsoft.com/office/drawing/2014/chart" uri="{C3380CC4-5D6E-409C-BE32-E72D297353CC}">
              <c16:uniqueId val="{0000001A-542C-4BD3-9BF9-6FEA45793614}"/>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42C-4BD3-9BF9-6FEA45793614}"/>
                </c:ext>
              </c:extLst>
            </c:dLbl>
            <c:dLbl>
              <c:idx val="1"/>
              <c:delete val="1"/>
              <c:extLst>
                <c:ext xmlns:c15="http://schemas.microsoft.com/office/drawing/2012/chart" uri="{CE6537A1-D6FC-4f65-9D91-7224C49458BB}"/>
                <c:ext xmlns:c16="http://schemas.microsoft.com/office/drawing/2014/chart" uri="{C3380CC4-5D6E-409C-BE32-E72D297353CC}">
                  <c16:uniqueId val="{0000001C-542C-4BD3-9BF9-6FEA45793614}"/>
                </c:ext>
              </c:extLst>
            </c:dLbl>
            <c:dLbl>
              <c:idx val="2"/>
              <c:delete val="1"/>
              <c:extLst>
                <c:ext xmlns:c15="http://schemas.microsoft.com/office/drawing/2012/chart" uri="{CE6537A1-D6FC-4f65-9D91-7224C49458BB}"/>
                <c:ext xmlns:c16="http://schemas.microsoft.com/office/drawing/2014/chart" uri="{C3380CC4-5D6E-409C-BE32-E72D297353CC}">
                  <c16:uniqueId val="{0000001D-542C-4BD3-9BF9-6FEA45793614}"/>
                </c:ext>
              </c:extLst>
            </c:dLbl>
            <c:dLbl>
              <c:idx val="3"/>
              <c:delete val="1"/>
              <c:extLst>
                <c:ext xmlns:c15="http://schemas.microsoft.com/office/drawing/2012/chart" uri="{CE6537A1-D6FC-4f65-9D91-7224C49458BB}"/>
                <c:ext xmlns:c16="http://schemas.microsoft.com/office/drawing/2014/chart" uri="{C3380CC4-5D6E-409C-BE32-E72D297353CC}">
                  <c16:uniqueId val="{0000001E-542C-4BD3-9BF9-6FEA45793614}"/>
                </c:ext>
              </c:extLst>
            </c:dLbl>
            <c:dLbl>
              <c:idx val="4"/>
              <c:layout>
                <c:manualLayout>
                  <c:x val="-3.3438659607204269E-2"/>
                  <c:y val="-5.082104509663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42C-4BD3-9BF9-6FEA45793614}"/>
                </c:ext>
              </c:extLst>
            </c:dLbl>
            <c:dLbl>
              <c:idx val="5"/>
              <c:delete val="1"/>
              <c:extLst>
                <c:ext xmlns:c15="http://schemas.microsoft.com/office/drawing/2012/chart" uri="{CE6537A1-D6FC-4f65-9D91-7224C49458BB}"/>
                <c:ext xmlns:c16="http://schemas.microsoft.com/office/drawing/2014/chart" uri="{C3380CC4-5D6E-409C-BE32-E72D297353CC}">
                  <c16:uniqueId val="{00000020-542C-4BD3-9BF9-6FEA45793614}"/>
                </c:ext>
              </c:extLst>
            </c:dLbl>
            <c:dLbl>
              <c:idx val="6"/>
              <c:delete val="1"/>
              <c:extLst>
                <c:ext xmlns:c15="http://schemas.microsoft.com/office/drawing/2012/chart" uri="{CE6537A1-D6FC-4f65-9D91-7224C49458BB}"/>
                <c:ext xmlns:c16="http://schemas.microsoft.com/office/drawing/2014/chart" uri="{C3380CC4-5D6E-409C-BE32-E72D297353CC}">
                  <c16:uniqueId val="{00000021-542C-4BD3-9BF9-6FEA45793614}"/>
                </c:ext>
              </c:extLst>
            </c:dLbl>
            <c:dLbl>
              <c:idx val="7"/>
              <c:delete val="1"/>
              <c:extLst>
                <c:ext xmlns:c15="http://schemas.microsoft.com/office/drawing/2012/chart" uri="{CE6537A1-D6FC-4f65-9D91-7224C49458BB}"/>
                <c:ext xmlns:c16="http://schemas.microsoft.com/office/drawing/2014/chart" uri="{C3380CC4-5D6E-409C-BE32-E72D297353CC}">
                  <c16:uniqueId val="{00000022-542C-4BD3-9BF9-6FEA45793614}"/>
                </c:ext>
              </c:extLst>
            </c:dLbl>
            <c:dLbl>
              <c:idx val="8"/>
              <c:delete val="1"/>
              <c:extLst>
                <c:ext xmlns:c15="http://schemas.microsoft.com/office/drawing/2012/chart" uri="{CE6537A1-D6FC-4f65-9D91-7224C49458BB}"/>
                <c:ext xmlns:c16="http://schemas.microsoft.com/office/drawing/2014/chart" uri="{C3380CC4-5D6E-409C-BE32-E72D297353CC}">
                  <c16:uniqueId val="{00000023-542C-4BD3-9BF9-6FEA45793614}"/>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42C-4BD3-9BF9-6FEA45793614}"/>
                </c:ext>
              </c:extLst>
            </c:dLbl>
            <c:dLbl>
              <c:idx val="10"/>
              <c:delete val="1"/>
              <c:extLst>
                <c:ext xmlns:c15="http://schemas.microsoft.com/office/drawing/2012/chart" uri="{CE6537A1-D6FC-4f65-9D91-7224C49458BB}"/>
                <c:ext xmlns:c16="http://schemas.microsoft.com/office/drawing/2014/chart" uri="{C3380CC4-5D6E-409C-BE32-E72D297353CC}">
                  <c16:uniqueId val="{00000025-542C-4BD3-9BF9-6FEA45793614}"/>
                </c:ext>
              </c:extLst>
            </c:dLbl>
            <c:dLbl>
              <c:idx val="11"/>
              <c:delete val="1"/>
              <c:extLst>
                <c:ext xmlns:c15="http://schemas.microsoft.com/office/drawing/2012/chart" uri="{CE6537A1-D6FC-4f65-9D91-7224C49458BB}"/>
                <c:ext xmlns:c16="http://schemas.microsoft.com/office/drawing/2014/chart" uri="{C3380CC4-5D6E-409C-BE32-E72D297353CC}">
                  <c16:uniqueId val="{00000026-542C-4BD3-9BF9-6FEA45793614}"/>
                </c:ext>
              </c:extLst>
            </c:dLbl>
            <c:dLbl>
              <c:idx val="12"/>
              <c:delete val="1"/>
              <c:extLst>
                <c:ext xmlns:c15="http://schemas.microsoft.com/office/drawing/2012/chart" uri="{CE6537A1-D6FC-4f65-9D91-7224C49458BB}"/>
                <c:ext xmlns:c16="http://schemas.microsoft.com/office/drawing/2014/chart" uri="{C3380CC4-5D6E-409C-BE32-E72D297353CC}">
                  <c16:uniqueId val="{00000027-542C-4BD3-9BF9-6FEA45793614}"/>
                </c:ext>
              </c:extLst>
            </c:dLbl>
            <c:dLbl>
              <c:idx val="13"/>
              <c:delete val="1"/>
              <c:extLst>
                <c:ext xmlns:c15="http://schemas.microsoft.com/office/drawing/2012/chart" uri="{CE6537A1-D6FC-4f65-9D91-7224C49458BB}"/>
                <c:ext xmlns:c16="http://schemas.microsoft.com/office/drawing/2014/chart" uri="{C3380CC4-5D6E-409C-BE32-E72D297353CC}">
                  <c16:uniqueId val="{00000028-542C-4BD3-9BF9-6FEA45793614}"/>
                </c:ext>
              </c:extLst>
            </c:dLbl>
            <c:dLbl>
              <c:idx val="14"/>
              <c:layout>
                <c:manualLayout>
                  <c:x val="-3.7653294415784237E-2"/>
                  <c:y val="-3.560725363874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42C-4BD3-9BF9-6FEA45793614}"/>
                </c:ext>
              </c:extLst>
            </c:dLbl>
            <c:dLbl>
              <c:idx val="15"/>
              <c:delete val="1"/>
              <c:extLst>
                <c:ext xmlns:c15="http://schemas.microsoft.com/office/drawing/2012/chart" uri="{CE6537A1-D6FC-4f65-9D91-7224C49458BB}"/>
                <c:ext xmlns:c16="http://schemas.microsoft.com/office/drawing/2014/chart" uri="{C3380CC4-5D6E-409C-BE32-E72D297353CC}">
                  <c16:uniqueId val="{0000002A-542C-4BD3-9BF9-6FEA45793614}"/>
                </c:ext>
              </c:extLst>
            </c:dLbl>
            <c:dLbl>
              <c:idx val="16"/>
              <c:delete val="1"/>
              <c:extLst>
                <c:ext xmlns:c15="http://schemas.microsoft.com/office/drawing/2012/chart" uri="{CE6537A1-D6FC-4f65-9D91-7224C49458BB}"/>
                <c:ext xmlns:c16="http://schemas.microsoft.com/office/drawing/2014/chart" uri="{C3380CC4-5D6E-409C-BE32-E72D297353CC}">
                  <c16:uniqueId val="{0000002B-542C-4BD3-9BF9-6FEA45793614}"/>
                </c:ext>
              </c:extLst>
            </c:dLbl>
            <c:dLbl>
              <c:idx val="17"/>
              <c:delete val="1"/>
              <c:extLst>
                <c:ext xmlns:c15="http://schemas.microsoft.com/office/drawing/2012/chart" uri="{CE6537A1-D6FC-4f65-9D91-7224C49458BB}"/>
                <c:ext xmlns:c16="http://schemas.microsoft.com/office/drawing/2014/chart" uri="{C3380CC4-5D6E-409C-BE32-E72D297353CC}">
                  <c16:uniqueId val="{0000002C-542C-4BD3-9BF9-6FEA45793614}"/>
                </c:ext>
              </c:extLst>
            </c:dLbl>
            <c:dLbl>
              <c:idx val="18"/>
              <c:delete val="1"/>
              <c:extLst>
                <c:ext xmlns:c15="http://schemas.microsoft.com/office/drawing/2012/chart" uri="{CE6537A1-D6FC-4f65-9D91-7224C49458BB}"/>
                <c:ext xmlns:c16="http://schemas.microsoft.com/office/drawing/2014/chart" uri="{C3380CC4-5D6E-409C-BE32-E72D297353CC}">
                  <c16:uniqueId val="{0000002D-542C-4BD3-9BF9-6FEA45793614}"/>
                </c:ext>
              </c:extLst>
            </c:dLbl>
            <c:dLbl>
              <c:idx val="20"/>
              <c:delete val="1"/>
              <c:extLst>
                <c:ext xmlns:c15="http://schemas.microsoft.com/office/drawing/2012/chart" uri="{CE6537A1-D6FC-4f65-9D91-7224C49458BB}"/>
                <c:ext xmlns:c16="http://schemas.microsoft.com/office/drawing/2014/chart" uri="{C3380CC4-5D6E-409C-BE32-E72D297353CC}">
                  <c16:uniqueId val="{0000002E-542C-4BD3-9BF9-6FEA45793614}"/>
                </c:ext>
              </c:extLst>
            </c:dLbl>
            <c:dLbl>
              <c:idx val="21"/>
              <c:delete val="1"/>
              <c:extLst>
                <c:ext xmlns:c15="http://schemas.microsoft.com/office/drawing/2012/chart" uri="{CE6537A1-D6FC-4f65-9D91-7224C49458BB}"/>
                <c:ext xmlns:c16="http://schemas.microsoft.com/office/drawing/2014/chart" uri="{C3380CC4-5D6E-409C-BE32-E72D297353CC}">
                  <c16:uniqueId val="{0000002F-542C-4BD3-9BF9-6FEA45793614}"/>
                </c:ext>
              </c:extLst>
            </c:dLbl>
            <c:dLbl>
              <c:idx val="22"/>
              <c:delete val="1"/>
              <c:extLst>
                <c:ext xmlns:c15="http://schemas.microsoft.com/office/drawing/2012/chart" uri="{CE6537A1-D6FC-4f65-9D91-7224C49458BB}"/>
                <c:ext xmlns:c16="http://schemas.microsoft.com/office/drawing/2014/chart" uri="{C3380CC4-5D6E-409C-BE32-E72D297353CC}">
                  <c16:uniqueId val="{00000030-542C-4BD3-9BF9-6FEA45793614}"/>
                </c:ext>
              </c:extLst>
            </c:dLbl>
            <c:dLbl>
              <c:idx val="23"/>
              <c:layout>
                <c:manualLayout>
                  <c:x val="-3.8793103448275863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542C-4BD3-9BF9-6FEA45793614}"/>
                </c:ext>
              </c:extLst>
            </c:dLbl>
            <c:dLbl>
              <c:idx val="24"/>
              <c:layout>
                <c:manualLayout>
                  <c:x val="-4.5362702507014208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42C-4BD3-9BF9-6FEA45793614}"/>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0.63</c:v>
                </c:pt>
                <c:pt idx="1">
                  <c:v>0.61</c:v>
                </c:pt>
                <c:pt idx="2">
                  <c:v>0.65</c:v>
                </c:pt>
                <c:pt idx="3">
                  <c:v>0.66</c:v>
                </c:pt>
                <c:pt idx="4">
                  <c:v>0.69</c:v>
                </c:pt>
                <c:pt idx="5">
                  <c:v>0.73</c:v>
                </c:pt>
                <c:pt idx="6">
                  <c:v>0.68</c:v>
                </c:pt>
                <c:pt idx="7">
                  <c:v>0.7</c:v>
                </c:pt>
                <c:pt idx="8">
                  <c:v>0.7</c:v>
                </c:pt>
                <c:pt idx="9">
                  <c:v>0.72</c:v>
                </c:pt>
                <c:pt idx="10">
                  <c:v>0.69</c:v>
                </c:pt>
                <c:pt idx="11">
                  <c:v>0.72</c:v>
                </c:pt>
                <c:pt idx="12">
                  <c:v>0.73</c:v>
                </c:pt>
                <c:pt idx="13">
                  <c:v>0.74</c:v>
                </c:pt>
                <c:pt idx="14">
                  <c:v>0.77</c:v>
                </c:pt>
                <c:pt idx="15">
                  <c:v>0.71</c:v>
                </c:pt>
                <c:pt idx="16">
                  <c:v>0.71</c:v>
                </c:pt>
                <c:pt idx="17">
                  <c:v>0.66</c:v>
                </c:pt>
                <c:pt idx="18">
                  <c:v>0.67</c:v>
                </c:pt>
                <c:pt idx="19">
                  <c:v>0.71</c:v>
                </c:pt>
                <c:pt idx="20">
                  <c:v>0.67</c:v>
                </c:pt>
                <c:pt idx="21">
                  <c:v>0.73</c:v>
                </c:pt>
                <c:pt idx="22">
                  <c:v>0.77</c:v>
                </c:pt>
                <c:pt idx="23">
                  <c:v>0.77</c:v>
                </c:pt>
                <c:pt idx="24">
                  <c:v>0.77</c:v>
                </c:pt>
              </c:numCache>
            </c:numRef>
          </c:val>
          <c:smooth val="0"/>
          <c:extLst>
            <c:ext xmlns:c16="http://schemas.microsoft.com/office/drawing/2014/chart" uri="{C3380CC4-5D6E-409C-BE32-E72D297353CC}">
              <c16:uniqueId val="{00000033-542C-4BD3-9BF9-6FEA45793614}"/>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542C-4BD3-9BF9-6FEA45793614}"/>
                </c:ext>
              </c:extLst>
            </c:dLbl>
            <c:dLbl>
              <c:idx val="4"/>
              <c:layout>
                <c:manualLayout>
                  <c:x val="-3.3045977011494254E-2"/>
                  <c:y val="4.8484848484848485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542C-4BD3-9BF9-6FEA45793614}"/>
                </c:ext>
              </c:extLst>
            </c:dLbl>
            <c:dLbl>
              <c:idx val="9"/>
              <c:layout>
                <c:manualLayout>
                  <c:x val="-2.729885057471259E-2"/>
                  <c:y val="6.060606060606060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42C-4BD3-9BF9-6FEA45793614}"/>
                </c:ext>
              </c:extLst>
            </c:dLbl>
            <c:dLbl>
              <c:idx val="14"/>
              <c:layout>
                <c:manualLayout>
                  <c:x val="-2.8735632183908046E-2"/>
                  <c:y val="3.939370078740157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542C-4BD3-9BF9-6FEA45793614}"/>
                </c:ext>
              </c:extLst>
            </c:dLbl>
            <c:dLbl>
              <c:idx val="19"/>
              <c:layout>
                <c:manualLayout>
                  <c:x val="-3.1609195402298743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542C-4BD3-9BF9-6FEA45793614}"/>
                </c:ext>
              </c:extLst>
            </c:dLbl>
            <c:dLbl>
              <c:idx val="23"/>
              <c:layout>
                <c:manualLayout>
                  <c:x val="-3.8793103448275863E-2"/>
                  <c:y val="3.3333333333333333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42C-4BD3-9BF9-6FEA45793614}"/>
                </c:ext>
              </c:extLst>
            </c:dLbl>
            <c:dLbl>
              <c:idx val="24"/>
              <c:layout>
                <c:manualLayout>
                  <c:x val="-2.8735632183908046E-3"/>
                  <c:y val="3.333333333333333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542C-4BD3-9BF9-6FEA45793614}"/>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0.31</c:v>
                </c:pt>
                <c:pt idx="1">
                  <c:v>0.35</c:v>
                </c:pt>
                <c:pt idx="2">
                  <c:v>0.32</c:v>
                </c:pt>
                <c:pt idx="3">
                  <c:v>0.27</c:v>
                </c:pt>
                <c:pt idx="4">
                  <c:v>0.28999999999999998</c:v>
                </c:pt>
                <c:pt idx="5">
                  <c:v>0.26</c:v>
                </c:pt>
                <c:pt idx="6">
                  <c:v>0.3</c:v>
                </c:pt>
                <c:pt idx="7">
                  <c:v>0.28999999999999998</c:v>
                </c:pt>
                <c:pt idx="8">
                  <c:v>0.27</c:v>
                </c:pt>
                <c:pt idx="9">
                  <c:v>0.27</c:v>
                </c:pt>
                <c:pt idx="10">
                  <c:v>0.28000000000000003</c:v>
                </c:pt>
                <c:pt idx="11">
                  <c:v>0.26</c:v>
                </c:pt>
                <c:pt idx="12">
                  <c:v>0.27</c:v>
                </c:pt>
                <c:pt idx="13">
                  <c:v>0.24</c:v>
                </c:pt>
                <c:pt idx="14">
                  <c:v>0.21</c:v>
                </c:pt>
                <c:pt idx="15">
                  <c:v>0.26</c:v>
                </c:pt>
                <c:pt idx="16">
                  <c:v>0.28000000000000003</c:v>
                </c:pt>
                <c:pt idx="17">
                  <c:v>0.33</c:v>
                </c:pt>
                <c:pt idx="18">
                  <c:v>0.3</c:v>
                </c:pt>
                <c:pt idx="19">
                  <c:v>0.28999999999999998</c:v>
                </c:pt>
                <c:pt idx="20">
                  <c:v>0.3</c:v>
                </c:pt>
                <c:pt idx="21">
                  <c:v>0.24</c:v>
                </c:pt>
                <c:pt idx="22">
                  <c:v>0.21</c:v>
                </c:pt>
                <c:pt idx="23">
                  <c:v>0.21</c:v>
                </c:pt>
                <c:pt idx="24">
                  <c:v>0.23</c:v>
                </c:pt>
              </c:numCache>
            </c:numRef>
          </c:val>
          <c:smooth val="0"/>
          <c:extLst>
            <c:ext xmlns:c16="http://schemas.microsoft.com/office/drawing/2014/chart" uri="{C3380CC4-5D6E-409C-BE32-E72D297353CC}">
              <c16:uniqueId val="{0000003B-542C-4BD3-9BF9-6FEA45793614}"/>
            </c:ext>
          </c:extLst>
        </c:ser>
        <c:dLbls>
          <c:showLegendKey val="0"/>
          <c:showVal val="0"/>
          <c:showCatName val="0"/>
          <c:showSerName val="0"/>
          <c:showPercent val="0"/>
          <c:showBubbleSize val="0"/>
        </c:dLbls>
        <c:marker val="1"/>
        <c:smooth val="0"/>
        <c:axId val="160375168"/>
        <c:axId val="160376704"/>
      </c:lineChart>
      <c:catAx>
        <c:axId val="16037516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0376704"/>
        <c:crosses val="autoZero"/>
        <c:auto val="1"/>
        <c:lblAlgn val="ctr"/>
        <c:lblOffset val="100"/>
        <c:noMultiLvlLbl val="0"/>
      </c:catAx>
      <c:valAx>
        <c:axId val="160376704"/>
        <c:scaling>
          <c:orientation val="minMax"/>
          <c:max val="0.95000000000000007"/>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0375168"/>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2EED-489D-844B-417BDE8D5AEC}"/>
              </c:ext>
            </c:extLst>
          </c:dPt>
          <c:dLbls>
            <c:dLbl>
              <c:idx val="0"/>
              <c:layout>
                <c:manualLayout>
                  <c:x val="-3.4312268078559145E-2"/>
                  <c:y val="4.0056072536387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ED-489D-844B-417BDE8D5AEC}"/>
                </c:ext>
              </c:extLst>
            </c:dLbl>
            <c:dLbl>
              <c:idx val="1"/>
              <c:delete val="1"/>
              <c:extLst>
                <c:ext xmlns:c15="http://schemas.microsoft.com/office/drawing/2012/chart" uri="{CE6537A1-D6FC-4f65-9D91-7224C49458BB}"/>
                <c:ext xmlns:c16="http://schemas.microsoft.com/office/drawing/2014/chart" uri="{C3380CC4-5D6E-409C-BE32-E72D297353CC}">
                  <c16:uniqueId val="{00000003-2EED-489D-844B-417BDE8D5AEC}"/>
                </c:ext>
              </c:extLst>
            </c:dLbl>
            <c:dLbl>
              <c:idx val="2"/>
              <c:layout>
                <c:manualLayout>
                  <c:x val="-3.1609195402298854E-2"/>
                  <c:y val="3.6363636363636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ED-489D-844B-417BDE8D5AEC}"/>
                </c:ext>
              </c:extLst>
            </c:dLbl>
            <c:dLbl>
              <c:idx val="3"/>
              <c:delete val="1"/>
              <c:extLst>
                <c:ext xmlns:c15="http://schemas.microsoft.com/office/drawing/2012/chart" uri="{CE6537A1-D6FC-4f65-9D91-7224C49458BB}"/>
                <c:ext xmlns:c16="http://schemas.microsoft.com/office/drawing/2014/chart" uri="{C3380CC4-5D6E-409C-BE32-E72D297353CC}">
                  <c16:uniqueId val="{00000005-2EED-489D-844B-417BDE8D5AEC}"/>
                </c:ext>
              </c:extLst>
            </c:dLbl>
            <c:dLbl>
              <c:idx val="4"/>
              <c:delete val="1"/>
              <c:extLst>
                <c:ext xmlns:c15="http://schemas.microsoft.com/office/drawing/2012/chart" uri="{CE6537A1-D6FC-4f65-9D91-7224C49458BB}"/>
                <c:ext xmlns:c16="http://schemas.microsoft.com/office/drawing/2014/chart" uri="{C3380CC4-5D6E-409C-BE32-E72D297353CC}">
                  <c16:uniqueId val="{00000001-2EED-489D-844B-417BDE8D5AEC}"/>
                </c:ext>
              </c:extLst>
            </c:dLbl>
            <c:dLbl>
              <c:idx val="5"/>
              <c:delete val="1"/>
              <c:extLst>
                <c:ext xmlns:c15="http://schemas.microsoft.com/office/drawing/2012/chart" uri="{CE6537A1-D6FC-4f65-9D91-7224C49458BB}"/>
                <c:ext xmlns:c16="http://schemas.microsoft.com/office/drawing/2014/chart" uri="{C3380CC4-5D6E-409C-BE32-E72D297353CC}">
                  <c16:uniqueId val="{00000006-2EED-489D-844B-417BDE8D5AEC}"/>
                </c:ext>
              </c:extLst>
            </c:dLbl>
            <c:dLbl>
              <c:idx val="6"/>
              <c:delete val="1"/>
              <c:extLst>
                <c:ext xmlns:c15="http://schemas.microsoft.com/office/drawing/2012/chart" uri="{CE6537A1-D6FC-4f65-9D91-7224C49458BB}"/>
                <c:ext xmlns:c16="http://schemas.microsoft.com/office/drawing/2014/chart" uri="{C3380CC4-5D6E-409C-BE32-E72D297353CC}">
                  <c16:uniqueId val="{00000007-2EED-489D-844B-417BDE8D5AEC}"/>
                </c:ext>
              </c:extLst>
            </c:dLbl>
            <c:dLbl>
              <c:idx val="7"/>
              <c:layout>
                <c:manualLayout>
                  <c:x val="-3.017241379310345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ED-489D-844B-417BDE8D5AEC}"/>
                </c:ext>
              </c:extLst>
            </c:dLbl>
            <c:dLbl>
              <c:idx val="8"/>
              <c:delete val="1"/>
              <c:extLst>
                <c:ext xmlns:c15="http://schemas.microsoft.com/office/drawing/2012/chart" uri="{CE6537A1-D6FC-4f65-9D91-7224C49458BB}"/>
                <c:ext xmlns:c16="http://schemas.microsoft.com/office/drawing/2014/chart" uri="{C3380CC4-5D6E-409C-BE32-E72D297353CC}">
                  <c16:uniqueId val="{00000009-2EED-489D-844B-417BDE8D5AEC}"/>
                </c:ext>
              </c:extLst>
            </c:dLbl>
            <c:dLbl>
              <c:idx val="9"/>
              <c:delete val="1"/>
              <c:extLst>
                <c:ext xmlns:c15="http://schemas.microsoft.com/office/drawing/2012/chart" uri="{CE6537A1-D6FC-4f65-9D91-7224C49458BB}"/>
                <c:ext xmlns:c16="http://schemas.microsoft.com/office/drawing/2014/chart" uri="{C3380CC4-5D6E-409C-BE32-E72D297353CC}">
                  <c16:uniqueId val="{0000000A-2EED-489D-844B-417BDE8D5AEC}"/>
                </c:ext>
              </c:extLst>
            </c:dLbl>
            <c:dLbl>
              <c:idx val="10"/>
              <c:delete val="1"/>
              <c:extLst>
                <c:ext xmlns:c15="http://schemas.microsoft.com/office/drawing/2012/chart" uri="{CE6537A1-D6FC-4f65-9D91-7224C49458BB}"/>
                <c:ext xmlns:c16="http://schemas.microsoft.com/office/drawing/2014/chart" uri="{C3380CC4-5D6E-409C-BE32-E72D297353CC}">
                  <c16:uniqueId val="{0000000B-2EED-489D-844B-417BDE8D5AEC}"/>
                </c:ext>
              </c:extLst>
            </c:dLbl>
            <c:dLbl>
              <c:idx val="11"/>
              <c:delete val="1"/>
              <c:extLst>
                <c:ext xmlns:c15="http://schemas.microsoft.com/office/drawing/2012/chart" uri="{CE6537A1-D6FC-4f65-9D91-7224C49458BB}"/>
                <c:ext xmlns:c16="http://schemas.microsoft.com/office/drawing/2014/chart" uri="{C3380CC4-5D6E-409C-BE32-E72D297353CC}">
                  <c16:uniqueId val="{0000000C-2EED-489D-844B-417BDE8D5AEC}"/>
                </c:ext>
              </c:extLst>
            </c:dLbl>
            <c:dLbl>
              <c:idx val="12"/>
              <c:layout>
                <c:manualLayout>
                  <c:x val="-3.017241379310345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ED-489D-844B-417BDE8D5AEC}"/>
                </c:ext>
              </c:extLst>
            </c:dLbl>
            <c:dLbl>
              <c:idx val="13"/>
              <c:delete val="1"/>
              <c:extLst>
                <c:ext xmlns:c15="http://schemas.microsoft.com/office/drawing/2012/chart" uri="{CE6537A1-D6FC-4f65-9D91-7224C49458BB}"/>
                <c:ext xmlns:c16="http://schemas.microsoft.com/office/drawing/2014/chart" uri="{C3380CC4-5D6E-409C-BE32-E72D297353CC}">
                  <c16:uniqueId val="{0000000E-2EED-489D-844B-417BDE8D5AEC}"/>
                </c:ext>
              </c:extLst>
            </c:dLbl>
            <c:dLbl>
              <c:idx val="14"/>
              <c:delete val="1"/>
              <c:extLst>
                <c:ext xmlns:c15="http://schemas.microsoft.com/office/drawing/2012/chart" uri="{CE6537A1-D6FC-4f65-9D91-7224C49458BB}"/>
                <c:ext xmlns:c16="http://schemas.microsoft.com/office/drawing/2014/chart" uri="{C3380CC4-5D6E-409C-BE32-E72D297353CC}">
                  <c16:uniqueId val="{0000000F-2EED-489D-844B-417BDE8D5AEC}"/>
                </c:ext>
              </c:extLst>
            </c:dLbl>
            <c:dLbl>
              <c:idx val="15"/>
              <c:delete val="1"/>
              <c:extLst>
                <c:ext xmlns:c15="http://schemas.microsoft.com/office/drawing/2012/chart" uri="{CE6537A1-D6FC-4f65-9D91-7224C49458BB}"/>
                <c:ext xmlns:c16="http://schemas.microsoft.com/office/drawing/2014/chart" uri="{C3380CC4-5D6E-409C-BE32-E72D297353CC}">
                  <c16:uniqueId val="{00000010-2EED-489D-844B-417BDE8D5AEC}"/>
                </c:ext>
              </c:extLst>
            </c:dLbl>
            <c:dLbl>
              <c:idx val="16"/>
              <c:layout>
                <c:manualLayout>
                  <c:x val="-3.4482758620689759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EED-489D-844B-417BDE8D5AEC}"/>
                </c:ext>
              </c:extLst>
            </c:dLbl>
            <c:dLbl>
              <c:idx val="17"/>
              <c:layout>
                <c:manualLayout>
                  <c:x val="-2.8735632183908046E-3"/>
                  <c:y val="-5.7575757575757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EED-489D-844B-417BDE8D5AEC}"/>
                </c:ext>
              </c:extLst>
            </c:dLbl>
            <c:dLbl>
              <c:idx val="18"/>
              <c:delete val="1"/>
              <c:extLst>
                <c:ext xmlns:c15="http://schemas.microsoft.com/office/drawing/2012/chart" uri="{CE6537A1-D6FC-4f65-9D91-7224C49458BB}"/>
                <c:ext xmlns:c16="http://schemas.microsoft.com/office/drawing/2014/chart" uri="{C3380CC4-5D6E-409C-BE32-E72D297353CC}">
                  <c16:uniqueId val="{00000013-2EED-489D-844B-417BDE8D5AEC}"/>
                </c:ext>
              </c:extLst>
            </c:dLbl>
            <c:dLbl>
              <c:idx val="19"/>
              <c:layout>
                <c:manualLayout>
                  <c:x val="-3.0689655172413795E-2"/>
                  <c:y val="5.26201292146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EED-489D-844B-417BDE8D5AEC}"/>
                </c:ext>
              </c:extLst>
            </c:dLbl>
            <c:dLbl>
              <c:idx val="20"/>
              <c:delete val="1"/>
              <c:extLst>
                <c:ext xmlns:c15="http://schemas.microsoft.com/office/drawing/2012/chart" uri="{CE6537A1-D6FC-4f65-9D91-7224C49458BB}"/>
                <c:ext xmlns:c16="http://schemas.microsoft.com/office/drawing/2014/chart" uri="{C3380CC4-5D6E-409C-BE32-E72D297353CC}">
                  <c16:uniqueId val="{00000015-2EED-489D-844B-417BDE8D5AEC}"/>
                </c:ext>
              </c:extLst>
            </c:dLbl>
            <c:dLbl>
              <c:idx val="21"/>
              <c:delete val="1"/>
              <c:extLst>
                <c:ext xmlns:c15="http://schemas.microsoft.com/office/drawing/2012/chart" uri="{CE6537A1-D6FC-4f65-9D91-7224C49458BB}"/>
                <c:ext xmlns:c16="http://schemas.microsoft.com/office/drawing/2014/chart" uri="{C3380CC4-5D6E-409C-BE32-E72D297353CC}">
                  <c16:uniqueId val="{00000016-2EED-489D-844B-417BDE8D5AEC}"/>
                </c:ext>
              </c:extLst>
            </c:dLbl>
            <c:dLbl>
              <c:idx val="22"/>
              <c:delete val="1"/>
              <c:extLst>
                <c:ext xmlns:c15="http://schemas.microsoft.com/office/drawing/2012/chart" uri="{CE6537A1-D6FC-4f65-9D91-7224C49458BB}"/>
                <c:ext xmlns:c16="http://schemas.microsoft.com/office/drawing/2014/chart" uri="{C3380CC4-5D6E-409C-BE32-E72D297353CC}">
                  <c16:uniqueId val="{00000017-2EED-489D-844B-417BDE8D5AEC}"/>
                </c:ext>
              </c:extLst>
            </c:dLbl>
            <c:dLbl>
              <c:idx val="23"/>
              <c:delete val="1"/>
              <c:extLst>
                <c:ext xmlns:c15="http://schemas.microsoft.com/office/drawing/2012/chart" uri="{CE6537A1-D6FC-4f65-9D91-7224C49458BB}"/>
                <c:ext xmlns:c16="http://schemas.microsoft.com/office/drawing/2014/chart" uri="{C3380CC4-5D6E-409C-BE32-E72D297353CC}">
                  <c16:uniqueId val="{00000018-2EED-489D-844B-417BDE8D5AEC}"/>
                </c:ext>
              </c:extLst>
            </c:dLbl>
            <c:dLbl>
              <c:idx val="24"/>
              <c:layout>
                <c:manualLayout>
                  <c:x val="-3.0994886415060185E-3"/>
                  <c:y val="2.2477213075638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EED-489D-844B-417BDE8D5AEC}"/>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c:formatCode>
                <c:ptCount val="18"/>
                <c:pt idx="0">
                  <c:v>0.19</c:v>
                </c:pt>
                <c:pt idx="1">
                  <c:v>0.26</c:v>
                </c:pt>
                <c:pt idx="2">
                  <c:v>0.22</c:v>
                </c:pt>
                <c:pt idx="3">
                  <c:v>0.21</c:v>
                </c:pt>
                <c:pt idx="4">
                  <c:v>0.3</c:v>
                </c:pt>
                <c:pt idx="5">
                  <c:v>0.23</c:v>
                </c:pt>
                <c:pt idx="6">
                  <c:v>0.22</c:v>
                </c:pt>
                <c:pt idx="7">
                  <c:v>0.27</c:v>
                </c:pt>
                <c:pt idx="8">
                  <c:v>0.24</c:v>
                </c:pt>
                <c:pt idx="9">
                  <c:v>0.15</c:v>
                </c:pt>
                <c:pt idx="10">
                  <c:v>0.13</c:v>
                </c:pt>
                <c:pt idx="11">
                  <c:v>0.16</c:v>
                </c:pt>
                <c:pt idx="12">
                  <c:v>0.18</c:v>
                </c:pt>
                <c:pt idx="13">
                  <c:v>0.16</c:v>
                </c:pt>
                <c:pt idx="14">
                  <c:v>0.2</c:v>
                </c:pt>
                <c:pt idx="15">
                  <c:v>0.25</c:v>
                </c:pt>
                <c:pt idx="16">
                  <c:v>0.26</c:v>
                </c:pt>
                <c:pt idx="17">
                  <c:v>0.2</c:v>
                </c:pt>
              </c:numCache>
            </c:numRef>
          </c:val>
          <c:smooth val="0"/>
          <c:extLst>
            <c:ext xmlns:c16="http://schemas.microsoft.com/office/drawing/2014/chart" uri="{C3380CC4-5D6E-409C-BE32-E72D297353CC}">
              <c16:uniqueId val="{0000001A-2EED-489D-844B-417BDE8D5AEC}"/>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3.3563218390804596E-2"/>
                  <c:y val="4.0658792650918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EED-489D-844B-417BDE8D5AEC}"/>
                </c:ext>
              </c:extLst>
            </c:dLbl>
            <c:dLbl>
              <c:idx val="1"/>
              <c:delete val="1"/>
              <c:extLst>
                <c:ext xmlns:c15="http://schemas.microsoft.com/office/drawing/2012/chart" uri="{CE6537A1-D6FC-4f65-9D91-7224C49458BB}"/>
                <c:ext xmlns:c16="http://schemas.microsoft.com/office/drawing/2014/chart" uri="{C3380CC4-5D6E-409C-BE32-E72D297353CC}">
                  <c16:uniqueId val="{0000001C-2EED-489D-844B-417BDE8D5AEC}"/>
                </c:ext>
              </c:extLst>
            </c:dLbl>
            <c:dLbl>
              <c:idx val="2"/>
              <c:layout>
                <c:manualLayout>
                  <c:x val="-3.017241379310345E-2"/>
                  <c:y val="-3.93939393939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EED-489D-844B-417BDE8D5AEC}"/>
                </c:ext>
              </c:extLst>
            </c:dLbl>
            <c:dLbl>
              <c:idx val="3"/>
              <c:delete val="1"/>
              <c:extLst>
                <c:ext xmlns:c15="http://schemas.microsoft.com/office/drawing/2012/chart" uri="{CE6537A1-D6FC-4f65-9D91-7224C49458BB}"/>
                <c:ext xmlns:c16="http://schemas.microsoft.com/office/drawing/2014/chart" uri="{C3380CC4-5D6E-409C-BE32-E72D297353CC}">
                  <c16:uniqueId val="{0000001E-2EED-489D-844B-417BDE8D5AEC}"/>
                </c:ext>
              </c:extLst>
            </c:dLbl>
            <c:dLbl>
              <c:idx val="4"/>
              <c:delete val="1"/>
              <c:extLst>
                <c:ext xmlns:c15="http://schemas.microsoft.com/office/drawing/2012/chart" uri="{CE6537A1-D6FC-4f65-9D91-7224C49458BB}"/>
                <c:ext xmlns:c16="http://schemas.microsoft.com/office/drawing/2014/chart" uri="{C3380CC4-5D6E-409C-BE32-E72D297353CC}">
                  <c16:uniqueId val="{0000001F-2EED-489D-844B-417BDE8D5AEC}"/>
                </c:ext>
              </c:extLst>
            </c:dLbl>
            <c:dLbl>
              <c:idx val="5"/>
              <c:delete val="1"/>
              <c:extLst>
                <c:ext xmlns:c15="http://schemas.microsoft.com/office/drawing/2012/chart" uri="{CE6537A1-D6FC-4f65-9D91-7224C49458BB}"/>
                <c:ext xmlns:c16="http://schemas.microsoft.com/office/drawing/2014/chart" uri="{C3380CC4-5D6E-409C-BE32-E72D297353CC}">
                  <c16:uniqueId val="{00000020-2EED-489D-844B-417BDE8D5AEC}"/>
                </c:ext>
              </c:extLst>
            </c:dLbl>
            <c:dLbl>
              <c:idx val="6"/>
              <c:delete val="1"/>
              <c:extLst>
                <c:ext xmlns:c15="http://schemas.microsoft.com/office/drawing/2012/chart" uri="{CE6537A1-D6FC-4f65-9D91-7224C49458BB}"/>
                <c:ext xmlns:c16="http://schemas.microsoft.com/office/drawing/2014/chart" uri="{C3380CC4-5D6E-409C-BE32-E72D297353CC}">
                  <c16:uniqueId val="{00000021-2EED-489D-844B-417BDE8D5AEC}"/>
                </c:ext>
              </c:extLst>
            </c:dLbl>
            <c:dLbl>
              <c:idx val="7"/>
              <c:layout>
                <c:manualLayout>
                  <c:x val="-3.7356321839080463E-2"/>
                  <c:y val="-3.6363636363636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EED-489D-844B-417BDE8D5AEC}"/>
                </c:ext>
              </c:extLst>
            </c:dLbl>
            <c:dLbl>
              <c:idx val="8"/>
              <c:delete val="1"/>
              <c:extLst>
                <c:ext xmlns:c15="http://schemas.microsoft.com/office/drawing/2012/chart" uri="{CE6537A1-D6FC-4f65-9D91-7224C49458BB}"/>
                <c:ext xmlns:c16="http://schemas.microsoft.com/office/drawing/2014/chart" uri="{C3380CC4-5D6E-409C-BE32-E72D297353CC}">
                  <c16:uniqueId val="{00000023-2EED-489D-844B-417BDE8D5AEC}"/>
                </c:ext>
              </c:extLst>
            </c:dLbl>
            <c:dLbl>
              <c:idx val="9"/>
              <c:delete val="1"/>
              <c:extLst>
                <c:ext xmlns:c15="http://schemas.microsoft.com/office/drawing/2012/chart" uri="{CE6537A1-D6FC-4f65-9D91-7224C49458BB}"/>
                <c:ext xmlns:c16="http://schemas.microsoft.com/office/drawing/2014/chart" uri="{C3380CC4-5D6E-409C-BE32-E72D297353CC}">
                  <c16:uniqueId val="{00000024-2EED-489D-844B-417BDE8D5AEC}"/>
                </c:ext>
              </c:extLst>
            </c:dLbl>
            <c:dLbl>
              <c:idx val="10"/>
              <c:delete val="1"/>
              <c:extLst>
                <c:ext xmlns:c15="http://schemas.microsoft.com/office/drawing/2012/chart" uri="{CE6537A1-D6FC-4f65-9D91-7224C49458BB}"/>
                <c:ext xmlns:c16="http://schemas.microsoft.com/office/drawing/2014/chart" uri="{C3380CC4-5D6E-409C-BE32-E72D297353CC}">
                  <c16:uniqueId val="{00000025-2EED-489D-844B-417BDE8D5AEC}"/>
                </c:ext>
              </c:extLst>
            </c:dLbl>
            <c:dLbl>
              <c:idx val="11"/>
              <c:delete val="1"/>
              <c:extLst>
                <c:ext xmlns:c15="http://schemas.microsoft.com/office/drawing/2012/chart" uri="{CE6537A1-D6FC-4f65-9D91-7224C49458BB}"/>
                <c:ext xmlns:c16="http://schemas.microsoft.com/office/drawing/2014/chart" uri="{C3380CC4-5D6E-409C-BE32-E72D297353CC}">
                  <c16:uniqueId val="{00000026-2EED-489D-844B-417BDE8D5AEC}"/>
                </c:ext>
              </c:extLst>
            </c:dLbl>
            <c:dLbl>
              <c:idx val="12"/>
              <c:layout>
                <c:manualLayout>
                  <c:x val="-3.5919540229885055E-2"/>
                  <c:y val="3.6363636363636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EED-489D-844B-417BDE8D5AEC}"/>
                </c:ext>
              </c:extLst>
            </c:dLbl>
            <c:dLbl>
              <c:idx val="13"/>
              <c:delete val="1"/>
              <c:extLst>
                <c:ext xmlns:c15="http://schemas.microsoft.com/office/drawing/2012/chart" uri="{CE6537A1-D6FC-4f65-9D91-7224C49458BB}"/>
                <c:ext xmlns:c16="http://schemas.microsoft.com/office/drawing/2014/chart" uri="{C3380CC4-5D6E-409C-BE32-E72D297353CC}">
                  <c16:uniqueId val="{00000028-2EED-489D-844B-417BDE8D5AEC}"/>
                </c:ext>
              </c:extLst>
            </c:dLbl>
            <c:dLbl>
              <c:idx val="14"/>
              <c:delete val="1"/>
              <c:extLst>
                <c:ext xmlns:c15="http://schemas.microsoft.com/office/drawing/2012/chart" uri="{CE6537A1-D6FC-4f65-9D91-7224C49458BB}"/>
                <c:ext xmlns:c16="http://schemas.microsoft.com/office/drawing/2014/chart" uri="{C3380CC4-5D6E-409C-BE32-E72D297353CC}">
                  <c16:uniqueId val="{00000029-2EED-489D-844B-417BDE8D5AEC}"/>
                </c:ext>
              </c:extLst>
            </c:dLbl>
            <c:dLbl>
              <c:idx val="15"/>
              <c:delete val="1"/>
              <c:extLst>
                <c:ext xmlns:c15="http://schemas.microsoft.com/office/drawing/2012/chart" uri="{CE6537A1-D6FC-4f65-9D91-7224C49458BB}"/>
                <c:ext xmlns:c16="http://schemas.microsoft.com/office/drawing/2014/chart" uri="{C3380CC4-5D6E-409C-BE32-E72D297353CC}">
                  <c16:uniqueId val="{0000002A-2EED-489D-844B-417BDE8D5AEC}"/>
                </c:ext>
              </c:extLst>
            </c:dLbl>
            <c:dLbl>
              <c:idx val="16"/>
              <c:layout>
                <c:manualLayout>
                  <c:x val="-3.4482758620689759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EED-489D-844B-417BDE8D5AEC}"/>
                </c:ext>
              </c:extLst>
            </c:dLbl>
            <c:dLbl>
              <c:idx val="17"/>
              <c:layout>
                <c:manualLayout>
                  <c:x val="-2.8735632183908046E-3"/>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EED-489D-844B-417BDE8D5AEC}"/>
                </c:ext>
              </c:extLst>
            </c:dLbl>
            <c:dLbl>
              <c:idx val="18"/>
              <c:delete val="1"/>
              <c:extLst>
                <c:ext xmlns:c15="http://schemas.microsoft.com/office/drawing/2012/chart" uri="{CE6537A1-D6FC-4f65-9D91-7224C49458BB}"/>
                <c:ext xmlns:c16="http://schemas.microsoft.com/office/drawing/2014/chart" uri="{C3380CC4-5D6E-409C-BE32-E72D297353CC}">
                  <c16:uniqueId val="{0000002D-2EED-489D-844B-417BDE8D5AEC}"/>
                </c:ext>
              </c:extLst>
            </c:dLbl>
            <c:dLbl>
              <c:idx val="20"/>
              <c:delete val="1"/>
              <c:extLst>
                <c:ext xmlns:c15="http://schemas.microsoft.com/office/drawing/2012/chart" uri="{CE6537A1-D6FC-4f65-9D91-7224C49458BB}"/>
                <c:ext xmlns:c16="http://schemas.microsoft.com/office/drawing/2014/chart" uri="{C3380CC4-5D6E-409C-BE32-E72D297353CC}">
                  <c16:uniqueId val="{0000002E-2EED-489D-844B-417BDE8D5AEC}"/>
                </c:ext>
              </c:extLst>
            </c:dLbl>
            <c:dLbl>
              <c:idx val="21"/>
              <c:delete val="1"/>
              <c:extLst>
                <c:ext xmlns:c15="http://schemas.microsoft.com/office/drawing/2012/chart" uri="{CE6537A1-D6FC-4f65-9D91-7224C49458BB}"/>
                <c:ext xmlns:c16="http://schemas.microsoft.com/office/drawing/2014/chart" uri="{C3380CC4-5D6E-409C-BE32-E72D297353CC}">
                  <c16:uniqueId val="{0000002F-2EED-489D-844B-417BDE8D5AEC}"/>
                </c:ext>
              </c:extLst>
            </c:dLbl>
            <c:dLbl>
              <c:idx val="22"/>
              <c:delete val="1"/>
              <c:extLst>
                <c:ext xmlns:c15="http://schemas.microsoft.com/office/drawing/2012/chart" uri="{CE6537A1-D6FC-4f65-9D91-7224C49458BB}"/>
                <c:ext xmlns:c16="http://schemas.microsoft.com/office/drawing/2014/chart" uri="{C3380CC4-5D6E-409C-BE32-E72D297353CC}">
                  <c16:uniqueId val="{00000030-2EED-489D-844B-417BDE8D5AEC}"/>
                </c:ext>
              </c:extLst>
            </c:dLbl>
            <c:dLbl>
              <c:idx val="23"/>
              <c:delete val="1"/>
              <c:extLst>
                <c:ext xmlns:c15="http://schemas.microsoft.com/office/drawing/2012/chart" uri="{CE6537A1-D6FC-4f65-9D91-7224C49458BB}"/>
                <c:ext xmlns:c16="http://schemas.microsoft.com/office/drawing/2014/chart" uri="{C3380CC4-5D6E-409C-BE32-E72D297353CC}">
                  <c16:uniqueId val="{00000031-2EED-489D-844B-417BDE8D5AEC}"/>
                </c:ext>
              </c:extLst>
            </c:dLbl>
            <c:dLbl>
              <c:idx val="24"/>
              <c:layout>
                <c:manualLayout>
                  <c:x val="-4.5362702507014208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EED-489D-844B-417BDE8D5AEC}"/>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c:formatCode>
                <c:ptCount val="18"/>
                <c:pt idx="0">
                  <c:v>0.48</c:v>
                </c:pt>
                <c:pt idx="1">
                  <c:v>0.53</c:v>
                </c:pt>
                <c:pt idx="2">
                  <c:v>0.52</c:v>
                </c:pt>
                <c:pt idx="3">
                  <c:v>0.52</c:v>
                </c:pt>
                <c:pt idx="4">
                  <c:v>0.53</c:v>
                </c:pt>
                <c:pt idx="5">
                  <c:v>0.53</c:v>
                </c:pt>
                <c:pt idx="6">
                  <c:v>0.55000000000000004</c:v>
                </c:pt>
                <c:pt idx="7">
                  <c:v>0.6</c:v>
                </c:pt>
                <c:pt idx="8">
                  <c:v>0.47</c:v>
                </c:pt>
                <c:pt idx="9">
                  <c:v>0.44</c:v>
                </c:pt>
                <c:pt idx="10">
                  <c:v>0.43</c:v>
                </c:pt>
                <c:pt idx="11">
                  <c:v>0.49</c:v>
                </c:pt>
                <c:pt idx="12">
                  <c:v>0.47</c:v>
                </c:pt>
                <c:pt idx="13">
                  <c:v>0.44</c:v>
                </c:pt>
                <c:pt idx="14">
                  <c:v>0.51</c:v>
                </c:pt>
                <c:pt idx="15">
                  <c:v>0.6</c:v>
                </c:pt>
                <c:pt idx="16">
                  <c:v>0.62</c:v>
                </c:pt>
                <c:pt idx="17">
                  <c:v>0.55000000000000004</c:v>
                </c:pt>
              </c:numCache>
            </c:numRef>
          </c:val>
          <c:smooth val="0"/>
          <c:extLst>
            <c:ext xmlns:c16="http://schemas.microsoft.com/office/drawing/2014/chart" uri="{C3380CC4-5D6E-409C-BE32-E72D297353CC}">
              <c16:uniqueId val="{00000033-2EED-489D-844B-417BDE8D5AEC}"/>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3.3045977011494254E-2"/>
                  <c:y val="-2.7272727272727271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EED-489D-844B-417BDE8D5AEC}"/>
                </c:ext>
              </c:extLst>
            </c:dLbl>
            <c:dLbl>
              <c:idx val="2"/>
              <c:layout>
                <c:manualLayout>
                  <c:x val="-3.017241379310345E-2"/>
                  <c:y val="4.2424242424242427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2EED-489D-844B-417BDE8D5AEC}"/>
                </c:ext>
              </c:extLst>
            </c:dLbl>
            <c:dLbl>
              <c:idx val="7"/>
              <c:layout>
                <c:manualLayout>
                  <c:x val="-2.8735632183908046E-2"/>
                  <c:y val="3.9393939393939391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2EED-489D-844B-417BDE8D5AEC}"/>
                </c:ext>
              </c:extLst>
            </c:dLbl>
            <c:dLbl>
              <c:idx val="12"/>
              <c:layout>
                <c:manualLayout>
                  <c:x val="-3.5919540229885055E-2"/>
                  <c:y val="-3.3333333333333333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EED-489D-844B-417BDE8D5AEC}"/>
                </c:ext>
              </c:extLst>
            </c:dLbl>
            <c:dLbl>
              <c:idx val="16"/>
              <c:layout>
                <c:manualLayout>
                  <c:x val="-3.4482758620689759E-2"/>
                  <c:y val="-4.8484848484848485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2EED-489D-844B-417BDE8D5AEC}"/>
                </c:ext>
              </c:extLst>
            </c:dLbl>
            <c:dLbl>
              <c:idx val="17"/>
              <c:layout>
                <c:manualLayout>
                  <c:x val="-2.8735632183908046E-3"/>
                  <c:y val="5.4545454545454543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EED-489D-844B-417BDE8D5AEC}"/>
                </c:ext>
              </c:extLst>
            </c:dLbl>
            <c:dLbl>
              <c:idx val="19"/>
              <c:layout>
                <c:manualLayout>
                  <c:x val="-3.1609195402298743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2EED-489D-844B-417BDE8D5AEC}"/>
                </c:ext>
              </c:extLst>
            </c:dLbl>
            <c:dLbl>
              <c:idx val="24"/>
              <c:layout>
                <c:manualLayout>
                  <c:x val="-2.8735632183908046E-3"/>
                  <c:y val="3.333333333333333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2EED-489D-844B-417BDE8D5AEC}"/>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c:formatCode>
                <c:ptCount val="18"/>
                <c:pt idx="0">
                  <c:v>0.5</c:v>
                </c:pt>
                <c:pt idx="1">
                  <c:v>0.45</c:v>
                </c:pt>
                <c:pt idx="2">
                  <c:v>0.47</c:v>
                </c:pt>
                <c:pt idx="3">
                  <c:v>0.43</c:v>
                </c:pt>
                <c:pt idx="4">
                  <c:v>0.45</c:v>
                </c:pt>
                <c:pt idx="5">
                  <c:v>0.43</c:v>
                </c:pt>
                <c:pt idx="6">
                  <c:v>0.41</c:v>
                </c:pt>
                <c:pt idx="7">
                  <c:v>0.39</c:v>
                </c:pt>
                <c:pt idx="8">
                  <c:v>0.5</c:v>
                </c:pt>
                <c:pt idx="9">
                  <c:v>0.54</c:v>
                </c:pt>
                <c:pt idx="10">
                  <c:v>0.51</c:v>
                </c:pt>
                <c:pt idx="11">
                  <c:v>0.49</c:v>
                </c:pt>
                <c:pt idx="12">
                  <c:v>0.5</c:v>
                </c:pt>
                <c:pt idx="13">
                  <c:v>0.53</c:v>
                </c:pt>
                <c:pt idx="14">
                  <c:v>0.46</c:v>
                </c:pt>
                <c:pt idx="15">
                  <c:v>0.38</c:v>
                </c:pt>
                <c:pt idx="16">
                  <c:v>0.37</c:v>
                </c:pt>
                <c:pt idx="17">
                  <c:v>0.45</c:v>
                </c:pt>
              </c:numCache>
            </c:numRef>
          </c:val>
          <c:smooth val="0"/>
          <c:extLst>
            <c:ext xmlns:c16="http://schemas.microsoft.com/office/drawing/2014/chart" uri="{C3380CC4-5D6E-409C-BE32-E72D297353CC}">
              <c16:uniqueId val="{0000003C-2EED-489D-844B-417BDE8D5AEC}"/>
            </c:ext>
          </c:extLst>
        </c:ser>
        <c:dLbls>
          <c:showLegendKey val="0"/>
          <c:showVal val="0"/>
          <c:showCatName val="0"/>
          <c:showSerName val="0"/>
          <c:showPercent val="0"/>
          <c:showBubbleSize val="0"/>
        </c:dLbls>
        <c:marker val="1"/>
        <c:smooth val="0"/>
        <c:axId val="158413568"/>
        <c:axId val="158415104"/>
      </c:lineChart>
      <c:catAx>
        <c:axId val="15841356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58415104"/>
        <c:crosses val="autoZero"/>
        <c:auto val="1"/>
        <c:lblAlgn val="ctr"/>
        <c:lblOffset val="100"/>
        <c:noMultiLvlLbl val="0"/>
      </c:catAx>
      <c:valAx>
        <c:axId val="158415104"/>
        <c:scaling>
          <c:orientation val="minMax"/>
          <c:max val="0.70000000000000007"/>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58413568"/>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5EB0-40D1-AFC1-8C78E85EC005}"/>
              </c:ext>
            </c:extLst>
          </c:dPt>
          <c:dLbls>
            <c:dLbl>
              <c:idx val="0"/>
              <c:layout>
                <c:manualLayout>
                  <c:x val="-2.5691578423386732E-2"/>
                  <c:y val="4.0056072536387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B0-40D1-AFC1-8C78E85EC005}"/>
                </c:ext>
              </c:extLst>
            </c:dLbl>
            <c:dLbl>
              <c:idx val="1"/>
              <c:delete val="1"/>
              <c:extLst>
                <c:ext xmlns:c15="http://schemas.microsoft.com/office/drawing/2012/chart" uri="{CE6537A1-D6FC-4f65-9D91-7224C49458BB}"/>
                <c:ext xmlns:c16="http://schemas.microsoft.com/office/drawing/2014/chart" uri="{C3380CC4-5D6E-409C-BE32-E72D297353CC}">
                  <c16:uniqueId val="{00000003-5EB0-40D1-AFC1-8C78E85EC005}"/>
                </c:ext>
              </c:extLst>
            </c:dLbl>
            <c:dLbl>
              <c:idx val="2"/>
              <c:delete val="1"/>
              <c:extLst>
                <c:ext xmlns:c15="http://schemas.microsoft.com/office/drawing/2012/chart" uri="{CE6537A1-D6FC-4f65-9D91-7224C49458BB}"/>
                <c:ext xmlns:c16="http://schemas.microsoft.com/office/drawing/2014/chart" uri="{C3380CC4-5D6E-409C-BE32-E72D297353CC}">
                  <c16:uniqueId val="{00000004-5EB0-40D1-AFC1-8C78E85EC005}"/>
                </c:ext>
              </c:extLst>
            </c:dLbl>
            <c:dLbl>
              <c:idx val="3"/>
              <c:delete val="1"/>
              <c:extLst>
                <c:ext xmlns:c15="http://schemas.microsoft.com/office/drawing/2012/chart" uri="{CE6537A1-D6FC-4f65-9D91-7224C49458BB}"/>
                <c:ext xmlns:c16="http://schemas.microsoft.com/office/drawing/2014/chart" uri="{C3380CC4-5D6E-409C-BE32-E72D297353CC}">
                  <c16:uniqueId val="{00000005-5EB0-40D1-AFC1-8C78E85EC005}"/>
                </c:ext>
              </c:extLst>
            </c:dLbl>
            <c:dLbl>
              <c:idx val="4"/>
              <c:layout>
                <c:manualLayout>
                  <c:x val="-3.3833378586297404E-2"/>
                  <c:y val="-3.0608208064900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B0-40D1-AFC1-8C78E85EC005}"/>
                </c:ext>
              </c:extLst>
            </c:dLbl>
            <c:dLbl>
              <c:idx val="5"/>
              <c:delete val="1"/>
              <c:extLst>
                <c:ext xmlns:c15="http://schemas.microsoft.com/office/drawing/2012/chart" uri="{CE6537A1-D6FC-4f65-9D91-7224C49458BB}"/>
                <c:ext xmlns:c16="http://schemas.microsoft.com/office/drawing/2014/chart" uri="{C3380CC4-5D6E-409C-BE32-E72D297353CC}">
                  <c16:uniqueId val="{00000006-5EB0-40D1-AFC1-8C78E85EC005}"/>
                </c:ext>
              </c:extLst>
            </c:dLbl>
            <c:dLbl>
              <c:idx val="6"/>
              <c:delete val="1"/>
              <c:extLst>
                <c:ext xmlns:c15="http://schemas.microsoft.com/office/drawing/2012/chart" uri="{CE6537A1-D6FC-4f65-9D91-7224C49458BB}"/>
                <c:ext xmlns:c16="http://schemas.microsoft.com/office/drawing/2014/chart" uri="{C3380CC4-5D6E-409C-BE32-E72D297353CC}">
                  <c16:uniqueId val="{00000007-5EB0-40D1-AFC1-8C78E85EC005}"/>
                </c:ext>
              </c:extLst>
            </c:dLbl>
            <c:dLbl>
              <c:idx val="7"/>
              <c:delete val="1"/>
              <c:extLst>
                <c:ext xmlns:c15="http://schemas.microsoft.com/office/drawing/2012/chart" uri="{CE6537A1-D6FC-4f65-9D91-7224C49458BB}"/>
                <c:ext xmlns:c16="http://schemas.microsoft.com/office/drawing/2014/chart" uri="{C3380CC4-5D6E-409C-BE32-E72D297353CC}">
                  <c16:uniqueId val="{00000008-5EB0-40D1-AFC1-8C78E85EC005}"/>
                </c:ext>
              </c:extLst>
            </c:dLbl>
            <c:dLbl>
              <c:idx val="8"/>
              <c:delete val="1"/>
              <c:extLst>
                <c:ext xmlns:c15="http://schemas.microsoft.com/office/drawing/2012/chart" uri="{CE6537A1-D6FC-4f65-9D91-7224C49458BB}"/>
                <c:ext xmlns:c16="http://schemas.microsoft.com/office/drawing/2014/chart" uri="{C3380CC4-5D6E-409C-BE32-E72D297353CC}">
                  <c16:uniqueId val="{00000009-5EB0-40D1-AFC1-8C78E85EC005}"/>
                </c:ext>
              </c:extLst>
            </c:dLbl>
            <c:dLbl>
              <c:idx val="9"/>
              <c:layout>
                <c:manualLayout>
                  <c:x val="-2.6379310344827586E-2"/>
                  <c:y val="3.7628728227153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B0-40D1-AFC1-8C78E85EC005}"/>
                </c:ext>
              </c:extLst>
            </c:dLbl>
            <c:dLbl>
              <c:idx val="10"/>
              <c:delete val="1"/>
              <c:extLst>
                <c:ext xmlns:c15="http://schemas.microsoft.com/office/drawing/2012/chart" uri="{CE6537A1-D6FC-4f65-9D91-7224C49458BB}"/>
                <c:ext xmlns:c16="http://schemas.microsoft.com/office/drawing/2014/chart" uri="{C3380CC4-5D6E-409C-BE32-E72D297353CC}">
                  <c16:uniqueId val="{0000000B-5EB0-40D1-AFC1-8C78E85EC005}"/>
                </c:ext>
              </c:extLst>
            </c:dLbl>
            <c:dLbl>
              <c:idx val="11"/>
              <c:delete val="1"/>
              <c:extLst>
                <c:ext xmlns:c15="http://schemas.microsoft.com/office/drawing/2012/chart" uri="{CE6537A1-D6FC-4f65-9D91-7224C49458BB}"/>
                <c:ext xmlns:c16="http://schemas.microsoft.com/office/drawing/2014/chart" uri="{C3380CC4-5D6E-409C-BE32-E72D297353CC}">
                  <c16:uniqueId val="{0000000C-5EB0-40D1-AFC1-8C78E85EC005}"/>
                </c:ext>
              </c:extLst>
            </c:dLbl>
            <c:dLbl>
              <c:idx val="12"/>
              <c:delete val="1"/>
              <c:extLst>
                <c:ext xmlns:c15="http://schemas.microsoft.com/office/drawing/2012/chart" uri="{CE6537A1-D6FC-4f65-9D91-7224C49458BB}"/>
                <c:ext xmlns:c16="http://schemas.microsoft.com/office/drawing/2014/chart" uri="{C3380CC4-5D6E-409C-BE32-E72D297353CC}">
                  <c16:uniqueId val="{0000000D-5EB0-40D1-AFC1-8C78E85EC005}"/>
                </c:ext>
              </c:extLst>
            </c:dLbl>
            <c:dLbl>
              <c:idx val="13"/>
              <c:delete val="1"/>
              <c:extLst>
                <c:ext xmlns:c15="http://schemas.microsoft.com/office/drawing/2012/chart" uri="{CE6537A1-D6FC-4f65-9D91-7224C49458BB}"/>
                <c:ext xmlns:c16="http://schemas.microsoft.com/office/drawing/2014/chart" uri="{C3380CC4-5D6E-409C-BE32-E72D297353CC}">
                  <c16:uniqueId val="{0000000E-5EB0-40D1-AFC1-8C78E85EC005}"/>
                </c:ext>
              </c:extLst>
            </c:dLbl>
            <c:dLbl>
              <c:idx val="14"/>
              <c:layout>
                <c:manualLayout>
                  <c:x val="-3.0689655172413795E-2"/>
                  <c:y val="4.9749940348365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EB0-40D1-AFC1-8C78E85EC005}"/>
                </c:ext>
              </c:extLst>
            </c:dLbl>
            <c:dLbl>
              <c:idx val="15"/>
              <c:delete val="1"/>
              <c:extLst>
                <c:ext xmlns:c15="http://schemas.microsoft.com/office/drawing/2012/chart" uri="{CE6537A1-D6FC-4f65-9D91-7224C49458BB}"/>
                <c:ext xmlns:c16="http://schemas.microsoft.com/office/drawing/2014/chart" uri="{C3380CC4-5D6E-409C-BE32-E72D297353CC}">
                  <c16:uniqueId val="{00000010-5EB0-40D1-AFC1-8C78E85EC005}"/>
                </c:ext>
              </c:extLst>
            </c:dLbl>
            <c:dLbl>
              <c:idx val="16"/>
              <c:delete val="1"/>
              <c:extLst>
                <c:ext xmlns:c15="http://schemas.microsoft.com/office/drawing/2012/chart" uri="{CE6537A1-D6FC-4f65-9D91-7224C49458BB}"/>
                <c:ext xmlns:c16="http://schemas.microsoft.com/office/drawing/2014/chart" uri="{C3380CC4-5D6E-409C-BE32-E72D297353CC}">
                  <c16:uniqueId val="{00000011-5EB0-40D1-AFC1-8C78E85EC005}"/>
                </c:ext>
              </c:extLst>
            </c:dLbl>
            <c:dLbl>
              <c:idx val="17"/>
              <c:delete val="1"/>
              <c:extLst>
                <c:ext xmlns:c15="http://schemas.microsoft.com/office/drawing/2012/chart" uri="{CE6537A1-D6FC-4f65-9D91-7224C49458BB}"/>
                <c:ext xmlns:c16="http://schemas.microsoft.com/office/drawing/2014/chart" uri="{C3380CC4-5D6E-409C-BE32-E72D297353CC}">
                  <c16:uniqueId val="{00000012-5EB0-40D1-AFC1-8C78E85EC005}"/>
                </c:ext>
              </c:extLst>
            </c:dLbl>
            <c:dLbl>
              <c:idx val="18"/>
              <c:delete val="1"/>
              <c:extLst>
                <c:ext xmlns:c15="http://schemas.microsoft.com/office/drawing/2012/chart" uri="{CE6537A1-D6FC-4f65-9D91-7224C49458BB}"/>
                <c:ext xmlns:c16="http://schemas.microsoft.com/office/drawing/2014/chart" uri="{C3380CC4-5D6E-409C-BE32-E72D297353CC}">
                  <c16:uniqueId val="{00000013-5EB0-40D1-AFC1-8C78E85EC005}"/>
                </c:ext>
              </c:extLst>
            </c:dLbl>
            <c:dLbl>
              <c:idx val="19"/>
              <c:layout>
                <c:manualLayout>
                  <c:x val="-3.0689655172413795E-2"/>
                  <c:y val="3.746862324027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EB0-40D1-AFC1-8C78E85EC005}"/>
                </c:ext>
              </c:extLst>
            </c:dLbl>
            <c:dLbl>
              <c:idx val="20"/>
              <c:delete val="1"/>
              <c:extLst>
                <c:ext xmlns:c15="http://schemas.microsoft.com/office/drawing/2012/chart" uri="{CE6537A1-D6FC-4f65-9D91-7224C49458BB}"/>
                <c:ext xmlns:c16="http://schemas.microsoft.com/office/drawing/2014/chart" uri="{C3380CC4-5D6E-409C-BE32-E72D297353CC}">
                  <c16:uniqueId val="{00000015-5EB0-40D1-AFC1-8C78E85EC005}"/>
                </c:ext>
              </c:extLst>
            </c:dLbl>
            <c:dLbl>
              <c:idx val="21"/>
              <c:delete val="1"/>
              <c:extLst>
                <c:ext xmlns:c15="http://schemas.microsoft.com/office/drawing/2012/chart" uri="{CE6537A1-D6FC-4f65-9D91-7224C49458BB}"/>
                <c:ext xmlns:c16="http://schemas.microsoft.com/office/drawing/2014/chart" uri="{C3380CC4-5D6E-409C-BE32-E72D297353CC}">
                  <c16:uniqueId val="{00000016-5EB0-40D1-AFC1-8C78E85EC005}"/>
                </c:ext>
              </c:extLst>
            </c:dLbl>
            <c:dLbl>
              <c:idx val="22"/>
              <c:delete val="1"/>
              <c:extLst>
                <c:ext xmlns:c15="http://schemas.microsoft.com/office/drawing/2012/chart" uri="{CE6537A1-D6FC-4f65-9D91-7224C49458BB}"/>
                <c:ext xmlns:c16="http://schemas.microsoft.com/office/drawing/2014/chart" uri="{C3380CC4-5D6E-409C-BE32-E72D297353CC}">
                  <c16:uniqueId val="{00000017-5EB0-40D1-AFC1-8C78E85EC005}"/>
                </c:ext>
              </c:extLst>
            </c:dLbl>
            <c:dLbl>
              <c:idx val="23"/>
              <c:delete val="1"/>
              <c:extLst>
                <c:ext xmlns:c15="http://schemas.microsoft.com/office/drawing/2012/chart" uri="{CE6537A1-D6FC-4f65-9D91-7224C49458BB}"/>
                <c:ext xmlns:c16="http://schemas.microsoft.com/office/drawing/2014/chart" uri="{C3380CC4-5D6E-409C-BE32-E72D297353CC}">
                  <c16:uniqueId val="{00000018-5EB0-40D1-AFC1-8C78E85EC005}"/>
                </c:ext>
              </c:extLst>
            </c:dLbl>
            <c:dLbl>
              <c:idx val="24"/>
              <c:layout>
                <c:manualLayout>
                  <c:x val="-3.0994886415060185E-3"/>
                  <c:y val="2.2477213075638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EB0-40D1-AFC1-8C78E85EC005}"/>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0.21</c:v>
                </c:pt>
                <c:pt idx="1">
                  <c:v>0.22</c:v>
                </c:pt>
                <c:pt idx="2">
                  <c:v>0.25</c:v>
                </c:pt>
                <c:pt idx="3">
                  <c:v>0.26</c:v>
                </c:pt>
                <c:pt idx="4">
                  <c:v>0.31</c:v>
                </c:pt>
                <c:pt idx="5">
                  <c:v>0.23</c:v>
                </c:pt>
                <c:pt idx="6">
                  <c:v>0.23</c:v>
                </c:pt>
                <c:pt idx="7">
                  <c:v>0.28000000000000003</c:v>
                </c:pt>
                <c:pt idx="8">
                  <c:v>0.27</c:v>
                </c:pt>
                <c:pt idx="9">
                  <c:v>0.23</c:v>
                </c:pt>
                <c:pt idx="10">
                  <c:v>0.24</c:v>
                </c:pt>
                <c:pt idx="11">
                  <c:v>0.26</c:v>
                </c:pt>
                <c:pt idx="12">
                  <c:v>0.26</c:v>
                </c:pt>
                <c:pt idx="13">
                  <c:v>0.25</c:v>
                </c:pt>
                <c:pt idx="14">
                  <c:v>0.26</c:v>
                </c:pt>
                <c:pt idx="15">
                  <c:v>0.23</c:v>
                </c:pt>
                <c:pt idx="16">
                  <c:v>0.2</c:v>
                </c:pt>
                <c:pt idx="17">
                  <c:v>0.21</c:v>
                </c:pt>
                <c:pt idx="18">
                  <c:v>0.22</c:v>
                </c:pt>
                <c:pt idx="19">
                  <c:v>0.19</c:v>
                </c:pt>
                <c:pt idx="20">
                  <c:v>0.17</c:v>
                </c:pt>
                <c:pt idx="21">
                  <c:v>0.22</c:v>
                </c:pt>
                <c:pt idx="22">
                  <c:v>0.25</c:v>
                </c:pt>
                <c:pt idx="23">
                  <c:v>0.28000000000000003</c:v>
                </c:pt>
                <c:pt idx="24">
                  <c:v>0.18</c:v>
                </c:pt>
              </c:numCache>
            </c:numRef>
          </c:val>
          <c:smooth val="0"/>
          <c:extLst>
            <c:ext xmlns:c16="http://schemas.microsoft.com/office/drawing/2014/chart" uri="{C3380CC4-5D6E-409C-BE32-E72D297353CC}">
              <c16:uniqueId val="{0000001A-5EB0-40D1-AFC1-8C78E85EC005}"/>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EB0-40D1-AFC1-8C78E85EC005}"/>
                </c:ext>
              </c:extLst>
            </c:dLbl>
            <c:dLbl>
              <c:idx val="1"/>
              <c:delete val="1"/>
              <c:extLst>
                <c:ext xmlns:c15="http://schemas.microsoft.com/office/drawing/2012/chart" uri="{CE6537A1-D6FC-4f65-9D91-7224C49458BB}"/>
                <c:ext xmlns:c16="http://schemas.microsoft.com/office/drawing/2014/chart" uri="{C3380CC4-5D6E-409C-BE32-E72D297353CC}">
                  <c16:uniqueId val="{0000001C-5EB0-40D1-AFC1-8C78E85EC005}"/>
                </c:ext>
              </c:extLst>
            </c:dLbl>
            <c:dLbl>
              <c:idx val="2"/>
              <c:delete val="1"/>
              <c:extLst>
                <c:ext xmlns:c15="http://schemas.microsoft.com/office/drawing/2012/chart" uri="{CE6537A1-D6FC-4f65-9D91-7224C49458BB}"/>
                <c:ext xmlns:c16="http://schemas.microsoft.com/office/drawing/2014/chart" uri="{C3380CC4-5D6E-409C-BE32-E72D297353CC}">
                  <c16:uniqueId val="{0000001D-5EB0-40D1-AFC1-8C78E85EC005}"/>
                </c:ext>
              </c:extLst>
            </c:dLbl>
            <c:dLbl>
              <c:idx val="3"/>
              <c:delete val="1"/>
              <c:extLst>
                <c:ext xmlns:c15="http://schemas.microsoft.com/office/drawing/2012/chart" uri="{CE6537A1-D6FC-4f65-9D91-7224C49458BB}"/>
                <c:ext xmlns:c16="http://schemas.microsoft.com/office/drawing/2014/chart" uri="{C3380CC4-5D6E-409C-BE32-E72D297353CC}">
                  <c16:uniqueId val="{0000001E-5EB0-40D1-AFC1-8C78E85EC005}"/>
                </c:ext>
              </c:extLst>
            </c:dLbl>
            <c:dLbl>
              <c:idx val="4"/>
              <c:layout>
                <c:manualLayout>
                  <c:x val="-2.7691533170422635E-2"/>
                  <c:y val="-2.9608923884514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EB0-40D1-AFC1-8C78E85EC005}"/>
                </c:ext>
              </c:extLst>
            </c:dLbl>
            <c:dLbl>
              <c:idx val="5"/>
              <c:delete val="1"/>
              <c:extLst>
                <c:ext xmlns:c15="http://schemas.microsoft.com/office/drawing/2012/chart" uri="{CE6537A1-D6FC-4f65-9D91-7224C49458BB}"/>
                <c:ext xmlns:c16="http://schemas.microsoft.com/office/drawing/2014/chart" uri="{C3380CC4-5D6E-409C-BE32-E72D297353CC}">
                  <c16:uniqueId val="{00000020-5EB0-40D1-AFC1-8C78E85EC005}"/>
                </c:ext>
              </c:extLst>
            </c:dLbl>
            <c:dLbl>
              <c:idx val="6"/>
              <c:delete val="1"/>
              <c:extLst>
                <c:ext xmlns:c15="http://schemas.microsoft.com/office/drawing/2012/chart" uri="{CE6537A1-D6FC-4f65-9D91-7224C49458BB}"/>
                <c:ext xmlns:c16="http://schemas.microsoft.com/office/drawing/2014/chart" uri="{C3380CC4-5D6E-409C-BE32-E72D297353CC}">
                  <c16:uniqueId val="{00000021-5EB0-40D1-AFC1-8C78E85EC005}"/>
                </c:ext>
              </c:extLst>
            </c:dLbl>
            <c:dLbl>
              <c:idx val="7"/>
              <c:delete val="1"/>
              <c:extLst>
                <c:ext xmlns:c15="http://schemas.microsoft.com/office/drawing/2012/chart" uri="{CE6537A1-D6FC-4f65-9D91-7224C49458BB}"/>
                <c:ext xmlns:c16="http://schemas.microsoft.com/office/drawing/2014/chart" uri="{C3380CC4-5D6E-409C-BE32-E72D297353CC}">
                  <c16:uniqueId val="{00000022-5EB0-40D1-AFC1-8C78E85EC005}"/>
                </c:ext>
              </c:extLst>
            </c:dLbl>
            <c:dLbl>
              <c:idx val="8"/>
              <c:delete val="1"/>
              <c:extLst>
                <c:ext xmlns:c15="http://schemas.microsoft.com/office/drawing/2012/chart" uri="{CE6537A1-D6FC-4f65-9D91-7224C49458BB}"/>
                <c:ext xmlns:c16="http://schemas.microsoft.com/office/drawing/2014/chart" uri="{C3380CC4-5D6E-409C-BE32-E72D297353CC}">
                  <c16:uniqueId val="{00000023-5EB0-40D1-AFC1-8C78E85EC005}"/>
                </c:ext>
              </c:extLst>
            </c:dLbl>
            <c:dLbl>
              <c:idx val="9"/>
              <c:layout>
                <c:manualLayout>
                  <c:x val="-2.6111186532717892E-2"/>
                  <c:y val="-3.0141493676926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EB0-40D1-AFC1-8C78E85EC005}"/>
                </c:ext>
              </c:extLst>
            </c:dLbl>
            <c:dLbl>
              <c:idx val="10"/>
              <c:delete val="1"/>
              <c:extLst>
                <c:ext xmlns:c15="http://schemas.microsoft.com/office/drawing/2012/chart" uri="{CE6537A1-D6FC-4f65-9D91-7224C49458BB}"/>
                <c:ext xmlns:c16="http://schemas.microsoft.com/office/drawing/2014/chart" uri="{C3380CC4-5D6E-409C-BE32-E72D297353CC}">
                  <c16:uniqueId val="{00000025-5EB0-40D1-AFC1-8C78E85EC005}"/>
                </c:ext>
              </c:extLst>
            </c:dLbl>
            <c:dLbl>
              <c:idx val="11"/>
              <c:delete val="1"/>
              <c:extLst>
                <c:ext xmlns:c15="http://schemas.microsoft.com/office/drawing/2012/chart" uri="{CE6537A1-D6FC-4f65-9D91-7224C49458BB}"/>
                <c:ext xmlns:c16="http://schemas.microsoft.com/office/drawing/2014/chart" uri="{C3380CC4-5D6E-409C-BE32-E72D297353CC}">
                  <c16:uniqueId val="{00000026-5EB0-40D1-AFC1-8C78E85EC005}"/>
                </c:ext>
              </c:extLst>
            </c:dLbl>
            <c:dLbl>
              <c:idx val="12"/>
              <c:delete val="1"/>
              <c:extLst>
                <c:ext xmlns:c15="http://schemas.microsoft.com/office/drawing/2012/chart" uri="{CE6537A1-D6FC-4f65-9D91-7224C49458BB}"/>
                <c:ext xmlns:c16="http://schemas.microsoft.com/office/drawing/2014/chart" uri="{C3380CC4-5D6E-409C-BE32-E72D297353CC}">
                  <c16:uniqueId val="{00000027-5EB0-40D1-AFC1-8C78E85EC005}"/>
                </c:ext>
              </c:extLst>
            </c:dLbl>
            <c:dLbl>
              <c:idx val="13"/>
              <c:delete val="1"/>
              <c:extLst>
                <c:ext xmlns:c15="http://schemas.microsoft.com/office/drawing/2012/chart" uri="{CE6537A1-D6FC-4f65-9D91-7224C49458BB}"/>
                <c:ext xmlns:c16="http://schemas.microsoft.com/office/drawing/2014/chart" uri="{C3380CC4-5D6E-409C-BE32-E72D297353CC}">
                  <c16:uniqueId val="{00000028-5EB0-40D1-AFC1-8C78E85EC005}"/>
                </c:ext>
              </c:extLst>
            </c:dLbl>
            <c:dLbl>
              <c:idx val="14"/>
              <c:layout>
                <c:manualLayout>
                  <c:x val="-3.0469386369807221E-2"/>
                  <c:y val="-3.560725363874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EB0-40D1-AFC1-8C78E85EC005}"/>
                </c:ext>
              </c:extLst>
            </c:dLbl>
            <c:dLbl>
              <c:idx val="15"/>
              <c:delete val="1"/>
              <c:extLst>
                <c:ext xmlns:c15="http://schemas.microsoft.com/office/drawing/2012/chart" uri="{CE6537A1-D6FC-4f65-9D91-7224C49458BB}"/>
                <c:ext xmlns:c16="http://schemas.microsoft.com/office/drawing/2014/chart" uri="{C3380CC4-5D6E-409C-BE32-E72D297353CC}">
                  <c16:uniqueId val="{0000002A-5EB0-40D1-AFC1-8C78E85EC005}"/>
                </c:ext>
              </c:extLst>
            </c:dLbl>
            <c:dLbl>
              <c:idx val="16"/>
              <c:delete val="1"/>
              <c:extLst>
                <c:ext xmlns:c15="http://schemas.microsoft.com/office/drawing/2012/chart" uri="{CE6537A1-D6FC-4f65-9D91-7224C49458BB}"/>
                <c:ext xmlns:c16="http://schemas.microsoft.com/office/drawing/2014/chart" uri="{C3380CC4-5D6E-409C-BE32-E72D297353CC}">
                  <c16:uniqueId val="{0000002B-5EB0-40D1-AFC1-8C78E85EC005}"/>
                </c:ext>
              </c:extLst>
            </c:dLbl>
            <c:dLbl>
              <c:idx val="17"/>
              <c:delete val="1"/>
              <c:extLst>
                <c:ext xmlns:c15="http://schemas.microsoft.com/office/drawing/2012/chart" uri="{CE6537A1-D6FC-4f65-9D91-7224C49458BB}"/>
                <c:ext xmlns:c16="http://schemas.microsoft.com/office/drawing/2014/chart" uri="{C3380CC4-5D6E-409C-BE32-E72D297353CC}">
                  <c16:uniqueId val="{0000002C-5EB0-40D1-AFC1-8C78E85EC005}"/>
                </c:ext>
              </c:extLst>
            </c:dLbl>
            <c:dLbl>
              <c:idx val="18"/>
              <c:delete val="1"/>
              <c:extLst>
                <c:ext xmlns:c15="http://schemas.microsoft.com/office/drawing/2012/chart" uri="{CE6537A1-D6FC-4f65-9D91-7224C49458BB}"/>
                <c:ext xmlns:c16="http://schemas.microsoft.com/office/drawing/2014/chart" uri="{C3380CC4-5D6E-409C-BE32-E72D297353CC}">
                  <c16:uniqueId val="{0000002D-5EB0-40D1-AFC1-8C78E85EC005}"/>
                </c:ext>
              </c:extLst>
            </c:dLbl>
            <c:dLbl>
              <c:idx val="19"/>
              <c:layout>
                <c:manualLayout>
                  <c:x val="-3.2126436781609195E-2"/>
                  <c:y val="-3.5098544500119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5EB0-40D1-AFC1-8C78E85EC005}"/>
                </c:ext>
              </c:extLst>
            </c:dLbl>
            <c:dLbl>
              <c:idx val="20"/>
              <c:delete val="1"/>
              <c:extLst>
                <c:ext xmlns:c15="http://schemas.microsoft.com/office/drawing/2012/chart" uri="{CE6537A1-D6FC-4f65-9D91-7224C49458BB}"/>
                <c:ext xmlns:c16="http://schemas.microsoft.com/office/drawing/2014/chart" uri="{C3380CC4-5D6E-409C-BE32-E72D297353CC}">
                  <c16:uniqueId val="{0000002F-5EB0-40D1-AFC1-8C78E85EC005}"/>
                </c:ext>
              </c:extLst>
            </c:dLbl>
            <c:dLbl>
              <c:idx val="21"/>
              <c:delete val="1"/>
              <c:extLst>
                <c:ext xmlns:c15="http://schemas.microsoft.com/office/drawing/2012/chart" uri="{CE6537A1-D6FC-4f65-9D91-7224C49458BB}"/>
                <c:ext xmlns:c16="http://schemas.microsoft.com/office/drawing/2014/chart" uri="{C3380CC4-5D6E-409C-BE32-E72D297353CC}">
                  <c16:uniqueId val="{00000030-5EB0-40D1-AFC1-8C78E85EC005}"/>
                </c:ext>
              </c:extLst>
            </c:dLbl>
            <c:dLbl>
              <c:idx val="22"/>
              <c:delete val="1"/>
              <c:extLst>
                <c:ext xmlns:c15="http://schemas.microsoft.com/office/drawing/2012/chart" uri="{CE6537A1-D6FC-4f65-9D91-7224C49458BB}"/>
                <c:ext xmlns:c16="http://schemas.microsoft.com/office/drawing/2014/chart" uri="{C3380CC4-5D6E-409C-BE32-E72D297353CC}">
                  <c16:uniqueId val="{00000031-5EB0-40D1-AFC1-8C78E85EC005}"/>
                </c:ext>
              </c:extLst>
            </c:dLbl>
            <c:dLbl>
              <c:idx val="23"/>
              <c:layout>
                <c:manualLayout>
                  <c:x val="-3.8793103448275863E-2"/>
                  <c:y val="-3.636363636363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EB0-40D1-AFC1-8C78E85EC005}"/>
                </c:ext>
              </c:extLst>
            </c:dLbl>
            <c:dLbl>
              <c:idx val="24"/>
              <c:layout>
                <c:manualLayout>
                  <c:x val="-3.0994886415060185E-3"/>
                  <c:y val="3.1568122166547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EB0-40D1-AFC1-8C78E85EC005}"/>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0.68</c:v>
                </c:pt>
                <c:pt idx="1">
                  <c:v>0.64</c:v>
                </c:pt>
                <c:pt idx="2">
                  <c:v>0.71</c:v>
                </c:pt>
                <c:pt idx="3">
                  <c:v>0.73</c:v>
                </c:pt>
                <c:pt idx="4">
                  <c:v>0.73</c:v>
                </c:pt>
                <c:pt idx="5">
                  <c:v>0.71</c:v>
                </c:pt>
                <c:pt idx="6">
                  <c:v>0.74</c:v>
                </c:pt>
                <c:pt idx="7">
                  <c:v>0.77</c:v>
                </c:pt>
                <c:pt idx="8">
                  <c:v>0.69</c:v>
                </c:pt>
                <c:pt idx="9">
                  <c:v>0.72</c:v>
                </c:pt>
                <c:pt idx="10">
                  <c:v>0.69</c:v>
                </c:pt>
                <c:pt idx="11">
                  <c:v>0.73</c:v>
                </c:pt>
                <c:pt idx="12">
                  <c:v>0.71</c:v>
                </c:pt>
                <c:pt idx="13">
                  <c:v>0.74</c:v>
                </c:pt>
                <c:pt idx="14">
                  <c:v>0.71</c:v>
                </c:pt>
                <c:pt idx="15">
                  <c:v>0.71</c:v>
                </c:pt>
                <c:pt idx="16">
                  <c:v>0.69</c:v>
                </c:pt>
                <c:pt idx="17">
                  <c:v>0.64</c:v>
                </c:pt>
                <c:pt idx="18">
                  <c:v>0.64</c:v>
                </c:pt>
                <c:pt idx="19">
                  <c:v>0.64</c:v>
                </c:pt>
                <c:pt idx="20">
                  <c:v>0.63</c:v>
                </c:pt>
                <c:pt idx="21">
                  <c:v>0.66</c:v>
                </c:pt>
                <c:pt idx="22">
                  <c:v>0.68</c:v>
                </c:pt>
                <c:pt idx="23">
                  <c:v>0.71</c:v>
                </c:pt>
                <c:pt idx="24">
                  <c:v>0.56000000000000005</c:v>
                </c:pt>
              </c:numCache>
            </c:numRef>
          </c:val>
          <c:smooth val="0"/>
          <c:extLst>
            <c:ext xmlns:c16="http://schemas.microsoft.com/office/drawing/2014/chart" uri="{C3380CC4-5D6E-409C-BE32-E72D297353CC}">
              <c16:uniqueId val="{00000034-5EB0-40D1-AFC1-8C78E85EC005}"/>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5.4545454545454543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5EB0-40D1-AFC1-8C78E85EC005}"/>
                </c:ext>
              </c:extLst>
            </c:dLbl>
            <c:dLbl>
              <c:idx val="4"/>
              <c:layout>
                <c:manualLayout>
                  <c:x val="-3.3045977011494254E-2"/>
                  <c:y val="4.2424242424242427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EB0-40D1-AFC1-8C78E85EC005}"/>
                </c:ext>
              </c:extLst>
            </c:dLbl>
            <c:dLbl>
              <c:idx val="9"/>
              <c:layout>
                <c:manualLayout>
                  <c:x val="-2.8735632183907994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5EB0-40D1-AFC1-8C78E85EC005}"/>
                </c:ext>
              </c:extLst>
            </c:dLbl>
            <c:dLbl>
              <c:idx val="14"/>
              <c:layout>
                <c:manualLayout>
                  <c:x val="-2.8735632183908046E-2"/>
                  <c:y val="-3.93941780004772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5EB0-40D1-AFC1-8C78E85EC005}"/>
                </c:ext>
              </c:extLst>
            </c:dLbl>
            <c:dLbl>
              <c:idx val="19"/>
              <c:layout>
                <c:manualLayout>
                  <c:x val="-3.1609195402298743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EB0-40D1-AFC1-8C78E85EC005}"/>
                </c:ext>
              </c:extLst>
            </c:dLbl>
            <c:dLbl>
              <c:idx val="23"/>
              <c:layout>
                <c:manualLayout>
                  <c:x val="-3.8793103448275863E-2"/>
                  <c:y val="-5.7575757575757579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5EB0-40D1-AFC1-8C78E85EC005}"/>
                </c:ext>
              </c:extLst>
            </c:dLbl>
            <c:dLbl>
              <c:idx val="24"/>
              <c:layout>
                <c:manualLayout>
                  <c:x val="-2.8735632183908046E-3"/>
                  <c:y val="-2.727272727272727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5EB0-40D1-AFC1-8C78E85EC005}"/>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0.3</c:v>
                </c:pt>
                <c:pt idx="1">
                  <c:v>0.35</c:v>
                </c:pt>
                <c:pt idx="2">
                  <c:v>0.28000000000000003</c:v>
                </c:pt>
                <c:pt idx="3">
                  <c:v>0.27</c:v>
                </c:pt>
                <c:pt idx="4">
                  <c:v>0.26</c:v>
                </c:pt>
                <c:pt idx="5">
                  <c:v>0.28999999999999998</c:v>
                </c:pt>
                <c:pt idx="6">
                  <c:v>0.26</c:v>
                </c:pt>
                <c:pt idx="7">
                  <c:v>0.23</c:v>
                </c:pt>
                <c:pt idx="8">
                  <c:v>0.28999999999999998</c:v>
                </c:pt>
                <c:pt idx="9">
                  <c:v>0.28000000000000003</c:v>
                </c:pt>
                <c:pt idx="10">
                  <c:v>0.28999999999999998</c:v>
                </c:pt>
                <c:pt idx="11">
                  <c:v>0.26</c:v>
                </c:pt>
                <c:pt idx="12">
                  <c:v>0.28000000000000003</c:v>
                </c:pt>
                <c:pt idx="13">
                  <c:v>0.26</c:v>
                </c:pt>
                <c:pt idx="14">
                  <c:v>0.28000000000000003</c:v>
                </c:pt>
                <c:pt idx="15">
                  <c:v>0.28000000000000003</c:v>
                </c:pt>
                <c:pt idx="16">
                  <c:v>0.3</c:v>
                </c:pt>
                <c:pt idx="17">
                  <c:v>0.35</c:v>
                </c:pt>
                <c:pt idx="18">
                  <c:v>0.36</c:v>
                </c:pt>
                <c:pt idx="19">
                  <c:v>0.36</c:v>
                </c:pt>
                <c:pt idx="20">
                  <c:v>0.36</c:v>
                </c:pt>
                <c:pt idx="21">
                  <c:v>0.33</c:v>
                </c:pt>
                <c:pt idx="22">
                  <c:v>0.32</c:v>
                </c:pt>
                <c:pt idx="23">
                  <c:v>0.28000000000000003</c:v>
                </c:pt>
                <c:pt idx="24">
                  <c:v>0.43</c:v>
                </c:pt>
              </c:numCache>
            </c:numRef>
          </c:val>
          <c:smooth val="0"/>
          <c:extLst>
            <c:ext xmlns:c16="http://schemas.microsoft.com/office/drawing/2014/chart" uri="{C3380CC4-5D6E-409C-BE32-E72D297353CC}">
              <c16:uniqueId val="{0000003C-5EB0-40D1-AFC1-8C78E85EC005}"/>
            </c:ext>
          </c:extLst>
        </c:ser>
        <c:dLbls>
          <c:showLegendKey val="0"/>
          <c:showVal val="0"/>
          <c:showCatName val="0"/>
          <c:showSerName val="0"/>
          <c:showPercent val="0"/>
          <c:showBubbleSize val="0"/>
        </c:dLbls>
        <c:marker val="1"/>
        <c:smooth val="0"/>
        <c:axId val="160560256"/>
        <c:axId val="160561792"/>
      </c:lineChart>
      <c:catAx>
        <c:axId val="16056025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0561792"/>
        <c:crosses val="autoZero"/>
        <c:auto val="1"/>
        <c:lblAlgn val="ctr"/>
        <c:lblOffset val="100"/>
        <c:noMultiLvlLbl val="0"/>
      </c:catAx>
      <c:valAx>
        <c:axId val="160561792"/>
        <c:scaling>
          <c:orientation val="minMax"/>
          <c:max val="0.85000000000000009"/>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0560256"/>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D4E9-463C-9D26-F35FBD642F1A}"/>
              </c:ext>
            </c:extLst>
          </c:dPt>
          <c:dLbls>
            <c:dLbl>
              <c:idx val="0"/>
              <c:layout>
                <c:manualLayout>
                  <c:x val="-2.5691578423386732E-2"/>
                  <c:y val="-3.5701503221188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E9-463C-9D26-F35FBD642F1A}"/>
                </c:ext>
              </c:extLst>
            </c:dLbl>
            <c:dLbl>
              <c:idx val="1"/>
              <c:delete val="1"/>
              <c:extLst>
                <c:ext xmlns:c15="http://schemas.microsoft.com/office/drawing/2012/chart" uri="{CE6537A1-D6FC-4f65-9D91-7224C49458BB}"/>
                <c:ext xmlns:c16="http://schemas.microsoft.com/office/drawing/2014/chart" uri="{C3380CC4-5D6E-409C-BE32-E72D297353CC}">
                  <c16:uniqueId val="{00000003-D4E9-463C-9D26-F35FBD642F1A}"/>
                </c:ext>
              </c:extLst>
            </c:dLbl>
            <c:dLbl>
              <c:idx val="2"/>
              <c:delete val="1"/>
              <c:extLst>
                <c:ext xmlns:c15="http://schemas.microsoft.com/office/drawing/2012/chart" uri="{CE6537A1-D6FC-4f65-9D91-7224C49458BB}"/>
                <c:ext xmlns:c16="http://schemas.microsoft.com/office/drawing/2014/chart" uri="{C3380CC4-5D6E-409C-BE32-E72D297353CC}">
                  <c16:uniqueId val="{00000004-D4E9-463C-9D26-F35FBD642F1A}"/>
                </c:ext>
              </c:extLst>
            </c:dLbl>
            <c:dLbl>
              <c:idx val="3"/>
              <c:delete val="1"/>
              <c:extLst>
                <c:ext xmlns:c15="http://schemas.microsoft.com/office/drawing/2012/chart" uri="{CE6537A1-D6FC-4f65-9D91-7224C49458BB}"/>
                <c:ext xmlns:c16="http://schemas.microsoft.com/office/drawing/2014/chart" uri="{C3380CC4-5D6E-409C-BE32-E72D297353CC}">
                  <c16:uniqueId val="{00000005-D4E9-463C-9D26-F35FBD642F1A}"/>
                </c:ext>
              </c:extLst>
            </c:dLbl>
            <c:dLbl>
              <c:idx val="4"/>
              <c:layout>
                <c:manualLayout>
                  <c:x val="-3.3833378586297404E-2"/>
                  <c:y val="-3.0608208064900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9-463C-9D26-F35FBD642F1A}"/>
                </c:ext>
              </c:extLst>
            </c:dLbl>
            <c:dLbl>
              <c:idx val="5"/>
              <c:delete val="1"/>
              <c:extLst>
                <c:ext xmlns:c15="http://schemas.microsoft.com/office/drawing/2012/chart" uri="{CE6537A1-D6FC-4f65-9D91-7224C49458BB}"/>
                <c:ext xmlns:c16="http://schemas.microsoft.com/office/drawing/2014/chart" uri="{C3380CC4-5D6E-409C-BE32-E72D297353CC}">
                  <c16:uniqueId val="{00000006-D4E9-463C-9D26-F35FBD642F1A}"/>
                </c:ext>
              </c:extLst>
            </c:dLbl>
            <c:dLbl>
              <c:idx val="6"/>
              <c:delete val="1"/>
              <c:extLst>
                <c:ext xmlns:c15="http://schemas.microsoft.com/office/drawing/2012/chart" uri="{CE6537A1-D6FC-4f65-9D91-7224C49458BB}"/>
                <c:ext xmlns:c16="http://schemas.microsoft.com/office/drawing/2014/chart" uri="{C3380CC4-5D6E-409C-BE32-E72D297353CC}">
                  <c16:uniqueId val="{00000007-D4E9-463C-9D26-F35FBD642F1A}"/>
                </c:ext>
              </c:extLst>
            </c:dLbl>
            <c:dLbl>
              <c:idx val="7"/>
              <c:delete val="1"/>
              <c:extLst>
                <c:ext xmlns:c15="http://schemas.microsoft.com/office/drawing/2012/chart" uri="{CE6537A1-D6FC-4f65-9D91-7224C49458BB}"/>
                <c:ext xmlns:c16="http://schemas.microsoft.com/office/drawing/2014/chart" uri="{C3380CC4-5D6E-409C-BE32-E72D297353CC}">
                  <c16:uniqueId val="{00000008-D4E9-463C-9D26-F35FBD642F1A}"/>
                </c:ext>
              </c:extLst>
            </c:dLbl>
            <c:dLbl>
              <c:idx val="8"/>
              <c:delete val="1"/>
              <c:extLst>
                <c:ext xmlns:c15="http://schemas.microsoft.com/office/drawing/2012/chart" uri="{CE6537A1-D6FC-4f65-9D91-7224C49458BB}"/>
                <c:ext xmlns:c16="http://schemas.microsoft.com/office/drawing/2014/chart" uri="{C3380CC4-5D6E-409C-BE32-E72D297353CC}">
                  <c16:uniqueId val="{00000009-D4E9-463C-9D26-F35FBD642F1A}"/>
                </c:ext>
              </c:extLst>
            </c:dLbl>
            <c:dLbl>
              <c:idx val="9"/>
              <c:layout>
                <c:manualLayout>
                  <c:x val="-2.781609195402299E-2"/>
                  <c:y val="2.5507516105941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E9-463C-9D26-F35FBD642F1A}"/>
                </c:ext>
              </c:extLst>
            </c:dLbl>
            <c:dLbl>
              <c:idx val="10"/>
              <c:delete val="1"/>
              <c:extLst>
                <c:ext xmlns:c15="http://schemas.microsoft.com/office/drawing/2012/chart" uri="{CE6537A1-D6FC-4f65-9D91-7224C49458BB}"/>
                <c:ext xmlns:c16="http://schemas.microsoft.com/office/drawing/2014/chart" uri="{C3380CC4-5D6E-409C-BE32-E72D297353CC}">
                  <c16:uniqueId val="{0000000B-D4E9-463C-9D26-F35FBD642F1A}"/>
                </c:ext>
              </c:extLst>
            </c:dLbl>
            <c:dLbl>
              <c:idx val="11"/>
              <c:delete val="1"/>
              <c:extLst>
                <c:ext xmlns:c15="http://schemas.microsoft.com/office/drawing/2012/chart" uri="{CE6537A1-D6FC-4f65-9D91-7224C49458BB}"/>
                <c:ext xmlns:c16="http://schemas.microsoft.com/office/drawing/2014/chart" uri="{C3380CC4-5D6E-409C-BE32-E72D297353CC}">
                  <c16:uniqueId val="{0000000C-D4E9-463C-9D26-F35FBD642F1A}"/>
                </c:ext>
              </c:extLst>
            </c:dLbl>
            <c:dLbl>
              <c:idx val="12"/>
              <c:delete val="1"/>
              <c:extLst>
                <c:ext xmlns:c15="http://schemas.microsoft.com/office/drawing/2012/chart" uri="{CE6537A1-D6FC-4f65-9D91-7224C49458BB}"/>
                <c:ext xmlns:c16="http://schemas.microsoft.com/office/drawing/2014/chart" uri="{C3380CC4-5D6E-409C-BE32-E72D297353CC}">
                  <c16:uniqueId val="{0000000D-D4E9-463C-9D26-F35FBD642F1A}"/>
                </c:ext>
              </c:extLst>
            </c:dLbl>
            <c:dLbl>
              <c:idx val="13"/>
              <c:delete val="1"/>
              <c:extLst>
                <c:ext xmlns:c15="http://schemas.microsoft.com/office/drawing/2012/chart" uri="{CE6537A1-D6FC-4f65-9D91-7224C49458BB}"/>
                <c:ext xmlns:c16="http://schemas.microsoft.com/office/drawing/2014/chart" uri="{C3380CC4-5D6E-409C-BE32-E72D297353CC}">
                  <c16:uniqueId val="{0000000E-D4E9-463C-9D26-F35FBD642F1A}"/>
                </c:ext>
              </c:extLst>
            </c:dLbl>
            <c:dLbl>
              <c:idx val="14"/>
              <c:layout>
                <c:manualLayout>
                  <c:x val="-3.0689655172413795E-2"/>
                  <c:y val="-4.4189453591028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E9-463C-9D26-F35FBD642F1A}"/>
                </c:ext>
              </c:extLst>
            </c:dLbl>
            <c:dLbl>
              <c:idx val="15"/>
              <c:delete val="1"/>
              <c:extLst>
                <c:ext xmlns:c15="http://schemas.microsoft.com/office/drawing/2012/chart" uri="{CE6537A1-D6FC-4f65-9D91-7224C49458BB}"/>
                <c:ext xmlns:c16="http://schemas.microsoft.com/office/drawing/2014/chart" uri="{C3380CC4-5D6E-409C-BE32-E72D297353CC}">
                  <c16:uniqueId val="{00000010-D4E9-463C-9D26-F35FBD642F1A}"/>
                </c:ext>
              </c:extLst>
            </c:dLbl>
            <c:dLbl>
              <c:idx val="16"/>
              <c:delete val="1"/>
              <c:extLst>
                <c:ext xmlns:c15="http://schemas.microsoft.com/office/drawing/2012/chart" uri="{CE6537A1-D6FC-4f65-9D91-7224C49458BB}"/>
                <c:ext xmlns:c16="http://schemas.microsoft.com/office/drawing/2014/chart" uri="{C3380CC4-5D6E-409C-BE32-E72D297353CC}">
                  <c16:uniqueId val="{00000011-D4E9-463C-9D26-F35FBD642F1A}"/>
                </c:ext>
              </c:extLst>
            </c:dLbl>
            <c:dLbl>
              <c:idx val="17"/>
              <c:delete val="1"/>
              <c:extLst>
                <c:ext xmlns:c15="http://schemas.microsoft.com/office/drawing/2012/chart" uri="{CE6537A1-D6FC-4f65-9D91-7224C49458BB}"/>
                <c:ext xmlns:c16="http://schemas.microsoft.com/office/drawing/2014/chart" uri="{C3380CC4-5D6E-409C-BE32-E72D297353CC}">
                  <c16:uniqueId val="{00000012-D4E9-463C-9D26-F35FBD642F1A}"/>
                </c:ext>
              </c:extLst>
            </c:dLbl>
            <c:dLbl>
              <c:idx val="18"/>
              <c:delete val="1"/>
              <c:extLst>
                <c:ext xmlns:c15="http://schemas.microsoft.com/office/drawing/2012/chart" uri="{CE6537A1-D6FC-4f65-9D91-7224C49458BB}"/>
                <c:ext xmlns:c16="http://schemas.microsoft.com/office/drawing/2014/chart" uri="{C3380CC4-5D6E-409C-BE32-E72D297353CC}">
                  <c16:uniqueId val="{00000013-D4E9-463C-9D26-F35FBD642F1A}"/>
                </c:ext>
              </c:extLst>
            </c:dLbl>
            <c:dLbl>
              <c:idx val="19"/>
              <c:layout>
                <c:manualLayout>
                  <c:x val="-3.0689655172413795E-2"/>
                  <c:y val="3.746862324027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4E9-463C-9D26-F35FBD642F1A}"/>
                </c:ext>
              </c:extLst>
            </c:dLbl>
            <c:dLbl>
              <c:idx val="20"/>
              <c:delete val="1"/>
              <c:extLst>
                <c:ext xmlns:c15="http://schemas.microsoft.com/office/drawing/2012/chart" uri="{CE6537A1-D6FC-4f65-9D91-7224C49458BB}"/>
                <c:ext xmlns:c16="http://schemas.microsoft.com/office/drawing/2014/chart" uri="{C3380CC4-5D6E-409C-BE32-E72D297353CC}">
                  <c16:uniqueId val="{00000015-D4E9-463C-9D26-F35FBD642F1A}"/>
                </c:ext>
              </c:extLst>
            </c:dLbl>
            <c:dLbl>
              <c:idx val="21"/>
              <c:delete val="1"/>
              <c:extLst>
                <c:ext xmlns:c15="http://schemas.microsoft.com/office/drawing/2012/chart" uri="{CE6537A1-D6FC-4f65-9D91-7224C49458BB}"/>
                <c:ext xmlns:c16="http://schemas.microsoft.com/office/drawing/2014/chart" uri="{C3380CC4-5D6E-409C-BE32-E72D297353CC}">
                  <c16:uniqueId val="{00000016-D4E9-463C-9D26-F35FBD642F1A}"/>
                </c:ext>
              </c:extLst>
            </c:dLbl>
            <c:dLbl>
              <c:idx val="22"/>
              <c:delete val="1"/>
              <c:extLst>
                <c:ext xmlns:c15="http://schemas.microsoft.com/office/drawing/2012/chart" uri="{CE6537A1-D6FC-4f65-9D91-7224C49458BB}"/>
                <c:ext xmlns:c16="http://schemas.microsoft.com/office/drawing/2014/chart" uri="{C3380CC4-5D6E-409C-BE32-E72D297353CC}">
                  <c16:uniqueId val="{00000017-D4E9-463C-9D26-F35FBD642F1A}"/>
                </c:ext>
              </c:extLst>
            </c:dLbl>
            <c:dLbl>
              <c:idx val="23"/>
              <c:layout>
                <c:manualLayout>
                  <c:x val="-3.1609195402298854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E9-463C-9D26-F35FBD642F1A}"/>
                </c:ext>
              </c:extLst>
            </c:dLbl>
            <c:dLbl>
              <c:idx val="24"/>
              <c:layout>
                <c:manualLayout>
                  <c:x val="-3.0994886415060185E-3"/>
                  <c:y val="-8.964399904557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E9-463C-9D26-F35FBD642F1A}"/>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0.32</c:v>
                </c:pt>
                <c:pt idx="1">
                  <c:v>0.33</c:v>
                </c:pt>
                <c:pt idx="2">
                  <c:v>0.26</c:v>
                </c:pt>
                <c:pt idx="3">
                  <c:v>0.33</c:v>
                </c:pt>
                <c:pt idx="4">
                  <c:v>0.35</c:v>
                </c:pt>
                <c:pt idx="5">
                  <c:v>0.32</c:v>
                </c:pt>
                <c:pt idx="6">
                  <c:v>0.34</c:v>
                </c:pt>
                <c:pt idx="7">
                  <c:v>0.3</c:v>
                </c:pt>
                <c:pt idx="8">
                  <c:v>0.35</c:v>
                </c:pt>
                <c:pt idx="9">
                  <c:v>0.35</c:v>
                </c:pt>
                <c:pt idx="10">
                  <c:v>0.41</c:v>
                </c:pt>
                <c:pt idx="11">
                  <c:v>0.38</c:v>
                </c:pt>
                <c:pt idx="12">
                  <c:v>0.35</c:v>
                </c:pt>
                <c:pt idx="13">
                  <c:v>0.42</c:v>
                </c:pt>
                <c:pt idx="14">
                  <c:v>0.39</c:v>
                </c:pt>
                <c:pt idx="15">
                  <c:v>0.26</c:v>
                </c:pt>
                <c:pt idx="16">
                  <c:v>0.28000000000000003</c:v>
                </c:pt>
                <c:pt idx="17">
                  <c:v>0.3</c:v>
                </c:pt>
                <c:pt idx="18">
                  <c:v>0.31</c:v>
                </c:pt>
                <c:pt idx="19">
                  <c:v>0.27</c:v>
                </c:pt>
                <c:pt idx="20">
                  <c:v>0.23</c:v>
                </c:pt>
                <c:pt idx="21">
                  <c:v>0.28999999999999998</c:v>
                </c:pt>
                <c:pt idx="22">
                  <c:v>0.37</c:v>
                </c:pt>
                <c:pt idx="23">
                  <c:v>0.43</c:v>
                </c:pt>
                <c:pt idx="24">
                  <c:v>0.3</c:v>
                </c:pt>
              </c:numCache>
            </c:numRef>
          </c:val>
          <c:smooth val="0"/>
          <c:extLst>
            <c:ext xmlns:c16="http://schemas.microsoft.com/office/drawing/2014/chart" uri="{C3380CC4-5D6E-409C-BE32-E72D297353CC}">
              <c16:uniqueId val="{0000001A-D4E9-463C-9D26-F35FBD642F1A}"/>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4E9-463C-9D26-F35FBD642F1A}"/>
                </c:ext>
              </c:extLst>
            </c:dLbl>
            <c:dLbl>
              <c:idx val="1"/>
              <c:delete val="1"/>
              <c:extLst>
                <c:ext xmlns:c15="http://schemas.microsoft.com/office/drawing/2012/chart" uri="{CE6537A1-D6FC-4f65-9D91-7224C49458BB}"/>
                <c:ext xmlns:c16="http://schemas.microsoft.com/office/drawing/2014/chart" uri="{C3380CC4-5D6E-409C-BE32-E72D297353CC}">
                  <c16:uniqueId val="{0000001C-D4E9-463C-9D26-F35FBD642F1A}"/>
                </c:ext>
              </c:extLst>
            </c:dLbl>
            <c:dLbl>
              <c:idx val="2"/>
              <c:delete val="1"/>
              <c:extLst>
                <c:ext xmlns:c15="http://schemas.microsoft.com/office/drawing/2012/chart" uri="{CE6537A1-D6FC-4f65-9D91-7224C49458BB}"/>
                <c:ext xmlns:c16="http://schemas.microsoft.com/office/drawing/2014/chart" uri="{C3380CC4-5D6E-409C-BE32-E72D297353CC}">
                  <c16:uniqueId val="{0000001D-D4E9-463C-9D26-F35FBD642F1A}"/>
                </c:ext>
              </c:extLst>
            </c:dLbl>
            <c:dLbl>
              <c:idx val="3"/>
              <c:delete val="1"/>
              <c:extLst>
                <c:ext xmlns:c15="http://schemas.microsoft.com/office/drawing/2012/chart" uri="{CE6537A1-D6FC-4f65-9D91-7224C49458BB}"/>
                <c:ext xmlns:c16="http://schemas.microsoft.com/office/drawing/2014/chart" uri="{C3380CC4-5D6E-409C-BE32-E72D297353CC}">
                  <c16:uniqueId val="{0000001E-D4E9-463C-9D26-F35FBD642F1A}"/>
                </c:ext>
              </c:extLst>
            </c:dLbl>
            <c:dLbl>
              <c:idx val="4"/>
              <c:layout>
                <c:manualLayout>
                  <c:x val="-3.3438659607204269E-2"/>
                  <c:y val="-2.9608923884514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4E9-463C-9D26-F35FBD642F1A}"/>
                </c:ext>
              </c:extLst>
            </c:dLbl>
            <c:dLbl>
              <c:idx val="5"/>
              <c:delete val="1"/>
              <c:extLst>
                <c:ext xmlns:c15="http://schemas.microsoft.com/office/drawing/2012/chart" uri="{CE6537A1-D6FC-4f65-9D91-7224C49458BB}"/>
                <c:ext xmlns:c16="http://schemas.microsoft.com/office/drawing/2014/chart" uri="{C3380CC4-5D6E-409C-BE32-E72D297353CC}">
                  <c16:uniqueId val="{00000020-D4E9-463C-9D26-F35FBD642F1A}"/>
                </c:ext>
              </c:extLst>
            </c:dLbl>
            <c:dLbl>
              <c:idx val="6"/>
              <c:delete val="1"/>
              <c:extLst>
                <c:ext xmlns:c15="http://schemas.microsoft.com/office/drawing/2012/chart" uri="{CE6537A1-D6FC-4f65-9D91-7224C49458BB}"/>
                <c:ext xmlns:c16="http://schemas.microsoft.com/office/drawing/2014/chart" uri="{C3380CC4-5D6E-409C-BE32-E72D297353CC}">
                  <c16:uniqueId val="{00000021-D4E9-463C-9D26-F35FBD642F1A}"/>
                </c:ext>
              </c:extLst>
            </c:dLbl>
            <c:dLbl>
              <c:idx val="7"/>
              <c:delete val="1"/>
              <c:extLst>
                <c:ext xmlns:c15="http://schemas.microsoft.com/office/drawing/2012/chart" uri="{CE6537A1-D6FC-4f65-9D91-7224C49458BB}"/>
                <c:ext xmlns:c16="http://schemas.microsoft.com/office/drawing/2014/chart" uri="{C3380CC4-5D6E-409C-BE32-E72D297353CC}">
                  <c16:uniqueId val="{00000022-D4E9-463C-9D26-F35FBD642F1A}"/>
                </c:ext>
              </c:extLst>
            </c:dLbl>
            <c:dLbl>
              <c:idx val="8"/>
              <c:delete val="1"/>
              <c:extLst>
                <c:ext xmlns:c15="http://schemas.microsoft.com/office/drawing/2012/chart" uri="{CE6537A1-D6FC-4f65-9D91-7224C49458BB}"/>
                <c:ext xmlns:c16="http://schemas.microsoft.com/office/drawing/2014/chart" uri="{C3380CC4-5D6E-409C-BE32-E72D297353CC}">
                  <c16:uniqueId val="{00000023-D4E9-463C-9D26-F35FBD642F1A}"/>
                </c:ext>
              </c:extLst>
            </c:dLbl>
            <c:dLbl>
              <c:idx val="9"/>
              <c:layout>
                <c:manualLayout>
                  <c:x val="-2.6111186532717892E-2"/>
                  <c:y val="-3.9232402767835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4E9-463C-9D26-F35FBD642F1A}"/>
                </c:ext>
              </c:extLst>
            </c:dLbl>
            <c:dLbl>
              <c:idx val="10"/>
              <c:delete val="1"/>
              <c:extLst>
                <c:ext xmlns:c15="http://schemas.microsoft.com/office/drawing/2012/chart" uri="{CE6537A1-D6FC-4f65-9D91-7224C49458BB}"/>
                <c:ext xmlns:c16="http://schemas.microsoft.com/office/drawing/2014/chart" uri="{C3380CC4-5D6E-409C-BE32-E72D297353CC}">
                  <c16:uniqueId val="{00000025-D4E9-463C-9D26-F35FBD642F1A}"/>
                </c:ext>
              </c:extLst>
            </c:dLbl>
            <c:dLbl>
              <c:idx val="11"/>
              <c:delete val="1"/>
              <c:extLst>
                <c:ext xmlns:c15="http://schemas.microsoft.com/office/drawing/2012/chart" uri="{CE6537A1-D6FC-4f65-9D91-7224C49458BB}"/>
                <c:ext xmlns:c16="http://schemas.microsoft.com/office/drawing/2014/chart" uri="{C3380CC4-5D6E-409C-BE32-E72D297353CC}">
                  <c16:uniqueId val="{00000026-D4E9-463C-9D26-F35FBD642F1A}"/>
                </c:ext>
              </c:extLst>
            </c:dLbl>
            <c:dLbl>
              <c:idx val="12"/>
              <c:delete val="1"/>
              <c:extLst>
                <c:ext xmlns:c15="http://schemas.microsoft.com/office/drawing/2012/chart" uri="{CE6537A1-D6FC-4f65-9D91-7224C49458BB}"/>
                <c:ext xmlns:c16="http://schemas.microsoft.com/office/drawing/2014/chart" uri="{C3380CC4-5D6E-409C-BE32-E72D297353CC}">
                  <c16:uniqueId val="{00000027-D4E9-463C-9D26-F35FBD642F1A}"/>
                </c:ext>
              </c:extLst>
            </c:dLbl>
            <c:dLbl>
              <c:idx val="13"/>
              <c:delete val="1"/>
              <c:extLst>
                <c:ext xmlns:c15="http://schemas.microsoft.com/office/drawing/2012/chart" uri="{CE6537A1-D6FC-4f65-9D91-7224C49458BB}"/>
                <c:ext xmlns:c16="http://schemas.microsoft.com/office/drawing/2014/chart" uri="{C3380CC4-5D6E-409C-BE32-E72D297353CC}">
                  <c16:uniqueId val="{00000028-D4E9-463C-9D26-F35FBD642F1A}"/>
                </c:ext>
              </c:extLst>
            </c:dLbl>
            <c:dLbl>
              <c:idx val="14"/>
              <c:layout>
                <c:manualLayout>
                  <c:x val="-3.0469386369807221E-2"/>
                  <c:y val="-3.560725363874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4E9-463C-9D26-F35FBD642F1A}"/>
                </c:ext>
              </c:extLst>
            </c:dLbl>
            <c:dLbl>
              <c:idx val="15"/>
              <c:delete val="1"/>
              <c:extLst>
                <c:ext xmlns:c15="http://schemas.microsoft.com/office/drawing/2012/chart" uri="{CE6537A1-D6FC-4f65-9D91-7224C49458BB}"/>
                <c:ext xmlns:c16="http://schemas.microsoft.com/office/drawing/2014/chart" uri="{C3380CC4-5D6E-409C-BE32-E72D297353CC}">
                  <c16:uniqueId val="{0000002A-D4E9-463C-9D26-F35FBD642F1A}"/>
                </c:ext>
              </c:extLst>
            </c:dLbl>
            <c:dLbl>
              <c:idx val="16"/>
              <c:delete val="1"/>
              <c:extLst>
                <c:ext xmlns:c15="http://schemas.microsoft.com/office/drawing/2012/chart" uri="{CE6537A1-D6FC-4f65-9D91-7224C49458BB}"/>
                <c:ext xmlns:c16="http://schemas.microsoft.com/office/drawing/2014/chart" uri="{C3380CC4-5D6E-409C-BE32-E72D297353CC}">
                  <c16:uniqueId val="{0000002B-D4E9-463C-9D26-F35FBD642F1A}"/>
                </c:ext>
              </c:extLst>
            </c:dLbl>
            <c:dLbl>
              <c:idx val="17"/>
              <c:delete val="1"/>
              <c:extLst>
                <c:ext xmlns:c15="http://schemas.microsoft.com/office/drawing/2012/chart" uri="{CE6537A1-D6FC-4f65-9D91-7224C49458BB}"/>
                <c:ext xmlns:c16="http://schemas.microsoft.com/office/drawing/2014/chart" uri="{C3380CC4-5D6E-409C-BE32-E72D297353CC}">
                  <c16:uniqueId val="{0000002C-D4E9-463C-9D26-F35FBD642F1A}"/>
                </c:ext>
              </c:extLst>
            </c:dLbl>
            <c:dLbl>
              <c:idx val="18"/>
              <c:delete val="1"/>
              <c:extLst>
                <c:ext xmlns:c15="http://schemas.microsoft.com/office/drawing/2012/chart" uri="{CE6537A1-D6FC-4f65-9D91-7224C49458BB}"/>
                <c:ext xmlns:c16="http://schemas.microsoft.com/office/drawing/2014/chart" uri="{C3380CC4-5D6E-409C-BE32-E72D297353CC}">
                  <c16:uniqueId val="{0000002D-D4E9-463C-9D26-F35FBD642F1A}"/>
                </c:ext>
              </c:extLst>
            </c:dLbl>
            <c:dLbl>
              <c:idx val="19"/>
              <c:layout>
                <c:manualLayout>
                  <c:x val="-3.2126436781609195E-2"/>
                  <c:y val="3.1568122166547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4E9-463C-9D26-F35FBD642F1A}"/>
                </c:ext>
              </c:extLst>
            </c:dLbl>
            <c:dLbl>
              <c:idx val="20"/>
              <c:delete val="1"/>
              <c:extLst>
                <c:ext xmlns:c15="http://schemas.microsoft.com/office/drawing/2012/chart" uri="{CE6537A1-D6FC-4f65-9D91-7224C49458BB}"/>
                <c:ext xmlns:c16="http://schemas.microsoft.com/office/drawing/2014/chart" uri="{C3380CC4-5D6E-409C-BE32-E72D297353CC}">
                  <c16:uniqueId val="{0000002F-D4E9-463C-9D26-F35FBD642F1A}"/>
                </c:ext>
              </c:extLst>
            </c:dLbl>
            <c:dLbl>
              <c:idx val="21"/>
              <c:delete val="1"/>
              <c:extLst>
                <c:ext xmlns:c15="http://schemas.microsoft.com/office/drawing/2012/chart" uri="{CE6537A1-D6FC-4f65-9D91-7224C49458BB}"/>
                <c:ext xmlns:c16="http://schemas.microsoft.com/office/drawing/2014/chart" uri="{C3380CC4-5D6E-409C-BE32-E72D297353CC}">
                  <c16:uniqueId val="{00000030-D4E9-463C-9D26-F35FBD642F1A}"/>
                </c:ext>
              </c:extLst>
            </c:dLbl>
            <c:dLbl>
              <c:idx val="22"/>
              <c:delete val="1"/>
              <c:extLst>
                <c:ext xmlns:c15="http://schemas.microsoft.com/office/drawing/2012/chart" uri="{CE6537A1-D6FC-4f65-9D91-7224C49458BB}"/>
                <c:ext xmlns:c16="http://schemas.microsoft.com/office/drawing/2014/chart" uri="{C3380CC4-5D6E-409C-BE32-E72D297353CC}">
                  <c16:uniqueId val="{00000031-D4E9-463C-9D26-F35FBD642F1A}"/>
                </c:ext>
              </c:extLst>
            </c:dLbl>
            <c:dLbl>
              <c:idx val="23"/>
              <c:layout>
                <c:manualLayout>
                  <c:x val="-3.017241379310345E-2"/>
                  <c:y val="-3.6363636363636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4E9-463C-9D26-F35FBD642F1A}"/>
                </c:ext>
              </c:extLst>
            </c:dLbl>
            <c:dLbl>
              <c:idx val="24"/>
              <c:layout>
                <c:manualLayout>
                  <c:x val="-3.0994886415060185E-3"/>
                  <c:y val="3.1568122166547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4E9-463C-9D26-F35FBD642F1A}"/>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0.72</c:v>
                </c:pt>
                <c:pt idx="1">
                  <c:v>0.71</c:v>
                </c:pt>
                <c:pt idx="2">
                  <c:v>0.69</c:v>
                </c:pt>
                <c:pt idx="3">
                  <c:v>0.69</c:v>
                </c:pt>
                <c:pt idx="4">
                  <c:v>0.7</c:v>
                </c:pt>
                <c:pt idx="5">
                  <c:v>0.66</c:v>
                </c:pt>
                <c:pt idx="6">
                  <c:v>0.74</c:v>
                </c:pt>
                <c:pt idx="7">
                  <c:v>0.72</c:v>
                </c:pt>
                <c:pt idx="8">
                  <c:v>0.77</c:v>
                </c:pt>
                <c:pt idx="9">
                  <c:v>0.73</c:v>
                </c:pt>
                <c:pt idx="10">
                  <c:v>0.75</c:v>
                </c:pt>
                <c:pt idx="11">
                  <c:v>0.69</c:v>
                </c:pt>
                <c:pt idx="12">
                  <c:v>0.73</c:v>
                </c:pt>
                <c:pt idx="13">
                  <c:v>0.77</c:v>
                </c:pt>
                <c:pt idx="14">
                  <c:v>0.81</c:v>
                </c:pt>
                <c:pt idx="15">
                  <c:v>0.7</c:v>
                </c:pt>
                <c:pt idx="16">
                  <c:v>0.65</c:v>
                </c:pt>
                <c:pt idx="17">
                  <c:v>0.71</c:v>
                </c:pt>
                <c:pt idx="18">
                  <c:v>0.73</c:v>
                </c:pt>
                <c:pt idx="19">
                  <c:v>0.71</c:v>
                </c:pt>
                <c:pt idx="20">
                  <c:v>0.69</c:v>
                </c:pt>
                <c:pt idx="21">
                  <c:v>0.69</c:v>
                </c:pt>
                <c:pt idx="22">
                  <c:v>0.74</c:v>
                </c:pt>
                <c:pt idx="23">
                  <c:v>0.78</c:v>
                </c:pt>
                <c:pt idx="24">
                  <c:v>0.71</c:v>
                </c:pt>
              </c:numCache>
            </c:numRef>
          </c:val>
          <c:smooth val="0"/>
          <c:extLst>
            <c:ext xmlns:c16="http://schemas.microsoft.com/office/drawing/2014/chart" uri="{C3380CC4-5D6E-409C-BE32-E72D297353CC}">
              <c16:uniqueId val="{00000034-D4E9-463C-9D26-F35FBD642F1A}"/>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3.3333333333333333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4E9-463C-9D26-F35FBD642F1A}"/>
                </c:ext>
              </c:extLst>
            </c:dLbl>
            <c:dLbl>
              <c:idx val="4"/>
              <c:layout>
                <c:manualLayout>
                  <c:x val="-3.3045977011494254E-2"/>
                  <c:y val="4.2424242424242427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4E9-463C-9D26-F35FBD642F1A}"/>
                </c:ext>
              </c:extLst>
            </c:dLbl>
            <c:dLbl>
              <c:idx val="9"/>
              <c:layout>
                <c:manualLayout>
                  <c:x val="-2.729885057471259E-2"/>
                  <c:y val="5.151515151515151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4E9-463C-9D26-F35FBD642F1A}"/>
                </c:ext>
              </c:extLst>
            </c:dLbl>
            <c:dLbl>
              <c:idx val="14"/>
              <c:layout>
                <c:manualLayout>
                  <c:x val="-2.8735632183908046E-2"/>
                  <c:y val="4.2424003817704496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4E9-463C-9D26-F35FBD642F1A}"/>
                </c:ext>
              </c:extLst>
            </c:dLbl>
            <c:dLbl>
              <c:idx val="19"/>
              <c:layout>
                <c:manualLayout>
                  <c:x val="-3.1609195402298743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4E9-463C-9D26-F35FBD642F1A}"/>
                </c:ext>
              </c:extLst>
            </c:dLbl>
            <c:dLbl>
              <c:idx val="23"/>
              <c:layout>
                <c:manualLayout>
                  <c:x val="-3.017241379310345E-2"/>
                  <c:y val="4.2424242424242427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4E9-463C-9D26-F35FBD642F1A}"/>
                </c:ext>
              </c:extLst>
            </c:dLbl>
            <c:dLbl>
              <c:idx val="24"/>
              <c:layout>
                <c:manualLayout>
                  <c:x val="-2.8735632183908046E-3"/>
                  <c:y val="5.151515151515151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D4E9-463C-9D26-F35FBD642F1A}"/>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0.24</c:v>
                </c:pt>
                <c:pt idx="1">
                  <c:v>0.26</c:v>
                </c:pt>
                <c:pt idx="2">
                  <c:v>0.28000000000000003</c:v>
                </c:pt>
                <c:pt idx="3">
                  <c:v>0.27</c:v>
                </c:pt>
                <c:pt idx="4">
                  <c:v>0.28000000000000003</c:v>
                </c:pt>
                <c:pt idx="5">
                  <c:v>0.32</c:v>
                </c:pt>
                <c:pt idx="6">
                  <c:v>0.25</c:v>
                </c:pt>
                <c:pt idx="7">
                  <c:v>0.25</c:v>
                </c:pt>
                <c:pt idx="8">
                  <c:v>0.2</c:v>
                </c:pt>
                <c:pt idx="9">
                  <c:v>0.26</c:v>
                </c:pt>
                <c:pt idx="10">
                  <c:v>0.24</c:v>
                </c:pt>
                <c:pt idx="11">
                  <c:v>0.28999999999999998</c:v>
                </c:pt>
                <c:pt idx="12">
                  <c:v>0.26</c:v>
                </c:pt>
                <c:pt idx="13">
                  <c:v>0.23</c:v>
                </c:pt>
                <c:pt idx="14">
                  <c:v>0.18</c:v>
                </c:pt>
                <c:pt idx="15">
                  <c:v>0.28000000000000003</c:v>
                </c:pt>
                <c:pt idx="16">
                  <c:v>0.34</c:v>
                </c:pt>
                <c:pt idx="17">
                  <c:v>0.27</c:v>
                </c:pt>
                <c:pt idx="18">
                  <c:v>0.27</c:v>
                </c:pt>
                <c:pt idx="19">
                  <c:v>0.28999999999999998</c:v>
                </c:pt>
                <c:pt idx="20">
                  <c:v>0.28999999999999998</c:v>
                </c:pt>
                <c:pt idx="21">
                  <c:v>0.3</c:v>
                </c:pt>
                <c:pt idx="22">
                  <c:v>0.24</c:v>
                </c:pt>
                <c:pt idx="23">
                  <c:v>0.21</c:v>
                </c:pt>
                <c:pt idx="24">
                  <c:v>0.28999999999999998</c:v>
                </c:pt>
              </c:numCache>
            </c:numRef>
          </c:val>
          <c:smooth val="0"/>
          <c:extLst>
            <c:ext xmlns:c16="http://schemas.microsoft.com/office/drawing/2014/chart" uri="{C3380CC4-5D6E-409C-BE32-E72D297353CC}">
              <c16:uniqueId val="{0000003C-D4E9-463C-9D26-F35FBD642F1A}"/>
            </c:ext>
          </c:extLst>
        </c:ser>
        <c:dLbls>
          <c:showLegendKey val="0"/>
          <c:showVal val="0"/>
          <c:showCatName val="0"/>
          <c:showSerName val="0"/>
          <c:showPercent val="0"/>
          <c:showBubbleSize val="0"/>
        </c:dLbls>
        <c:marker val="1"/>
        <c:smooth val="0"/>
        <c:axId val="161014528"/>
        <c:axId val="161016064"/>
      </c:lineChart>
      <c:catAx>
        <c:axId val="16101452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1016064"/>
        <c:crosses val="autoZero"/>
        <c:auto val="1"/>
        <c:lblAlgn val="ctr"/>
        <c:lblOffset val="100"/>
        <c:noMultiLvlLbl val="0"/>
      </c:catAx>
      <c:valAx>
        <c:axId val="161016064"/>
        <c:scaling>
          <c:orientation val="minMax"/>
          <c:max val="0.9"/>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1014528"/>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Respondent</c:v>
                </c:pt>
              </c:strCache>
            </c:strRef>
          </c:tx>
          <c:spPr>
            <a:ln>
              <a:solidFill>
                <a:schemeClr val="accent6"/>
              </a:solidFill>
            </a:ln>
          </c:spPr>
          <c:marker>
            <c:symbol val="circle"/>
            <c:size val="7"/>
            <c:spPr>
              <a:solidFill>
                <a:schemeClr val="accent6"/>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71E1-4AEA-A7D1-60C2F2BB2DBB}"/>
                </c:ext>
              </c:extLst>
            </c:dLbl>
            <c:dLbl>
              <c:idx val="2"/>
              <c:delete val="1"/>
              <c:extLst>
                <c:ext xmlns:c15="http://schemas.microsoft.com/office/drawing/2012/chart" uri="{CE6537A1-D6FC-4f65-9D91-7224C49458BB}"/>
                <c:ext xmlns:c16="http://schemas.microsoft.com/office/drawing/2014/chart" uri="{C3380CC4-5D6E-409C-BE32-E72D297353CC}">
                  <c16:uniqueId val="{00000001-71E1-4AEA-A7D1-60C2F2BB2DBB}"/>
                </c:ext>
              </c:extLst>
            </c:dLbl>
            <c:dLbl>
              <c:idx val="3"/>
              <c:delete val="1"/>
              <c:extLst>
                <c:ext xmlns:c15="http://schemas.microsoft.com/office/drawing/2012/chart" uri="{CE6537A1-D6FC-4f65-9D91-7224C49458BB}"/>
                <c:ext xmlns:c16="http://schemas.microsoft.com/office/drawing/2014/chart" uri="{C3380CC4-5D6E-409C-BE32-E72D297353CC}">
                  <c16:uniqueId val="{00000002-71E1-4AEA-A7D1-60C2F2BB2DBB}"/>
                </c:ext>
              </c:extLst>
            </c:dLbl>
            <c:dLbl>
              <c:idx val="5"/>
              <c:delete val="1"/>
              <c:extLst>
                <c:ext xmlns:c15="http://schemas.microsoft.com/office/drawing/2012/chart" uri="{CE6537A1-D6FC-4f65-9D91-7224C49458BB}"/>
                <c:ext xmlns:c16="http://schemas.microsoft.com/office/drawing/2014/chart" uri="{C3380CC4-5D6E-409C-BE32-E72D297353CC}">
                  <c16:uniqueId val="{00000003-71E1-4AEA-A7D1-60C2F2BB2DBB}"/>
                </c:ext>
              </c:extLst>
            </c:dLbl>
            <c:dLbl>
              <c:idx val="6"/>
              <c:delete val="1"/>
              <c:extLst>
                <c:ext xmlns:c15="http://schemas.microsoft.com/office/drawing/2012/chart" uri="{CE6537A1-D6FC-4f65-9D91-7224C49458BB}"/>
                <c:ext xmlns:c16="http://schemas.microsoft.com/office/drawing/2014/chart" uri="{C3380CC4-5D6E-409C-BE32-E72D297353CC}">
                  <c16:uniqueId val="{00000004-71E1-4AEA-A7D1-60C2F2BB2DBB}"/>
                </c:ext>
              </c:extLst>
            </c:dLbl>
            <c:dLbl>
              <c:idx val="7"/>
              <c:delete val="1"/>
              <c:extLst>
                <c:ext xmlns:c15="http://schemas.microsoft.com/office/drawing/2012/chart" uri="{CE6537A1-D6FC-4f65-9D91-7224C49458BB}"/>
                <c:ext xmlns:c16="http://schemas.microsoft.com/office/drawing/2014/chart" uri="{C3380CC4-5D6E-409C-BE32-E72D297353CC}">
                  <c16:uniqueId val="{00000005-71E1-4AEA-A7D1-60C2F2BB2DBB}"/>
                </c:ext>
              </c:extLst>
            </c:dLbl>
            <c:dLbl>
              <c:idx val="8"/>
              <c:delete val="1"/>
              <c:extLst>
                <c:ext xmlns:c15="http://schemas.microsoft.com/office/drawing/2012/chart" uri="{CE6537A1-D6FC-4f65-9D91-7224C49458BB}"/>
                <c:ext xmlns:c16="http://schemas.microsoft.com/office/drawing/2014/chart" uri="{C3380CC4-5D6E-409C-BE32-E72D297353CC}">
                  <c16:uniqueId val="{00000006-71E1-4AEA-A7D1-60C2F2BB2DBB}"/>
                </c:ext>
              </c:extLst>
            </c:dLbl>
            <c:dLbl>
              <c:idx val="10"/>
              <c:delete val="1"/>
              <c:extLst>
                <c:ext xmlns:c15="http://schemas.microsoft.com/office/drawing/2012/chart" uri="{CE6537A1-D6FC-4f65-9D91-7224C49458BB}"/>
                <c:ext xmlns:c16="http://schemas.microsoft.com/office/drawing/2014/chart" uri="{C3380CC4-5D6E-409C-BE32-E72D297353CC}">
                  <c16:uniqueId val="{00000007-71E1-4AEA-A7D1-60C2F2BB2DBB}"/>
                </c:ext>
              </c:extLst>
            </c:dLbl>
            <c:spPr>
              <a:noFill/>
              <a:ln>
                <a:noFill/>
              </a:ln>
              <a:effectLst/>
            </c:spPr>
            <c:txPr>
              <a:bodyPr/>
              <a:lstStyle/>
              <a:p>
                <a:pPr>
                  <a:defRPr sz="1300" b="1">
                    <a:solidFill>
                      <a:schemeClr val="accent6"/>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0.32</c:v>
                </c:pt>
                <c:pt idx="1">
                  <c:v>0.32</c:v>
                </c:pt>
                <c:pt idx="2">
                  <c:v>0.33</c:v>
                </c:pt>
                <c:pt idx="3">
                  <c:v>0.3</c:v>
                </c:pt>
                <c:pt idx="4">
                  <c:v>0.33</c:v>
                </c:pt>
                <c:pt idx="5">
                  <c:v>0.42</c:v>
                </c:pt>
                <c:pt idx="6">
                  <c:v>0.45</c:v>
                </c:pt>
                <c:pt idx="7">
                  <c:v>0.51</c:v>
                </c:pt>
                <c:pt idx="8">
                  <c:v>0.41</c:v>
                </c:pt>
                <c:pt idx="9">
                  <c:v>0.33</c:v>
                </c:pt>
                <c:pt idx="10">
                  <c:v>0.38</c:v>
                </c:pt>
              </c:numCache>
            </c:numRef>
          </c:val>
          <c:smooth val="0"/>
          <c:extLst>
            <c:ext xmlns:c16="http://schemas.microsoft.com/office/drawing/2014/chart" uri="{C3380CC4-5D6E-409C-BE32-E72D297353CC}">
              <c16:uniqueId val="{00000008-71E1-4AEA-A7D1-60C2F2BB2DBB}"/>
            </c:ext>
          </c:extLst>
        </c:ser>
        <c:ser>
          <c:idx val="1"/>
          <c:order val="1"/>
          <c:tx>
            <c:strRef>
              <c:f>Sheet1!$C$1</c:f>
              <c:strCache>
                <c:ptCount val="1"/>
                <c:pt idx="0">
                  <c:v>Respondent and/or Spouse</c:v>
                </c:pt>
              </c:strCache>
            </c:strRef>
          </c:tx>
          <c:spPr>
            <a:ln>
              <a:solidFill>
                <a:schemeClr val="accent6">
                  <a:lumMod val="50000"/>
                </a:schemeClr>
              </a:solidFill>
            </a:ln>
          </c:spPr>
          <c:marker>
            <c:symbol val="square"/>
            <c:size val="5"/>
            <c:spPr>
              <a:solidFill>
                <a:schemeClr val="accent6">
                  <a:lumMod val="50000"/>
                </a:schemeClr>
              </a:solidFill>
              <a:ln>
                <a:noFill/>
              </a:ln>
            </c:spPr>
          </c:marker>
          <c:dLbls>
            <c:dLbl>
              <c:idx val="6"/>
              <c:delete val="1"/>
              <c:extLst>
                <c:ext xmlns:c15="http://schemas.microsoft.com/office/drawing/2012/chart" uri="{CE6537A1-D6FC-4f65-9D91-7224C49458BB}"/>
                <c:ext xmlns:c16="http://schemas.microsoft.com/office/drawing/2014/chart" uri="{C3380CC4-5D6E-409C-BE32-E72D297353CC}">
                  <c16:uniqueId val="{00000009-71E1-4AEA-A7D1-60C2F2BB2DBB}"/>
                </c:ext>
              </c:extLst>
            </c:dLbl>
            <c:dLbl>
              <c:idx val="7"/>
              <c:delete val="1"/>
              <c:extLst>
                <c:ext xmlns:c15="http://schemas.microsoft.com/office/drawing/2012/chart" uri="{CE6537A1-D6FC-4f65-9D91-7224C49458BB}"/>
                <c:ext xmlns:c16="http://schemas.microsoft.com/office/drawing/2014/chart" uri="{C3380CC4-5D6E-409C-BE32-E72D297353CC}">
                  <c16:uniqueId val="{0000000A-71E1-4AEA-A7D1-60C2F2BB2DBB}"/>
                </c:ext>
              </c:extLst>
            </c:dLbl>
            <c:dLbl>
              <c:idx val="8"/>
              <c:delete val="1"/>
              <c:extLst>
                <c:ext xmlns:c15="http://schemas.microsoft.com/office/drawing/2012/chart" uri="{CE6537A1-D6FC-4f65-9D91-7224C49458BB}"/>
                <c:ext xmlns:c16="http://schemas.microsoft.com/office/drawing/2014/chart" uri="{C3380CC4-5D6E-409C-BE32-E72D297353CC}">
                  <c16:uniqueId val="{0000000B-71E1-4AEA-A7D1-60C2F2BB2DBB}"/>
                </c:ext>
              </c:extLst>
            </c:dLbl>
            <c:dLbl>
              <c:idx val="9"/>
              <c:layout>
                <c:manualLayout>
                  <c:x val="-3.1242690058479534E-2"/>
                  <c:y val="-7.7609863800808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E1-4AEA-A7D1-60C2F2BB2DBB}"/>
                </c:ext>
              </c:extLst>
            </c:dLbl>
            <c:dLbl>
              <c:idx val="10"/>
              <c:delete val="1"/>
              <c:extLst>
                <c:ext xmlns:c15="http://schemas.microsoft.com/office/drawing/2012/chart" uri="{CE6537A1-D6FC-4f65-9D91-7224C49458BB}"/>
                <c:ext xmlns:c16="http://schemas.microsoft.com/office/drawing/2014/chart" uri="{C3380CC4-5D6E-409C-BE32-E72D297353CC}">
                  <c16:uniqueId val="{0000000D-71E1-4AEA-A7D1-60C2F2BB2DBB}"/>
                </c:ext>
              </c:extLst>
            </c:dLbl>
            <c:dLbl>
              <c:idx val="11"/>
              <c:delete val="1"/>
              <c:extLst>
                <c:ext xmlns:c15="http://schemas.microsoft.com/office/drawing/2012/chart" uri="{CE6537A1-D6FC-4f65-9D91-7224C49458BB}"/>
                <c:ext xmlns:c16="http://schemas.microsoft.com/office/drawing/2014/chart" uri="{C3380CC4-5D6E-409C-BE32-E72D297353CC}">
                  <c16:uniqueId val="{0000000E-71E1-4AEA-A7D1-60C2F2BB2DBB}"/>
                </c:ext>
              </c:extLst>
            </c:dLbl>
            <c:dLbl>
              <c:idx val="12"/>
              <c:delete val="1"/>
              <c:extLst>
                <c:ext xmlns:c15="http://schemas.microsoft.com/office/drawing/2012/chart" uri="{CE6537A1-D6FC-4f65-9D91-7224C49458BB}"/>
                <c:ext xmlns:c16="http://schemas.microsoft.com/office/drawing/2014/chart" uri="{C3380CC4-5D6E-409C-BE32-E72D297353CC}">
                  <c16:uniqueId val="{0000000F-71E1-4AEA-A7D1-60C2F2BB2DBB}"/>
                </c:ext>
              </c:extLst>
            </c:dLbl>
            <c:dLbl>
              <c:idx val="13"/>
              <c:delete val="1"/>
              <c:extLst>
                <c:ext xmlns:c15="http://schemas.microsoft.com/office/drawing/2012/chart" uri="{CE6537A1-D6FC-4f65-9D91-7224C49458BB}"/>
                <c:ext xmlns:c16="http://schemas.microsoft.com/office/drawing/2014/chart" uri="{C3380CC4-5D6E-409C-BE32-E72D297353CC}">
                  <c16:uniqueId val="{00000010-71E1-4AEA-A7D1-60C2F2BB2DBB}"/>
                </c:ext>
              </c:extLst>
            </c:dLbl>
            <c:dLbl>
              <c:idx val="15"/>
              <c:delete val="1"/>
              <c:extLst>
                <c:ext xmlns:c15="http://schemas.microsoft.com/office/drawing/2012/chart" uri="{CE6537A1-D6FC-4f65-9D91-7224C49458BB}"/>
                <c:ext xmlns:c16="http://schemas.microsoft.com/office/drawing/2014/chart" uri="{C3380CC4-5D6E-409C-BE32-E72D297353CC}">
                  <c16:uniqueId val="{00000011-71E1-4AEA-A7D1-60C2F2BB2DBB}"/>
                </c:ext>
              </c:extLst>
            </c:dLbl>
            <c:dLbl>
              <c:idx val="16"/>
              <c:delete val="1"/>
              <c:extLst>
                <c:ext xmlns:c15="http://schemas.microsoft.com/office/drawing/2012/chart" uri="{CE6537A1-D6FC-4f65-9D91-7224C49458BB}"/>
                <c:ext xmlns:c16="http://schemas.microsoft.com/office/drawing/2014/chart" uri="{C3380CC4-5D6E-409C-BE32-E72D297353CC}">
                  <c16:uniqueId val="{00000012-71E1-4AEA-A7D1-60C2F2BB2DBB}"/>
                </c:ext>
              </c:extLst>
            </c:dLbl>
            <c:dLbl>
              <c:idx val="17"/>
              <c:delete val="1"/>
              <c:extLst>
                <c:ext xmlns:c15="http://schemas.microsoft.com/office/drawing/2012/chart" uri="{CE6537A1-D6FC-4f65-9D91-7224C49458BB}"/>
                <c:ext xmlns:c16="http://schemas.microsoft.com/office/drawing/2014/chart" uri="{C3380CC4-5D6E-409C-BE32-E72D297353CC}">
                  <c16:uniqueId val="{00000013-71E1-4AEA-A7D1-60C2F2BB2DBB}"/>
                </c:ext>
              </c:extLst>
            </c:dLbl>
            <c:dLbl>
              <c:idx val="18"/>
              <c:delete val="1"/>
              <c:extLst>
                <c:ext xmlns:c15="http://schemas.microsoft.com/office/drawing/2012/chart" uri="{CE6537A1-D6FC-4f65-9D91-7224C49458BB}"/>
                <c:ext xmlns:c16="http://schemas.microsoft.com/office/drawing/2014/chart" uri="{C3380CC4-5D6E-409C-BE32-E72D297353CC}">
                  <c16:uniqueId val="{00000014-71E1-4AEA-A7D1-60C2F2BB2DBB}"/>
                </c:ext>
              </c:extLst>
            </c:dLbl>
            <c:dLbl>
              <c:idx val="20"/>
              <c:delete val="1"/>
              <c:extLst>
                <c:ext xmlns:c15="http://schemas.microsoft.com/office/drawing/2012/chart" uri="{CE6537A1-D6FC-4f65-9D91-7224C49458BB}"/>
                <c:ext xmlns:c16="http://schemas.microsoft.com/office/drawing/2014/chart" uri="{C3380CC4-5D6E-409C-BE32-E72D297353CC}">
                  <c16:uniqueId val="{00000015-71E1-4AEA-A7D1-60C2F2BB2DBB}"/>
                </c:ext>
              </c:extLst>
            </c:dLbl>
            <c:dLbl>
              <c:idx val="21"/>
              <c:delete val="1"/>
              <c:extLst>
                <c:ext xmlns:c15="http://schemas.microsoft.com/office/drawing/2012/chart" uri="{CE6537A1-D6FC-4f65-9D91-7224C49458BB}"/>
                <c:ext xmlns:c16="http://schemas.microsoft.com/office/drawing/2014/chart" uri="{C3380CC4-5D6E-409C-BE32-E72D297353CC}">
                  <c16:uniqueId val="{00000016-71E1-4AEA-A7D1-60C2F2BB2DBB}"/>
                </c:ext>
              </c:extLst>
            </c:dLbl>
            <c:dLbl>
              <c:idx val="22"/>
              <c:delete val="1"/>
              <c:extLst>
                <c:ext xmlns:c15="http://schemas.microsoft.com/office/drawing/2012/chart" uri="{CE6537A1-D6FC-4f65-9D91-7224C49458BB}"/>
                <c:ext xmlns:c16="http://schemas.microsoft.com/office/drawing/2014/chart" uri="{C3380CC4-5D6E-409C-BE32-E72D297353CC}">
                  <c16:uniqueId val="{00000017-71E1-4AEA-A7D1-60C2F2BB2DBB}"/>
                </c:ext>
              </c:extLst>
            </c:dLbl>
            <c:dLbl>
              <c:idx val="24"/>
              <c:layout>
                <c:manualLayout>
                  <c:x val="-1.1608187134502923E-2"/>
                  <c:y val="-8.566716322621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1E1-4AEA-A7D1-60C2F2BB2DBB}"/>
                </c:ext>
              </c:extLst>
            </c:dLbl>
            <c:spPr>
              <a:noFill/>
              <a:ln>
                <a:noFill/>
              </a:ln>
              <a:effectLst/>
            </c:spPr>
            <c:txPr>
              <a:bodyPr/>
              <a:lstStyle/>
              <a:p>
                <a:pPr>
                  <a:defRPr sz="1300" b="1">
                    <a:solidFill>
                      <a:schemeClr val="accent6">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General</c:formatCode>
                <c:ptCount val="25"/>
                <c:pt idx="6" formatCode="0%">
                  <c:v>0.49</c:v>
                </c:pt>
                <c:pt idx="7" formatCode="0%">
                  <c:v>0.54</c:v>
                </c:pt>
                <c:pt idx="8" formatCode="0%">
                  <c:v>0.45</c:v>
                </c:pt>
                <c:pt idx="9" formatCode="0%">
                  <c:v>0.38</c:v>
                </c:pt>
                <c:pt idx="10" formatCode="0%">
                  <c:v>0.43</c:v>
                </c:pt>
                <c:pt idx="11" formatCode="0%">
                  <c:v>0.43</c:v>
                </c:pt>
                <c:pt idx="12" formatCode="0%">
                  <c:v>0.43</c:v>
                </c:pt>
                <c:pt idx="13" formatCode="0%">
                  <c:v>0.42</c:v>
                </c:pt>
                <c:pt idx="14" formatCode="0%">
                  <c:v>0.43</c:v>
                </c:pt>
                <c:pt idx="15" formatCode="0%">
                  <c:v>0.48</c:v>
                </c:pt>
                <c:pt idx="16" formatCode="0%">
                  <c:v>0.45</c:v>
                </c:pt>
                <c:pt idx="17" formatCode="0%">
                  <c:v>0.47</c:v>
                </c:pt>
                <c:pt idx="18" formatCode="0%">
                  <c:v>0.43</c:v>
                </c:pt>
                <c:pt idx="19" formatCode="0%">
                  <c:v>0.43</c:v>
                </c:pt>
                <c:pt idx="20" formatCode="0%">
                  <c:v>0.46</c:v>
                </c:pt>
                <c:pt idx="21" formatCode="0%">
                  <c:v>0.45</c:v>
                </c:pt>
                <c:pt idx="22" formatCode="0%">
                  <c:v>0.49</c:v>
                </c:pt>
                <c:pt idx="23" formatCode="0%">
                  <c:v>0.48</c:v>
                </c:pt>
                <c:pt idx="24" formatCode="0%">
                  <c:v>0.41</c:v>
                </c:pt>
              </c:numCache>
            </c:numRef>
          </c:val>
          <c:smooth val="0"/>
          <c:extLst>
            <c:ext xmlns:c16="http://schemas.microsoft.com/office/drawing/2014/chart" uri="{C3380CC4-5D6E-409C-BE32-E72D297353CC}">
              <c16:uniqueId val="{00000019-71E1-4AEA-A7D1-60C2F2BB2DBB}"/>
            </c:ext>
          </c:extLst>
        </c:ser>
        <c:dLbls>
          <c:showLegendKey val="0"/>
          <c:showVal val="0"/>
          <c:showCatName val="0"/>
          <c:showSerName val="0"/>
          <c:showPercent val="0"/>
          <c:showBubbleSize val="0"/>
        </c:dLbls>
        <c:marker val="1"/>
        <c:smooth val="0"/>
        <c:axId val="161122944"/>
        <c:axId val="161128832"/>
      </c:lineChart>
      <c:catAx>
        <c:axId val="161122944"/>
        <c:scaling>
          <c:orientation val="minMax"/>
        </c:scaling>
        <c:delete val="0"/>
        <c:axPos val="b"/>
        <c:numFmt formatCode="General" sourceLinked="1"/>
        <c:majorTickMark val="none"/>
        <c:minorTickMark val="none"/>
        <c:tickLblPos val="nextTo"/>
        <c:txPr>
          <a:bodyPr rot="0"/>
          <a:lstStyle/>
          <a:p>
            <a:pPr>
              <a:defRPr sz="1000"/>
            </a:pPr>
            <a:endParaRPr lang="en-US"/>
          </a:p>
        </c:txPr>
        <c:crossAx val="161128832"/>
        <c:crosses val="autoZero"/>
        <c:auto val="1"/>
        <c:lblAlgn val="ctr"/>
        <c:lblOffset val="100"/>
        <c:noMultiLvlLbl val="0"/>
      </c:catAx>
      <c:valAx>
        <c:axId val="161128832"/>
        <c:scaling>
          <c:orientation val="minMax"/>
          <c:max val="0.65000000000000013"/>
        </c:scaling>
        <c:delete val="1"/>
        <c:axPos val="l"/>
        <c:numFmt formatCode="0%" sourceLinked="1"/>
        <c:majorTickMark val="out"/>
        <c:minorTickMark val="none"/>
        <c:tickLblPos val="nextTo"/>
        <c:crossAx val="161122944"/>
        <c:crosses val="autoZero"/>
        <c:crossBetween val="between"/>
      </c:valAx>
      <c:spPr>
        <a:solidFill>
          <a:schemeClr val="bg1">
            <a:lumMod val="95000"/>
          </a:schemeClr>
        </a:solidFill>
        <a:ln>
          <a:solidFill>
            <a:schemeClr val="tx1"/>
          </a:solidFill>
        </a:ln>
      </c:spPr>
    </c:plotArea>
    <c:legend>
      <c:legendPos val="t"/>
      <c:overlay val="0"/>
      <c:spPr>
        <a:solidFill>
          <a:schemeClr val="bg1"/>
        </a:solidFill>
        <a:ln>
          <a:solidFill>
            <a:schemeClr val="tx1"/>
          </a:solidFill>
        </a:ln>
      </c:spPr>
    </c:legend>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43406398524497E-3"/>
          <c:y val="0.11055438545980792"/>
          <c:w val="0.98267318411041304"/>
          <c:h val="0.72524830406293206"/>
        </c:manualLayout>
      </c:layout>
      <c:barChart>
        <c:barDir val="col"/>
        <c:grouping val="clustered"/>
        <c:varyColors val="0"/>
        <c:ser>
          <c:idx val="0"/>
          <c:order val="0"/>
          <c:tx>
            <c:strRef>
              <c:f>Sheet1!$B$1</c:f>
              <c:strCache>
                <c:ptCount val="1"/>
                <c:pt idx="0">
                  <c:v>2007</c:v>
                </c:pt>
              </c:strCache>
            </c:strRef>
          </c:tx>
          <c:spPr>
            <a:solidFill>
              <a:schemeClr val="accent2">
                <a:lumMod val="20000"/>
                <a:lumOff val="8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$250,000</c:v>
                </c:pt>
                <c:pt idx="1">
                  <c:v>$250,000 to $499,999</c:v>
                </c:pt>
                <c:pt idx="2">
                  <c:v>$500,000 to $999,999</c:v>
                </c:pt>
                <c:pt idx="3">
                  <c:v>$1,000,000 to $1,499,999</c:v>
                </c:pt>
                <c:pt idx="4">
                  <c:v>$1,500,000 or more</c:v>
                </c:pt>
              </c:strCache>
            </c:strRef>
          </c:cat>
          <c:val>
            <c:numRef>
              <c:f>Sheet1!$B$2:$B$6</c:f>
              <c:numCache>
                <c:formatCode>0%</c:formatCode>
                <c:ptCount val="5"/>
                <c:pt idx="0">
                  <c:v>0.32</c:v>
                </c:pt>
                <c:pt idx="1">
                  <c:v>0.21</c:v>
                </c:pt>
                <c:pt idx="2">
                  <c:v>0.24</c:v>
                </c:pt>
                <c:pt idx="3">
                  <c:v>0.09</c:v>
                </c:pt>
                <c:pt idx="4">
                  <c:v>0.13</c:v>
                </c:pt>
              </c:numCache>
            </c:numRef>
          </c:val>
          <c:extLst>
            <c:ext xmlns:c16="http://schemas.microsoft.com/office/drawing/2014/chart" uri="{C3380CC4-5D6E-409C-BE32-E72D297353CC}">
              <c16:uniqueId val="{00000000-F957-4B65-BDDA-F9192FECB79E}"/>
            </c:ext>
          </c:extLst>
        </c:ser>
        <c:ser>
          <c:idx val="1"/>
          <c:order val="1"/>
          <c:tx>
            <c:strRef>
              <c:f>Sheet1!$C$1</c:f>
              <c:strCache>
                <c:ptCount val="1"/>
                <c:pt idx="0">
                  <c:v>2014</c:v>
                </c:pt>
              </c:strCache>
            </c:strRef>
          </c:tx>
          <c:spPr>
            <a:solidFill>
              <a:schemeClr val="accent2">
                <a:lumMod val="40000"/>
                <a:lumOff val="60000"/>
              </a:schemeClr>
            </a:solidFill>
          </c:spPr>
          <c:invertIfNegative val="0"/>
          <c:dLbls>
            <c:dLbl>
              <c:idx val="0"/>
              <c:layout>
                <c:manualLayout>
                  <c:x val="-1.5016197299661867E-3"/>
                  <c:y val="-2.5555885702966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57-4B65-BDDA-F9192FECB79E}"/>
                </c:ext>
              </c:extLst>
            </c:dLbl>
            <c:dLbl>
              <c:idx val="1"/>
              <c:layout>
                <c:manualLayout>
                  <c:x val="3.003003003003003E-3"/>
                  <c:y val="6.4071708017629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57-4B65-BDDA-F9192FECB79E}"/>
                </c:ext>
              </c:extLst>
            </c:dLbl>
            <c:dLbl>
              <c:idx val="2"/>
              <c:layout>
                <c:manualLayout>
                  <c:x val="0"/>
                  <c:y val="8.245431585202793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57-4B65-BDDA-F9192FECB79E}"/>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$250,000</c:v>
                </c:pt>
                <c:pt idx="1">
                  <c:v>$250,000 to $499,999</c:v>
                </c:pt>
                <c:pt idx="2">
                  <c:v>$500,000 to $999,999</c:v>
                </c:pt>
                <c:pt idx="3">
                  <c:v>$1,000,000 to $1,499,999</c:v>
                </c:pt>
                <c:pt idx="4">
                  <c:v>$1,500,000 or more</c:v>
                </c:pt>
              </c:strCache>
            </c:strRef>
          </c:cat>
          <c:val>
            <c:numRef>
              <c:f>Sheet1!$C$2:$C$6</c:f>
              <c:numCache>
                <c:formatCode>0%</c:formatCode>
                <c:ptCount val="5"/>
                <c:pt idx="0">
                  <c:v>0.32</c:v>
                </c:pt>
                <c:pt idx="1">
                  <c:v>0.2</c:v>
                </c:pt>
                <c:pt idx="2">
                  <c:v>0.24</c:v>
                </c:pt>
                <c:pt idx="3">
                  <c:v>0.12</c:v>
                </c:pt>
                <c:pt idx="4">
                  <c:v>0.12</c:v>
                </c:pt>
              </c:numCache>
            </c:numRef>
          </c:val>
          <c:extLst>
            <c:ext xmlns:c16="http://schemas.microsoft.com/office/drawing/2014/chart" uri="{C3380CC4-5D6E-409C-BE32-E72D297353CC}">
              <c16:uniqueId val="{00000004-F957-4B65-BDDA-F9192FECB79E}"/>
            </c:ext>
          </c:extLst>
        </c:ser>
        <c:ser>
          <c:idx val="2"/>
          <c:order val="2"/>
          <c:tx>
            <c:strRef>
              <c:f>Sheet1!$D$1</c:f>
              <c:strCache>
                <c:ptCount val="1"/>
                <c:pt idx="0">
                  <c:v>2015</c:v>
                </c:pt>
              </c:strCache>
            </c:strRef>
          </c:tx>
          <c:spPr>
            <a:solidFill>
              <a:schemeClr val="accent2">
                <a:lumMod val="60000"/>
                <a:lumOff val="40000"/>
              </a:schemeClr>
            </a:solidFill>
          </c:spPr>
          <c:invertIfNegative val="0"/>
          <c:dLbls>
            <c:dLbl>
              <c:idx val="3"/>
              <c:layout>
                <c:manualLayout>
                  <c:x val="3.003003003003003E-3"/>
                  <c:y val="1.2578616352201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57-4B65-BDDA-F9192FECB79E}"/>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$250,000</c:v>
                </c:pt>
                <c:pt idx="1">
                  <c:v>$250,000 to $499,999</c:v>
                </c:pt>
                <c:pt idx="2">
                  <c:v>$500,000 to $999,999</c:v>
                </c:pt>
                <c:pt idx="3">
                  <c:v>$1,000,000 to $1,499,999</c:v>
                </c:pt>
                <c:pt idx="4">
                  <c:v>$1,500,000 or more</c:v>
                </c:pt>
              </c:strCache>
            </c:strRef>
          </c:cat>
          <c:val>
            <c:numRef>
              <c:f>Sheet1!$D$2:$D$6</c:f>
              <c:numCache>
                <c:formatCode>0%</c:formatCode>
                <c:ptCount val="5"/>
                <c:pt idx="0">
                  <c:v>0.28000000000000003</c:v>
                </c:pt>
                <c:pt idx="1">
                  <c:v>0.21</c:v>
                </c:pt>
                <c:pt idx="2">
                  <c:v>0.28000000000000003</c:v>
                </c:pt>
                <c:pt idx="3">
                  <c:v>0.11</c:v>
                </c:pt>
                <c:pt idx="4">
                  <c:v>0.12</c:v>
                </c:pt>
              </c:numCache>
            </c:numRef>
          </c:val>
          <c:extLst>
            <c:ext xmlns:c16="http://schemas.microsoft.com/office/drawing/2014/chart" uri="{C3380CC4-5D6E-409C-BE32-E72D297353CC}">
              <c16:uniqueId val="{00000006-F957-4B65-BDDA-F9192FECB79E}"/>
            </c:ext>
          </c:extLst>
        </c:ser>
        <c:ser>
          <c:idx val="3"/>
          <c:order val="3"/>
          <c:tx>
            <c:strRef>
              <c:f>Sheet1!$E$1</c:f>
              <c:strCache>
                <c:ptCount val="1"/>
                <c:pt idx="0">
                  <c:v>2016</c:v>
                </c:pt>
              </c:strCache>
            </c:strRef>
          </c:tx>
          <c:spPr>
            <a:solidFill>
              <a:schemeClr val="accent2"/>
            </a:solidFill>
            <a:ln>
              <a:noFill/>
            </a:ln>
          </c:spPr>
          <c:invertIfNegative val="0"/>
          <c:dLbls>
            <c:dLbl>
              <c:idx val="1"/>
              <c:layout>
                <c:manualLayout>
                  <c:x val="3.0030030030029757E-3"/>
                  <c:y val="-1.8161178312502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57-4B65-BDDA-F9192FECB79E}"/>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$250,000</c:v>
                </c:pt>
                <c:pt idx="1">
                  <c:v>$250,000 to $499,999</c:v>
                </c:pt>
                <c:pt idx="2">
                  <c:v>$500,000 to $999,999</c:v>
                </c:pt>
                <c:pt idx="3">
                  <c:v>$1,000,000 to $1,499,999</c:v>
                </c:pt>
                <c:pt idx="4">
                  <c:v>$1,500,000 or more</c:v>
                </c:pt>
              </c:strCache>
            </c:strRef>
          </c:cat>
          <c:val>
            <c:numRef>
              <c:f>Sheet1!$E$2:$E$6</c:f>
              <c:numCache>
                <c:formatCode>0%</c:formatCode>
                <c:ptCount val="5"/>
                <c:pt idx="0">
                  <c:v>0.28999999999999998</c:v>
                </c:pt>
                <c:pt idx="1">
                  <c:v>0.19</c:v>
                </c:pt>
                <c:pt idx="2">
                  <c:v>0.25</c:v>
                </c:pt>
                <c:pt idx="3">
                  <c:v>0.12</c:v>
                </c:pt>
                <c:pt idx="4">
                  <c:v>0.15</c:v>
                </c:pt>
              </c:numCache>
            </c:numRef>
          </c:val>
          <c:extLst>
            <c:ext xmlns:c16="http://schemas.microsoft.com/office/drawing/2014/chart" uri="{C3380CC4-5D6E-409C-BE32-E72D297353CC}">
              <c16:uniqueId val="{00000008-F957-4B65-BDDA-F9192FECB79E}"/>
            </c:ext>
          </c:extLst>
        </c:ser>
        <c:ser>
          <c:idx val="4"/>
          <c:order val="4"/>
          <c:tx>
            <c:strRef>
              <c:f>Sheet1!$F$1</c:f>
              <c:strCache>
                <c:ptCount val="1"/>
                <c:pt idx="0">
                  <c:v>2017</c:v>
                </c:pt>
              </c:strCache>
            </c:strRef>
          </c:tx>
          <c:spPr>
            <a:solidFill>
              <a:schemeClr val="accent2">
                <a:lumMod val="75000"/>
              </a:schemeClr>
            </a:solidFill>
            <a:ln>
              <a:noFill/>
            </a:ln>
          </c:spPr>
          <c:invertIfNegative val="0"/>
          <c:dLbls>
            <c:dLbl>
              <c:idx val="0"/>
              <c:layout>
                <c:manualLayout>
                  <c:x val="-1.5015015015015015E-3"/>
                  <c:y val="-2.118804136458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57-4B65-BDDA-F9192FECB79E}"/>
                </c:ext>
              </c:extLst>
            </c:dLbl>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$250,000</c:v>
                </c:pt>
                <c:pt idx="1">
                  <c:v>$250,000 to $499,999</c:v>
                </c:pt>
                <c:pt idx="2">
                  <c:v>$500,000 to $999,999</c:v>
                </c:pt>
                <c:pt idx="3">
                  <c:v>$1,000,000 to $1,499,999</c:v>
                </c:pt>
                <c:pt idx="4">
                  <c:v>$1,500,000 or more</c:v>
                </c:pt>
              </c:strCache>
            </c:strRef>
          </c:cat>
          <c:val>
            <c:numRef>
              <c:f>Sheet1!$F$2:$F$6</c:f>
              <c:numCache>
                <c:formatCode>0%</c:formatCode>
                <c:ptCount val="5"/>
                <c:pt idx="0">
                  <c:v>0.21</c:v>
                </c:pt>
                <c:pt idx="1">
                  <c:v>0.15</c:v>
                </c:pt>
                <c:pt idx="2">
                  <c:v>0.27</c:v>
                </c:pt>
                <c:pt idx="3">
                  <c:v>0.15</c:v>
                </c:pt>
                <c:pt idx="4">
                  <c:v>0.22</c:v>
                </c:pt>
              </c:numCache>
            </c:numRef>
          </c:val>
          <c:extLst>
            <c:ext xmlns:c16="http://schemas.microsoft.com/office/drawing/2014/chart" uri="{C3380CC4-5D6E-409C-BE32-E72D297353CC}">
              <c16:uniqueId val="{0000000A-F957-4B65-BDDA-F9192FECB79E}"/>
            </c:ext>
          </c:extLst>
        </c:ser>
        <c:dLbls>
          <c:showLegendKey val="0"/>
          <c:showVal val="0"/>
          <c:showCatName val="0"/>
          <c:showSerName val="0"/>
          <c:showPercent val="0"/>
          <c:showBubbleSize val="0"/>
        </c:dLbls>
        <c:gapWidth val="50"/>
        <c:axId val="161639040"/>
        <c:axId val="161640832"/>
      </c:barChart>
      <c:catAx>
        <c:axId val="161639040"/>
        <c:scaling>
          <c:orientation val="minMax"/>
        </c:scaling>
        <c:delete val="0"/>
        <c:axPos val="b"/>
        <c:numFmt formatCode="General" sourceLinked="1"/>
        <c:majorTickMark val="none"/>
        <c:minorTickMark val="none"/>
        <c:tickLblPos val="nextTo"/>
        <c:crossAx val="161640832"/>
        <c:crosses val="autoZero"/>
        <c:auto val="1"/>
        <c:lblAlgn val="ctr"/>
        <c:lblOffset val="100"/>
        <c:noMultiLvlLbl val="0"/>
      </c:catAx>
      <c:valAx>
        <c:axId val="161640832"/>
        <c:scaling>
          <c:orientation val="minMax"/>
        </c:scaling>
        <c:delete val="1"/>
        <c:axPos val="l"/>
        <c:numFmt formatCode="0%" sourceLinked="1"/>
        <c:majorTickMark val="out"/>
        <c:minorTickMark val="none"/>
        <c:tickLblPos val="nextTo"/>
        <c:crossAx val="161639040"/>
        <c:crosses val="autoZero"/>
        <c:crossBetween val="between"/>
      </c:valAx>
    </c:plotArea>
    <c:legend>
      <c:legendPos val="t"/>
      <c:layout>
        <c:manualLayout>
          <c:xMode val="edge"/>
          <c:yMode val="edge"/>
          <c:x val="0.28873531011326287"/>
          <c:y val="1.9786627605038704E-2"/>
          <c:w val="0.42670260811993094"/>
          <c:h val="6.1012264038745746E-2"/>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8836720135697"/>
          <c:y val="4.16777355721848E-2"/>
          <c:w val="0.49366181765051498"/>
          <c:h val="0.93125000000000002"/>
        </c:manualLayout>
      </c:layout>
      <c:barChart>
        <c:barDir val="bar"/>
        <c:grouping val="clustered"/>
        <c:varyColors val="0"/>
        <c:ser>
          <c:idx val="0"/>
          <c:order val="0"/>
          <c:tx>
            <c:strRef>
              <c:f>Sheet1!$B$1</c:f>
              <c:strCache>
                <c:ptCount val="1"/>
                <c:pt idx="0">
                  <c:v>2017 Workers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Thought about how you would occupy your time in retirement</c:v>
                </c:pt>
                <c:pt idx="1">
                  <c:v>Estimated how much income you would need each month in retirement</c:v>
                </c:pt>
                <c:pt idx="2">
                  <c:v>Estimated the amount of your Social Security benefit at your planned retirement age</c:v>
                </c:pt>
                <c:pt idx="3">
                  <c:v>Thought about moving or downsizing</c:v>
                </c:pt>
                <c:pt idx="4">
                  <c:v>Estimated your expenses in retirement</c:v>
                </c:pt>
                <c:pt idx="5">
                  <c:v>Talked with a professional financial advisor about retirement planning</c:v>
                </c:pt>
                <c:pt idx="6">
                  <c:v>Calculated how much money you would likely need to cover health expenses in retirement</c:v>
                </c:pt>
                <c:pt idx="7">
                  <c:v>Prepared a formal, written financial plan for retirement</c:v>
                </c:pt>
              </c:strCache>
            </c:strRef>
          </c:cat>
          <c:val>
            <c:numRef>
              <c:f>Sheet1!$B$2:$B$9</c:f>
              <c:numCache>
                <c:formatCode>0%</c:formatCode>
                <c:ptCount val="8"/>
                <c:pt idx="0">
                  <c:v>0.44</c:v>
                </c:pt>
                <c:pt idx="1">
                  <c:v>0.38</c:v>
                </c:pt>
                <c:pt idx="2">
                  <c:v>0.38</c:v>
                </c:pt>
                <c:pt idx="3">
                  <c:v>0.38</c:v>
                </c:pt>
                <c:pt idx="4">
                  <c:v>0.34</c:v>
                </c:pt>
                <c:pt idx="5">
                  <c:v>0.23</c:v>
                </c:pt>
                <c:pt idx="6">
                  <c:v>0.21</c:v>
                </c:pt>
                <c:pt idx="7">
                  <c:v>0.11</c:v>
                </c:pt>
              </c:numCache>
            </c:numRef>
          </c:val>
          <c:extLst>
            <c:ext xmlns:c16="http://schemas.microsoft.com/office/drawing/2014/chart" uri="{C3380CC4-5D6E-409C-BE32-E72D297353CC}">
              <c16:uniqueId val="{00000000-D5CE-42B5-B593-389297647C82}"/>
            </c:ext>
          </c:extLst>
        </c:ser>
        <c:dLbls>
          <c:showLegendKey val="0"/>
          <c:showVal val="0"/>
          <c:showCatName val="0"/>
          <c:showSerName val="0"/>
          <c:showPercent val="0"/>
          <c:showBubbleSize val="0"/>
        </c:dLbls>
        <c:gapWidth val="80"/>
        <c:axId val="161357824"/>
        <c:axId val="161359360"/>
      </c:barChart>
      <c:catAx>
        <c:axId val="161357824"/>
        <c:scaling>
          <c:orientation val="maxMin"/>
        </c:scaling>
        <c:delete val="0"/>
        <c:axPos val="l"/>
        <c:numFmt formatCode="General" sourceLinked="1"/>
        <c:majorTickMark val="none"/>
        <c:minorTickMark val="none"/>
        <c:tickLblPos val="nextTo"/>
        <c:txPr>
          <a:bodyPr/>
          <a:lstStyle/>
          <a:p>
            <a:pPr algn="r">
              <a:defRPr/>
            </a:pPr>
            <a:endParaRPr lang="en-US"/>
          </a:p>
        </c:txPr>
        <c:crossAx val="161359360"/>
        <c:crosses val="autoZero"/>
        <c:auto val="1"/>
        <c:lblAlgn val="ctr"/>
        <c:lblOffset val="100"/>
        <c:noMultiLvlLbl val="0"/>
      </c:catAx>
      <c:valAx>
        <c:axId val="161359360"/>
        <c:scaling>
          <c:orientation val="minMax"/>
        </c:scaling>
        <c:delete val="1"/>
        <c:axPos val="t"/>
        <c:numFmt formatCode="0%" sourceLinked="1"/>
        <c:majorTickMark val="out"/>
        <c:minorTickMark val="none"/>
        <c:tickLblPos val="nextTo"/>
        <c:crossAx val="161357824"/>
        <c:crosses val="autoZero"/>
        <c:crossBetween val="between"/>
      </c:valAx>
    </c:plotArea>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8836720135697"/>
          <c:y val="3.6042971154752725E-2"/>
          <c:w val="0.49366181765051498"/>
          <c:h val="0.93688475766331869"/>
        </c:manualLayout>
      </c:layout>
      <c:barChart>
        <c:barDir val="bar"/>
        <c:grouping val="clustered"/>
        <c:varyColors val="0"/>
        <c:ser>
          <c:idx val="0"/>
          <c:order val="0"/>
          <c:tx>
            <c:strRef>
              <c:f>Sheet1!$B$1</c:f>
              <c:strCache>
                <c:ptCount val="1"/>
                <c:pt idx="0">
                  <c:v>2017 Retirees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Estimate the amount of your Social Security benefit at your retirement age</c:v>
                </c:pt>
                <c:pt idx="1">
                  <c:v>Estimate how much income you would need each month in retirement</c:v>
                </c:pt>
                <c:pt idx="2">
                  <c:v>Think about how you would occupy your time in retirement</c:v>
                </c:pt>
                <c:pt idx="3">
                  <c:v>Estimate your expenses in retirement</c:v>
                </c:pt>
                <c:pt idx="4">
                  <c:v>Calculate how much money you would need for retirement</c:v>
                </c:pt>
                <c:pt idx="5">
                  <c:v>Calculate how much money you would likely need to cover health expenses in retirement</c:v>
                </c:pt>
                <c:pt idx="6">
                  <c:v>Talk with a professional financial advisor about retirement planning</c:v>
                </c:pt>
                <c:pt idx="7">
                  <c:v>Think about moving or downsizing</c:v>
                </c:pt>
                <c:pt idx="8">
                  <c:v>Prepare a formal, written financial plan for retirement</c:v>
                </c:pt>
              </c:strCache>
            </c:strRef>
          </c:cat>
          <c:val>
            <c:numRef>
              <c:f>Sheet1!$B$2:$B$10</c:f>
              <c:numCache>
                <c:formatCode>0%</c:formatCode>
                <c:ptCount val="9"/>
                <c:pt idx="0">
                  <c:v>0.62</c:v>
                </c:pt>
                <c:pt idx="1">
                  <c:v>0.56000000000000005</c:v>
                </c:pt>
                <c:pt idx="2">
                  <c:v>0.54</c:v>
                </c:pt>
                <c:pt idx="3">
                  <c:v>0.52</c:v>
                </c:pt>
                <c:pt idx="4">
                  <c:v>0.41</c:v>
                </c:pt>
                <c:pt idx="5">
                  <c:v>0.39</c:v>
                </c:pt>
                <c:pt idx="6">
                  <c:v>0.34</c:v>
                </c:pt>
                <c:pt idx="7">
                  <c:v>0.34</c:v>
                </c:pt>
                <c:pt idx="8">
                  <c:v>0.19</c:v>
                </c:pt>
              </c:numCache>
            </c:numRef>
          </c:val>
          <c:extLst>
            <c:ext xmlns:c16="http://schemas.microsoft.com/office/drawing/2014/chart" uri="{C3380CC4-5D6E-409C-BE32-E72D297353CC}">
              <c16:uniqueId val="{00000000-1009-4A86-AC9E-7054AC524CEE}"/>
            </c:ext>
          </c:extLst>
        </c:ser>
        <c:dLbls>
          <c:showLegendKey val="0"/>
          <c:showVal val="0"/>
          <c:showCatName val="0"/>
          <c:showSerName val="0"/>
          <c:showPercent val="0"/>
          <c:showBubbleSize val="0"/>
        </c:dLbls>
        <c:gapWidth val="80"/>
        <c:axId val="161412224"/>
        <c:axId val="161413760"/>
      </c:barChart>
      <c:catAx>
        <c:axId val="161412224"/>
        <c:scaling>
          <c:orientation val="maxMin"/>
        </c:scaling>
        <c:delete val="0"/>
        <c:axPos val="l"/>
        <c:numFmt formatCode="General" sourceLinked="1"/>
        <c:majorTickMark val="none"/>
        <c:minorTickMark val="none"/>
        <c:tickLblPos val="nextTo"/>
        <c:txPr>
          <a:bodyPr/>
          <a:lstStyle/>
          <a:p>
            <a:pPr algn="r">
              <a:defRPr/>
            </a:pPr>
            <a:endParaRPr lang="en-US"/>
          </a:p>
        </c:txPr>
        <c:crossAx val="161413760"/>
        <c:crosses val="autoZero"/>
        <c:auto val="1"/>
        <c:lblAlgn val="ctr"/>
        <c:lblOffset val="100"/>
        <c:noMultiLvlLbl val="0"/>
      </c:catAx>
      <c:valAx>
        <c:axId val="161413760"/>
        <c:scaling>
          <c:orientation val="minMax"/>
        </c:scaling>
        <c:delete val="1"/>
        <c:axPos val="t"/>
        <c:numFmt formatCode="0%" sourceLinked="1"/>
        <c:majorTickMark val="out"/>
        <c:minorTickMark val="none"/>
        <c:tickLblPos val="nextTo"/>
        <c:crossAx val="161412224"/>
        <c:crosses val="autoZero"/>
        <c:crossBetween val="between"/>
      </c:valAx>
    </c:plotArea>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20668354682719E-2"/>
          <c:y val="0.10543898508268432"/>
          <c:w val="0.93282648970629134"/>
          <c:h val="0.62146537420312642"/>
        </c:manualLayout>
      </c:layout>
      <c:barChart>
        <c:barDir val="col"/>
        <c:grouping val="clustered"/>
        <c:varyColors val="0"/>
        <c:ser>
          <c:idx val="0"/>
          <c:order val="0"/>
          <c:tx>
            <c:strRef>
              <c:f>Sheet1!$A$2</c:f>
              <c:strCache>
                <c:ptCount val="1"/>
                <c:pt idx="0">
                  <c:v>Worker or Spouse Saved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All Workers
(n=1,082)</c:v>
                </c:pt>
                <c:pt idx="1">
                  <c:v>   </c:v>
                </c:pt>
                <c:pt idx="2">
                  <c:v>Yes 
(n=809)</c:v>
                </c:pt>
                <c:pt idx="3">
                  <c:v>No 
(n=273)</c:v>
                </c:pt>
                <c:pt idx="4">
                  <c:v>      </c:v>
                </c:pt>
                <c:pt idx="5">
                  <c:v>Under $35k (n=195)</c:v>
                </c:pt>
                <c:pt idx="6">
                  <c:v>$35k-$74k (n=302)</c:v>
                </c:pt>
                <c:pt idx="7">
                  <c:v>$75k+ (n=481)</c:v>
                </c:pt>
              </c:strCache>
            </c:strRef>
          </c:cat>
          <c:val>
            <c:numRef>
              <c:f>Sheet1!$B$2:$I$2</c:f>
              <c:numCache>
                <c:formatCode>General</c:formatCode>
                <c:ptCount val="8"/>
                <c:pt idx="0" formatCode="0%">
                  <c:v>0.61</c:v>
                </c:pt>
                <c:pt idx="2" formatCode="0%">
                  <c:v>0.8</c:v>
                </c:pt>
                <c:pt idx="3" formatCode="0%">
                  <c:v>0.11</c:v>
                </c:pt>
                <c:pt idx="5" formatCode="0%">
                  <c:v>0.27</c:v>
                </c:pt>
                <c:pt idx="6" formatCode="0%">
                  <c:v>0.56999999999999995</c:v>
                </c:pt>
                <c:pt idx="7" formatCode="0%">
                  <c:v>0.83</c:v>
                </c:pt>
              </c:numCache>
            </c:numRef>
          </c:val>
          <c:extLst>
            <c:ext xmlns:c16="http://schemas.microsoft.com/office/drawing/2014/chart" uri="{C3380CC4-5D6E-409C-BE32-E72D297353CC}">
              <c16:uniqueId val="{00000000-D097-4A57-A663-A84878A54CEB}"/>
            </c:ext>
          </c:extLst>
        </c:ser>
        <c:dLbls>
          <c:showLegendKey val="0"/>
          <c:showVal val="0"/>
          <c:showCatName val="0"/>
          <c:showSerName val="0"/>
          <c:showPercent val="0"/>
          <c:showBubbleSize val="0"/>
        </c:dLbls>
        <c:gapWidth val="80"/>
        <c:axId val="161512448"/>
        <c:axId val="161518336"/>
      </c:barChart>
      <c:catAx>
        <c:axId val="161512448"/>
        <c:scaling>
          <c:orientation val="minMax"/>
        </c:scaling>
        <c:delete val="0"/>
        <c:axPos val="b"/>
        <c:numFmt formatCode="General" sourceLinked="1"/>
        <c:majorTickMark val="none"/>
        <c:minorTickMark val="none"/>
        <c:tickLblPos val="nextTo"/>
        <c:crossAx val="161518336"/>
        <c:crosses val="autoZero"/>
        <c:auto val="1"/>
        <c:lblAlgn val="ctr"/>
        <c:lblOffset val="100"/>
        <c:noMultiLvlLbl val="0"/>
      </c:catAx>
      <c:valAx>
        <c:axId val="161518336"/>
        <c:scaling>
          <c:orientation val="minMax"/>
        </c:scaling>
        <c:delete val="1"/>
        <c:axPos val="l"/>
        <c:numFmt formatCode="0%" sourceLinked="1"/>
        <c:majorTickMark val="out"/>
        <c:minorTickMark val="none"/>
        <c:tickLblPos val="nextTo"/>
        <c:crossAx val="161512448"/>
        <c:crosses val="autoZero"/>
        <c:crossBetween val="between"/>
      </c:valAx>
    </c:plotArea>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20668354682719E-2"/>
          <c:y val="0.10543898508268432"/>
          <c:w val="0.93282648970629134"/>
          <c:h val="0.62146537420312642"/>
        </c:manualLayout>
      </c:layout>
      <c:barChart>
        <c:barDir val="col"/>
        <c:grouping val="clustered"/>
        <c:varyColors val="0"/>
        <c:ser>
          <c:idx val="0"/>
          <c:order val="0"/>
          <c:tx>
            <c:strRef>
              <c:f>Sheet1!$A$2</c:f>
              <c:strCache>
                <c:ptCount val="1"/>
                <c:pt idx="0">
                  <c:v>Worker or Spouse Saved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All Workers
(n=1,082)</c:v>
                </c:pt>
                <c:pt idx="1">
                  <c:v>   </c:v>
                </c:pt>
                <c:pt idx="2">
                  <c:v>Yes 
(n=809)</c:v>
                </c:pt>
                <c:pt idx="3">
                  <c:v>No 
(n=273)</c:v>
                </c:pt>
                <c:pt idx="4">
                  <c:v>      </c:v>
                </c:pt>
                <c:pt idx="5">
                  <c:v>Under $35k (n=195)</c:v>
                </c:pt>
                <c:pt idx="6">
                  <c:v>$35k-$74k (n=302)</c:v>
                </c:pt>
                <c:pt idx="7">
                  <c:v>$75k+ (n=481)</c:v>
                </c:pt>
              </c:strCache>
            </c:strRef>
          </c:cat>
          <c:val>
            <c:numRef>
              <c:f>Sheet1!$B$2:$I$2</c:f>
              <c:numCache>
                <c:formatCode>General</c:formatCode>
                <c:ptCount val="8"/>
                <c:pt idx="0" formatCode="0%">
                  <c:v>0.56000000000000005</c:v>
                </c:pt>
                <c:pt idx="2" formatCode="0%">
                  <c:v>0.74</c:v>
                </c:pt>
                <c:pt idx="3" formatCode="0%">
                  <c:v>7.0000000000000007E-2</c:v>
                </c:pt>
                <c:pt idx="5" formatCode="0%">
                  <c:v>0.21</c:v>
                </c:pt>
                <c:pt idx="6" formatCode="0%">
                  <c:v>0.49</c:v>
                </c:pt>
                <c:pt idx="7" formatCode="0%">
                  <c:v>0.79</c:v>
                </c:pt>
              </c:numCache>
            </c:numRef>
          </c:val>
          <c:extLst>
            <c:ext xmlns:c16="http://schemas.microsoft.com/office/drawing/2014/chart" uri="{C3380CC4-5D6E-409C-BE32-E72D297353CC}">
              <c16:uniqueId val="{00000000-7EE9-46DE-9862-8818D7BA364F}"/>
            </c:ext>
          </c:extLst>
        </c:ser>
        <c:dLbls>
          <c:showLegendKey val="0"/>
          <c:showVal val="0"/>
          <c:showCatName val="0"/>
          <c:showSerName val="0"/>
          <c:showPercent val="0"/>
          <c:showBubbleSize val="0"/>
        </c:dLbls>
        <c:gapWidth val="80"/>
        <c:axId val="162015104"/>
        <c:axId val="162016640"/>
      </c:barChart>
      <c:catAx>
        <c:axId val="162015104"/>
        <c:scaling>
          <c:orientation val="minMax"/>
        </c:scaling>
        <c:delete val="0"/>
        <c:axPos val="b"/>
        <c:numFmt formatCode="General" sourceLinked="1"/>
        <c:majorTickMark val="none"/>
        <c:minorTickMark val="none"/>
        <c:tickLblPos val="nextTo"/>
        <c:crossAx val="162016640"/>
        <c:crosses val="autoZero"/>
        <c:auto val="1"/>
        <c:lblAlgn val="ctr"/>
        <c:lblOffset val="100"/>
        <c:noMultiLvlLbl val="0"/>
      </c:catAx>
      <c:valAx>
        <c:axId val="162016640"/>
        <c:scaling>
          <c:orientation val="minMax"/>
        </c:scaling>
        <c:delete val="1"/>
        <c:axPos val="l"/>
        <c:numFmt formatCode="0%" sourceLinked="1"/>
        <c:majorTickMark val="out"/>
        <c:minorTickMark val="none"/>
        <c:tickLblPos val="nextTo"/>
        <c:crossAx val="162015104"/>
        <c:crosses val="autoZero"/>
        <c:crossBetween val="between"/>
      </c:valAx>
    </c:plotArea>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9312432136658604"/>
          <c:y val="0.13321899577003465"/>
          <c:w val="0.59938456521642269"/>
          <c:h val="0.84861477753405146"/>
        </c:manualLayout>
      </c:layout>
      <c:barChart>
        <c:barDir val="bar"/>
        <c:grouping val="stacked"/>
        <c:varyColors val="0"/>
        <c:ser>
          <c:idx val="0"/>
          <c:order val="0"/>
          <c:tx>
            <c:strRef>
              <c:f>Sheet1!$B$1</c:f>
              <c:strCache>
                <c:ptCount val="1"/>
                <c:pt idx="0">
                  <c:v>Very concerned</c:v>
                </c:pt>
              </c:strCache>
            </c:strRef>
          </c:tx>
          <c:spPr>
            <a:solidFill>
              <a:srgbClr val="00650B"/>
            </a:solidFill>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Cover unexpected expenses</c:v>
                </c:pt>
                <c:pt idx="1">
                  <c:v>Pay for healthcare expenses</c:v>
                </c:pt>
                <c:pt idx="2">
                  <c:v>Cover future expenses</c:v>
                </c:pt>
                <c:pt idx="3">
                  <c:v>Grow your investments</c:v>
                </c:pt>
                <c:pt idx="4">
                  <c:v>Pay off any debt</c:v>
                </c:pt>
                <c:pt idx="5">
                  <c:v>Pay your current expenses</c:v>
                </c:pt>
                <c:pt idx="6">
                  <c:v>Cover your housing expenses</c:v>
                </c:pt>
                <c:pt idx="7">
                  <c:v>Pay for any educational expenses</c:v>
                </c:pt>
              </c:strCache>
            </c:strRef>
          </c:cat>
          <c:val>
            <c:numRef>
              <c:f>Sheet1!$B$2:$B$9</c:f>
              <c:numCache>
                <c:formatCode>0%</c:formatCode>
                <c:ptCount val="8"/>
                <c:pt idx="0">
                  <c:v>0.13</c:v>
                </c:pt>
                <c:pt idx="1">
                  <c:v>0.15</c:v>
                </c:pt>
                <c:pt idx="2">
                  <c:v>0.11</c:v>
                </c:pt>
                <c:pt idx="3">
                  <c:v>0.11</c:v>
                </c:pt>
                <c:pt idx="4">
                  <c:v>0.11</c:v>
                </c:pt>
                <c:pt idx="5">
                  <c:v>0.1</c:v>
                </c:pt>
                <c:pt idx="6">
                  <c:v>0.1</c:v>
                </c:pt>
                <c:pt idx="7">
                  <c:v>0.05</c:v>
                </c:pt>
              </c:numCache>
            </c:numRef>
          </c:val>
          <c:extLst>
            <c:ext xmlns:c16="http://schemas.microsoft.com/office/drawing/2014/chart" uri="{C3380CC4-5D6E-409C-BE32-E72D297353CC}">
              <c16:uniqueId val="{00000000-DD93-49B4-B9EA-47744B0A1E76}"/>
            </c:ext>
          </c:extLst>
        </c:ser>
        <c:ser>
          <c:idx val="1"/>
          <c:order val="1"/>
          <c:tx>
            <c:strRef>
              <c:f>Sheet1!$C$1</c:f>
              <c:strCache>
                <c:ptCount val="1"/>
                <c:pt idx="0">
                  <c:v>Somewhat concerned</c:v>
                </c:pt>
              </c:strCache>
            </c:strRef>
          </c:tx>
          <c:spPr>
            <a:solidFill>
              <a:srgbClr val="92D050"/>
            </a:solidFill>
            <a:effectLst/>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Cover unexpected expenses</c:v>
                </c:pt>
                <c:pt idx="1">
                  <c:v>Pay for healthcare expenses</c:v>
                </c:pt>
                <c:pt idx="2">
                  <c:v>Cover future expenses</c:v>
                </c:pt>
                <c:pt idx="3">
                  <c:v>Grow your investments</c:v>
                </c:pt>
                <c:pt idx="4">
                  <c:v>Pay off any debt</c:v>
                </c:pt>
                <c:pt idx="5">
                  <c:v>Pay your current expenses</c:v>
                </c:pt>
                <c:pt idx="6">
                  <c:v>Cover your housing expenses</c:v>
                </c:pt>
                <c:pt idx="7">
                  <c:v>Pay for any educational expenses</c:v>
                </c:pt>
              </c:strCache>
            </c:strRef>
          </c:cat>
          <c:val>
            <c:numRef>
              <c:f>Sheet1!$C$2:$C$9</c:f>
              <c:numCache>
                <c:formatCode>0%</c:formatCode>
                <c:ptCount val="8"/>
                <c:pt idx="0">
                  <c:v>0.35</c:v>
                </c:pt>
                <c:pt idx="1">
                  <c:v>0.32</c:v>
                </c:pt>
                <c:pt idx="2">
                  <c:v>0.34</c:v>
                </c:pt>
                <c:pt idx="3">
                  <c:v>0.3</c:v>
                </c:pt>
                <c:pt idx="4">
                  <c:v>0.18</c:v>
                </c:pt>
                <c:pt idx="5">
                  <c:v>0.18</c:v>
                </c:pt>
                <c:pt idx="6">
                  <c:v>0.18</c:v>
                </c:pt>
                <c:pt idx="7">
                  <c:v>0.04</c:v>
                </c:pt>
              </c:numCache>
            </c:numRef>
          </c:val>
          <c:extLst>
            <c:ext xmlns:c16="http://schemas.microsoft.com/office/drawing/2014/chart" uri="{C3380CC4-5D6E-409C-BE32-E72D297353CC}">
              <c16:uniqueId val="{00000001-DD93-49B4-B9EA-47744B0A1E76}"/>
            </c:ext>
          </c:extLst>
        </c:ser>
        <c:ser>
          <c:idx val="2"/>
          <c:order val="2"/>
          <c:tx>
            <c:strRef>
              <c:f>Sheet1!$D$1</c:f>
              <c:strCache>
                <c:ptCount val="1"/>
                <c:pt idx="0">
                  <c:v>Net</c:v>
                </c:pt>
              </c:strCache>
            </c:strRef>
          </c:tx>
          <c:spPr>
            <a:noFill/>
            <a:ln>
              <a:noFill/>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Cover unexpected expenses</c:v>
                </c:pt>
                <c:pt idx="1">
                  <c:v>Pay for healthcare expenses</c:v>
                </c:pt>
                <c:pt idx="2">
                  <c:v>Cover future expenses</c:v>
                </c:pt>
                <c:pt idx="3">
                  <c:v>Grow your investments</c:v>
                </c:pt>
                <c:pt idx="4">
                  <c:v>Pay off any debt</c:v>
                </c:pt>
                <c:pt idx="5">
                  <c:v>Pay your current expenses</c:v>
                </c:pt>
                <c:pt idx="6">
                  <c:v>Cover your housing expenses</c:v>
                </c:pt>
                <c:pt idx="7">
                  <c:v>Pay for any educational expenses</c:v>
                </c:pt>
              </c:strCache>
            </c:strRef>
          </c:cat>
          <c:val>
            <c:numRef>
              <c:f>Sheet1!$D$2:$D$9</c:f>
              <c:numCache>
                <c:formatCode>0%</c:formatCode>
                <c:ptCount val="8"/>
                <c:pt idx="0">
                  <c:v>0.49</c:v>
                </c:pt>
                <c:pt idx="1">
                  <c:v>0.46</c:v>
                </c:pt>
                <c:pt idx="2">
                  <c:v>0.45</c:v>
                </c:pt>
                <c:pt idx="3">
                  <c:v>0.42</c:v>
                </c:pt>
                <c:pt idx="4">
                  <c:v>0.28999999999999998</c:v>
                </c:pt>
                <c:pt idx="5">
                  <c:v>0.28000000000000003</c:v>
                </c:pt>
                <c:pt idx="6">
                  <c:v>0.27</c:v>
                </c:pt>
                <c:pt idx="7">
                  <c:v>0.09</c:v>
                </c:pt>
              </c:numCache>
            </c:numRef>
          </c:val>
          <c:extLst>
            <c:ext xmlns:c16="http://schemas.microsoft.com/office/drawing/2014/chart" uri="{C3380CC4-5D6E-409C-BE32-E72D297353CC}">
              <c16:uniqueId val="{00000002-DD93-49B4-B9EA-47744B0A1E76}"/>
            </c:ext>
          </c:extLst>
        </c:ser>
        <c:dLbls>
          <c:showLegendKey val="0"/>
          <c:showVal val="0"/>
          <c:showCatName val="0"/>
          <c:showSerName val="0"/>
          <c:showPercent val="0"/>
          <c:showBubbleSize val="0"/>
        </c:dLbls>
        <c:gapWidth val="100"/>
        <c:overlap val="100"/>
        <c:axId val="44898560"/>
        <c:axId val="44916736"/>
      </c:barChart>
      <c:catAx>
        <c:axId val="44898560"/>
        <c:scaling>
          <c:orientation val="maxMin"/>
        </c:scaling>
        <c:delete val="0"/>
        <c:axPos val="l"/>
        <c:numFmt formatCode="General" sourceLinked="1"/>
        <c:majorTickMark val="none"/>
        <c:minorTickMark val="none"/>
        <c:tickLblPos val="nextTo"/>
        <c:txPr>
          <a:bodyPr/>
          <a:lstStyle/>
          <a:p>
            <a:pPr algn="r">
              <a:defRPr/>
            </a:pPr>
            <a:endParaRPr lang="en-US"/>
          </a:p>
        </c:txPr>
        <c:crossAx val="44916736"/>
        <c:crosses val="autoZero"/>
        <c:auto val="1"/>
        <c:lblAlgn val="ctr"/>
        <c:lblOffset val="100"/>
        <c:noMultiLvlLbl val="0"/>
      </c:catAx>
      <c:valAx>
        <c:axId val="44916736"/>
        <c:scaling>
          <c:orientation val="minMax"/>
          <c:max val="1"/>
        </c:scaling>
        <c:delete val="1"/>
        <c:axPos val="t"/>
        <c:numFmt formatCode="0%" sourceLinked="1"/>
        <c:majorTickMark val="out"/>
        <c:minorTickMark val="none"/>
        <c:tickLblPos val="nextTo"/>
        <c:crossAx val="44898560"/>
        <c:crosses val="autoZero"/>
        <c:crossBetween val="between"/>
      </c:valAx>
    </c:plotArea>
    <c:legend>
      <c:legendPos val="t"/>
      <c:legendEntry>
        <c:idx val="2"/>
        <c:delete val="1"/>
      </c:legendEntry>
      <c:layout>
        <c:manualLayout>
          <c:xMode val="edge"/>
          <c:yMode val="edge"/>
          <c:x val="0.29377570106737738"/>
          <c:y val="2.7249340043870723E-2"/>
          <c:w val="0.4108363147946269"/>
          <c:h val="6.2078669297670308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20668354682719E-2"/>
          <c:y val="0.10543898508268432"/>
          <c:w val="0.93282648970629134"/>
          <c:h val="0.62146537420312642"/>
        </c:manualLayout>
      </c:layout>
      <c:barChart>
        <c:barDir val="col"/>
        <c:grouping val="clustered"/>
        <c:varyColors val="0"/>
        <c:ser>
          <c:idx val="0"/>
          <c:order val="0"/>
          <c:tx>
            <c:strRef>
              <c:f>Sheet1!$A$2</c:f>
              <c:strCache>
                <c:ptCount val="1"/>
                <c:pt idx="0">
                  <c:v>Worker or Spouse Saved</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All Retirees (n=589)</c:v>
                </c:pt>
                <c:pt idx="1">
                  <c:v>   </c:v>
                </c:pt>
                <c:pt idx="2">
                  <c:v>Yes 
(n=347)</c:v>
                </c:pt>
                <c:pt idx="3">
                  <c:v>No 
(n=231)</c:v>
                </c:pt>
                <c:pt idx="4">
                  <c:v>      </c:v>
                </c:pt>
                <c:pt idx="5">
                  <c:v>69 or younger (n=313)</c:v>
                </c:pt>
                <c:pt idx="6">
                  <c:v>70-79 (n=225)</c:v>
                </c:pt>
                <c:pt idx="7">
                  <c:v>80 or older (n=51)</c:v>
                </c:pt>
              </c:strCache>
            </c:strRef>
          </c:cat>
          <c:val>
            <c:numRef>
              <c:f>Sheet1!$B$2:$I$2</c:f>
              <c:numCache>
                <c:formatCode>General</c:formatCode>
                <c:ptCount val="8"/>
                <c:pt idx="0" formatCode="0%">
                  <c:v>0.76</c:v>
                </c:pt>
                <c:pt idx="2" formatCode="0%">
                  <c:v>0.87</c:v>
                </c:pt>
                <c:pt idx="3" formatCode="0%">
                  <c:v>0.63</c:v>
                </c:pt>
                <c:pt idx="5" formatCode="0%">
                  <c:v>0.74</c:v>
                </c:pt>
                <c:pt idx="6" formatCode="0%">
                  <c:v>0.74</c:v>
                </c:pt>
                <c:pt idx="7" formatCode="0%">
                  <c:v>0.95</c:v>
                </c:pt>
              </c:numCache>
            </c:numRef>
          </c:val>
          <c:extLst>
            <c:ext xmlns:c16="http://schemas.microsoft.com/office/drawing/2014/chart" uri="{C3380CC4-5D6E-409C-BE32-E72D297353CC}">
              <c16:uniqueId val="{00000000-768D-46E5-871A-0360FC7F658D}"/>
            </c:ext>
          </c:extLst>
        </c:ser>
        <c:dLbls>
          <c:showLegendKey val="0"/>
          <c:showVal val="0"/>
          <c:showCatName val="0"/>
          <c:showSerName val="0"/>
          <c:showPercent val="0"/>
          <c:showBubbleSize val="0"/>
        </c:dLbls>
        <c:gapWidth val="80"/>
        <c:axId val="161755904"/>
        <c:axId val="161757440"/>
      </c:barChart>
      <c:catAx>
        <c:axId val="161755904"/>
        <c:scaling>
          <c:orientation val="minMax"/>
        </c:scaling>
        <c:delete val="0"/>
        <c:axPos val="b"/>
        <c:numFmt formatCode="General" sourceLinked="1"/>
        <c:majorTickMark val="none"/>
        <c:minorTickMark val="none"/>
        <c:tickLblPos val="nextTo"/>
        <c:crossAx val="161757440"/>
        <c:crosses val="autoZero"/>
        <c:auto val="1"/>
        <c:lblAlgn val="ctr"/>
        <c:lblOffset val="100"/>
        <c:noMultiLvlLbl val="0"/>
      </c:catAx>
      <c:valAx>
        <c:axId val="161757440"/>
        <c:scaling>
          <c:orientation val="minMax"/>
        </c:scaling>
        <c:delete val="1"/>
        <c:axPos val="l"/>
        <c:numFmt formatCode="0%" sourceLinked="1"/>
        <c:majorTickMark val="out"/>
        <c:minorTickMark val="none"/>
        <c:tickLblPos val="nextTo"/>
        <c:crossAx val="161755904"/>
        <c:crosses val="autoZero"/>
        <c:crossBetween val="between"/>
      </c:valAx>
    </c:plotArea>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25362619146286"/>
          <c:y val="9.9921931723359947E-2"/>
          <c:w val="0.62142865036607264"/>
          <c:h val="0.87601630235168382"/>
        </c:manualLayout>
      </c:layout>
      <c:barChart>
        <c:barDir val="bar"/>
        <c:grouping val="clustered"/>
        <c:varyColors val="0"/>
        <c:ser>
          <c:idx val="0"/>
          <c:order val="0"/>
          <c:tx>
            <c:strRef>
              <c:f>Sheet1!$B$1</c:f>
              <c:strCache>
                <c:ptCount val="1"/>
                <c:pt idx="0">
                  <c:v>Workers (n=526)</c:v>
                </c:pt>
              </c:strCache>
            </c:strRef>
          </c:tx>
          <c:spPr>
            <a:solidFill>
              <a:schemeClr val="accent2"/>
            </a:solidFill>
          </c:spPr>
          <c:invertIfNegative val="0"/>
          <c:dLbls>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Under age 20</c:v>
                </c:pt>
                <c:pt idx="1">
                  <c:v>20 to 24</c:v>
                </c:pt>
                <c:pt idx="2">
                  <c:v>25 to 29</c:v>
                </c:pt>
                <c:pt idx="3">
                  <c:v>30 to 34</c:v>
                </c:pt>
                <c:pt idx="4">
                  <c:v>35 to 39</c:v>
                </c:pt>
                <c:pt idx="5">
                  <c:v>40 to 44</c:v>
                </c:pt>
                <c:pt idx="6">
                  <c:v>45 to 49</c:v>
                </c:pt>
                <c:pt idx="7">
                  <c:v>50 or older</c:v>
                </c:pt>
              </c:strCache>
            </c:strRef>
          </c:cat>
          <c:val>
            <c:numRef>
              <c:f>Sheet1!$B$2:$B$9</c:f>
              <c:numCache>
                <c:formatCode>0%</c:formatCode>
                <c:ptCount val="8"/>
                <c:pt idx="0">
                  <c:v>0.08</c:v>
                </c:pt>
                <c:pt idx="1">
                  <c:v>0.28999999999999998</c:v>
                </c:pt>
                <c:pt idx="2">
                  <c:v>0.23</c:v>
                </c:pt>
                <c:pt idx="3">
                  <c:v>0.16</c:v>
                </c:pt>
                <c:pt idx="4">
                  <c:v>0.1</c:v>
                </c:pt>
                <c:pt idx="5">
                  <c:v>7.0000000000000007E-2</c:v>
                </c:pt>
                <c:pt idx="6">
                  <c:v>0.03</c:v>
                </c:pt>
                <c:pt idx="7">
                  <c:v>0.03</c:v>
                </c:pt>
              </c:numCache>
            </c:numRef>
          </c:val>
          <c:extLst>
            <c:ext xmlns:c16="http://schemas.microsoft.com/office/drawing/2014/chart" uri="{C3380CC4-5D6E-409C-BE32-E72D297353CC}">
              <c16:uniqueId val="{00000000-CDAD-460C-8D6F-65FF7BA267A7}"/>
            </c:ext>
          </c:extLst>
        </c:ser>
        <c:ser>
          <c:idx val="1"/>
          <c:order val="1"/>
          <c:tx>
            <c:strRef>
              <c:f>Sheet1!$C$1</c:f>
              <c:strCache>
                <c:ptCount val="1"/>
                <c:pt idx="0">
                  <c:v>Retirees (n=295)</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Under age 20</c:v>
                </c:pt>
                <c:pt idx="1">
                  <c:v>20 to 24</c:v>
                </c:pt>
                <c:pt idx="2">
                  <c:v>25 to 29</c:v>
                </c:pt>
                <c:pt idx="3">
                  <c:v>30 to 34</c:v>
                </c:pt>
                <c:pt idx="4">
                  <c:v>35 to 39</c:v>
                </c:pt>
                <c:pt idx="5">
                  <c:v>40 to 44</c:v>
                </c:pt>
                <c:pt idx="6">
                  <c:v>45 to 49</c:v>
                </c:pt>
                <c:pt idx="7">
                  <c:v>50 or older</c:v>
                </c:pt>
              </c:strCache>
            </c:strRef>
          </c:cat>
          <c:val>
            <c:numRef>
              <c:f>Sheet1!$C$2:$C$9</c:f>
              <c:numCache>
                <c:formatCode>0%</c:formatCode>
                <c:ptCount val="8"/>
                <c:pt idx="0">
                  <c:v>0.05</c:v>
                </c:pt>
                <c:pt idx="1">
                  <c:v>0.15</c:v>
                </c:pt>
                <c:pt idx="2">
                  <c:v>0.15</c:v>
                </c:pt>
                <c:pt idx="3">
                  <c:v>0.14000000000000001</c:v>
                </c:pt>
                <c:pt idx="4">
                  <c:v>0.15</c:v>
                </c:pt>
                <c:pt idx="5">
                  <c:v>0.13</c:v>
                </c:pt>
                <c:pt idx="6">
                  <c:v>0.09</c:v>
                </c:pt>
                <c:pt idx="7">
                  <c:v>0.15</c:v>
                </c:pt>
              </c:numCache>
            </c:numRef>
          </c:val>
          <c:extLst>
            <c:ext xmlns:c16="http://schemas.microsoft.com/office/drawing/2014/chart" uri="{C3380CC4-5D6E-409C-BE32-E72D297353CC}">
              <c16:uniqueId val="{00000001-CDAD-460C-8D6F-65FF7BA267A7}"/>
            </c:ext>
          </c:extLst>
        </c:ser>
        <c:dLbls>
          <c:showLegendKey val="0"/>
          <c:showVal val="0"/>
          <c:showCatName val="0"/>
          <c:showSerName val="0"/>
          <c:showPercent val="0"/>
          <c:showBubbleSize val="0"/>
        </c:dLbls>
        <c:gapWidth val="50"/>
        <c:axId val="161895552"/>
        <c:axId val="161897088"/>
      </c:barChart>
      <c:catAx>
        <c:axId val="161895552"/>
        <c:scaling>
          <c:orientation val="maxMin"/>
        </c:scaling>
        <c:delete val="0"/>
        <c:axPos val="l"/>
        <c:numFmt formatCode="General" sourceLinked="1"/>
        <c:majorTickMark val="none"/>
        <c:minorTickMark val="none"/>
        <c:tickLblPos val="nextTo"/>
        <c:txPr>
          <a:bodyPr/>
          <a:lstStyle/>
          <a:p>
            <a:pPr algn="r">
              <a:defRPr/>
            </a:pPr>
            <a:endParaRPr lang="en-US"/>
          </a:p>
        </c:txPr>
        <c:crossAx val="161897088"/>
        <c:crosses val="autoZero"/>
        <c:auto val="1"/>
        <c:lblAlgn val="ctr"/>
        <c:lblOffset val="100"/>
        <c:noMultiLvlLbl val="0"/>
      </c:catAx>
      <c:valAx>
        <c:axId val="161897088"/>
        <c:scaling>
          <c:orientation val="minMax"/>
        </c:scaling>
        <c:delete val="1"/>
        <c:axPos val="t"/>
        <c:numFmt formatCode="0%" sourceLinked="1"/>
        <c:majorTickMark val="out"/>
        <c:minorTickMark val="none"/>
        <c:tickLblPos val="nextTo"/>
        <c:crossAx val="161895552"/>
        <c:crosses val="autoZero"/>
        <c:crossBetween val="between"/>
      </c:valAx>
    </c:plotArea>
    <c:legend>
      <c:legendPos val="t"/>
      <c:overlay val="0"/>
      <c:spPr>
        <a:ln>
          <a:solidFill>
            <a:schemeClr val="tx1">
              <a:lumMod val="75000"/>
              <a:lumOff val="25000"/>
            </a:schemeClr>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25362619146286"/>
          <c:y val="9.9921931723359947E-2"/>
          <c:w val="0.62142865036607264"/>
          <c:h val="0.87601630235168382"/>
        </c:manualLayout>
      </c:layout>
      <c:barChart>
        <c:barDir val="bar"/>
        <c:grouping val="clustered"/>
        <c:varyColors val="0"/>
        <c:ser>
          <c:idx val="0"/>
          <c:order val="0"/>
          <c:tx>
            <c:strRef>
              <c:f>Sheet1!$B$1</c:f>
              <c:strCache>
                <c:ptCount val="1"/>
                <c:pt idx="0">
                  <c:v>Workers (n=607)</c:v>
                </c:pt>
              </c:strCache>
            </c:strRef>
          </c:tx>
          <c:spPr>
            <a:solidFill>
              <a:schemeClr val="accent2"/>
            </a:solidFill>
          </c:spPr>
          <c:invertIfNegative val="0"/>
          <c:dLbls>
            <c:dLbl>
              <c:idx val="5"/>
              <c:tx>
                <c:rich>
                  <a:bodyPr/>
                  <a:lstStyle/>
                  <a:p>
                    <a:r>
                      <a:rPr lang="en-US" smtClean="0"/>
                      <a:t>&lt;0.5%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83-426D-916E-AE0D8CA9577E}"/>
                </c:ext>
              </c:extLst>
            </c:dLbl>
            <c:dLbl>
              <c:idx val="6"/>
              <c:tx>
                <c:rich>
                  <a:bodyPr/>
                  <a:lstStyle/>
                  <a:p>
                    <a:r>
                      <a:rPr lang="en-US" smtClean="0"/>
                      <a:t>&lt;0.5%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83-426D-916E-AE0D8CA9577E}"/>
                </c:ext>
              </c:extLst>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Under age 20</c:v>
                </c:pt>
                <c:pt idx="1">
                  <c:v>20 to 24</c:v>
                </c:pt>
                <c:pt idx="2">
                  <c:v>25 to 29</c:v>
                </c:pt>
                <c:pt idx="3">
                  <c:v>30 to 34</c:v>
                </c:pt>
                <c:pt idx="4">
                  <c:v>35 to 39</c:v>
                </c:pt>
                <c:pt idx="5">
                  <c:v>40 to 44</c:v>
                </c:pt>
                <c:pt idx="6">
                  <c:v>45 to 49</c:v>
                </c:pt>
                <c:pt idx="7">
                  <c:v>50 or older</c:v>
                </c:pt>
                <c:pt idx="8">
                  <c:v>I would not change when I started saving</c:v>
                </c:pt>
              </c:strCache>
            </c:strRef>
          </c:cat>
          <c:val>
            <c:numRef>
              <c:f>Sheet1!$B$2:$B$10</c:f>
              <c:numCache>
                <c:formatCode>0%</c:formatCode>
                <c:ptCount val="9"/>
                <c:pt idx="0">
                  <c:v>0.19</c:v>
                </c:pt>
                <c:pt idx="1">
                  <c:v>0.19</c:v>
                </c:pt>
                <c:pt idx="2">
                  <c:v>0.15</c:v>
                </c:pt>
                <c:pt idx="3">
                  <c:v>0.04</c:v>
                </c:pt>
                <c:pt idx="4">
                  <c:v>0.01</c:v>
                </c:pt>
                <c:pt idx="5">
                  <c:v>0</c:v>
                </c:pt>
                <c:pt idx="6">
                  <c:v>0</c:v>
                </c:pt>
                <c:pt idx="7">
                  <c:v>0</c:v>
                </c:pt>
                <c:pt idx="8">
                  <c:v>0.41</c:v>
                </c:pt>
              </c:numCache>
            </c:numRef>
          </c:val>
          <c:extLst>
            <c:ext xmlns:c16="http://schemas.microsoft.com/office/drawing/2014/chart" uri="{C3380CC4-5D6E-409C-BE32-E72D297353CC}">
              <c16:uniqueId val="{00000002-D883-426D-916E-AE0D8CA9577E}"/>
            </c:ext>
          </c:extLst>
        </c:ser>
        <c:ser>
          <c:idx val="1"/>
          <c:order val="1"/>
          <c:tx>
            <c:strRef>
              <c:f>Sheet1!$C$1</c:f>
              <c:strCache>
                <c:ptCount val="1"/>
                <c:pt idx="0">
                  <c:v>Retirees (n=395)</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Under age 20</c:v>
                </c:pt>
                <c:pt idx="1">
                  <c:v>20 to 24</c:v>
                </c:pt>
                <c:pt idx="2">
                  <c:v>25 to 29</c:v>
                </c:pt>
                <c:pt idx="3">
                  <c:v>30 to 34</c:v>
                </c:pt>
                <c:pt idx="4">
                  <c:v>35 to 39</c:v>
                </c:pt>
                <c:pt idx="5">
                  <c:v>40 to 44</c:v>
                </c:pt>
                <c:pt idx="6">
                  <c:v>45 to 49</c:v>
                </c:pt>
                <c:pt idx="7">
                  <c:v>50 or older</c:v>
                </c:pt>
                <c:pt idx="8">
                  <c:v>I would not change when I started saving</c:v>
                </c:pt>
              </c:strCache>
            </c:strRef>
          </c:cat>
          <c:val>
            <c:numRef>
              <c:f>Sheet1!$C$2:$C$10</c:f>
              <c:numCache>
                <c:formatCode>0%</c:formatCode>
                <c:ptCount val="9"/>
                <c:pt idx="0">
                  <c:v>0.09</c:v>
                </c:pt>
                <c:pt idx="1">
                  <c:v>0.18</c:v>
                </c:pt>
                <c:pt idx="2">
                  <c:v>0.13</c:v>
                </c:pt>
                <c:pt idx="3">
                  <c:v>0.08</c:v>
                </c:pt>
                <c:pt idx="4">
                  <c:v>0.03</c:v>
                </c:pt>
                <c:pt idx="5">
                  <c:v>0.04</c:v>
                </c:pt>
                <c:pt idx="6">
                  <c:v>0.01</c:v>
                </c:pt>
                <c:pt idx="7">
                  <c:v>0.01</c:v>
                </c:pt>
                <c:pt idx="8">
                  <c:v>0.43</c:v>
                </c:pt>
              </c:numCache>
            </c:numRef>
          </c:val>
          <c:extLst>
            <c:ext xmlns:c16="http://schemas.microsoft.com/office/drawing/2014/chart" uri="{C3380CC4-5D6E-409C-BE32-E72D297353CC}">
              <c16:uniqueId val="{00000003-D883-426D-916E-AE0D8CA9577E}"/>
            </c:ext>
          </c:extLst>
        </c:ser>
        <c:dLbls>
          <c:showLegendKey val="0"/>
          <c:showVal val="0"/>
          <c:showCatName val="0"/>
          <c:showSerName val="0"/>
          <c:showPercent val="0"/>
          <c:showBubbleSize val="0"/>
        </c:dLbls>
        <c:gapWidth val="50"/>
        <c:axId val="160749440"/>
        <c:axId val="160750976"/>
      </c:barChart>
      <c:catAx>
        <c:axId val="160749440"/>
        <c:scaling>
          <c:orientation val="maxMin"/>
        </c:scaling>
        <c:delete val="0"/>
        <c:axPos val="l"/>
        <c:numFmt formatCode="General" sourceLinked="1"/>
        <c:majorTickMark val="none"/>
        <c:minorTickMark val="none"/>
        <c:tickLblPos val="nextTo"/>
        <c:txPr>
          <a:bodyPr/>
          <a:lstStyle/>
          <a:p>
            <a:pPr algn="r">
              <a:defRPr/>
            </a:pPr>
            <a:endParaRPr lang="en-US"/>
          </a:p>
        </c:txPr>
        <c:crossAx val="160750976"/>
        <c:crosses val="autoZero"/>
        <c:auto val="1"/>
        <c:lblAlgn val="ctr"/>
        <c:lblOffset val="100"/>
        <c:noMultiLvlLbl val="0"/>
      </c:catAx>
      <c:valAx>
        <c:axId val="160750976"/>
        <c:scaling>
          <c:orientation val="minMax"/>
        </c:scaling>
        <c:delete val="1"/>
        <c:axPos val="t"/>
        <c:numFmt formatCode="0%" sourceLinked="1"/>
        <c:majorTickMark val="out"/>
        <c:minorTickMark val="none"/>
        <c:tickLblPos val="nextTo"/>
        <c:crossAx val="160749440"/>
        <c:crosses val="autoZero"/>
        <c:crossBetween val="between"/>
      </c:valAx>
    </c:plotArea>
    <c:legend>
      <c:legendPos val="t"/>
      <c:overlay val="0"/>
      <c:spPr>
        <a:ln>
          <a:solidFill>
            <a:schemeClr val="tx1">
              <a:lumMod val="75000"/>
              <a:lumOff val="25000"/>
            </a:schemeClr>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67467882304188"/>
          <c:y val="9.7185020563734792E-2"/>
          <c:w val="0.69511286089238844"/>
          <c:h val="0.8787533019678947"/>
        </c:manualLayout>
      </c:layout>
      <c:barChart>
        <c:barDir val="bar"/>
        <c:grouping val="clustered"/>
        <c:varyColors val="0"/>
        <c:ser>
          <c:idx val="0"/>
          <c:order val="0"/>
          <c:tx>
            <c:strRef>
              <c:f>Sheet1!$B$1</c:f>
              <c:strCache>
                <c:ptCount val="1"/>
                <c:pt idx="0">
                  <c:v>2017</c:v>
                </c:pt>
              </c:strCache>
            </c:strRef>
          </c:tx>
          <c:spPr>
            <a:solidFill>
              <a:schemeClr val="accent2"/>
            </a:solidFill>
          </c:spPr>
          <c:invertIfNegative val="0"/>
          <c:dLbls>
            <c:spPr>
              <a:noFill/>
              <a:ln>
                <a:noFill/>
              </a:ln>
              <a:effectLst/>
            </c:spPr>
            <c:txPr>
              <a:bodyPr/>
              <a:lstStyle/>
              <a:p>
                <a:pPr>
                  <a:defRPr b="1">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10%</c:v>
                </c:pt>
                <c:pt idx="1">
                  <c:v>10% to 14%</c:v>
                </c:pt>
                <c:pt idx="2">
                  <c:v>15% to 19%</c:v>
                </c:pt>
                <c:pt idx="3">
                  <c:v>20% to 29%</c:v>
                </c:pt>
                <c:pt idx="4">
                  <c:v>30% to 39%</c:v>
                </c:pt>
                <c:pt idx="5">
                  <c:v>40% to 49%</c:v>
                </c:pt>
                <c:pt idx="6">
                  <c:v>50% or more</c:v>
                </c:pt>
              </c:strCache>
            </c:strRef>
          </c:cat>
          <c:val>
            <c:numRef>
              <c:f>Sheet1!$B$2:$B$8</c:f>
              <c:numCache>
                <c:formatCode>0%</c:formatCode>
                <c:ptCount val="7"/>
                <c:pt idx="0">
                  <c:v>0.13</c:v>
                </c:pt>
                <c:pt idx="1">
                  <c:v>0.23</c:v>
                </c:pt>
                <c:pt idx="2">
                  <c:v>0.14000000000000001</c:v>
                </c:pt>
                <c:pt idx="3">
                  <c:v>0.24</c:v>
                </c:pt>
                <c:pt idx="4">
                  <c:v>0.08</c:v>
                </c:pt>
                <c:pt idx="5">
                  <c:v>0.04</c:v>
                </c:pt>
                <c:pt idx="6">
                  <c:v>0.13</c:v>
                </c:pt>
              </c:numCache>
            </c:numRef>
          </c:val>
          <c:extLst>
            <c:ext xmlns:c16="http://schemas.microsoft.com/office/drawing/2014/chart" uri="{C3380CC4-5D6E-409C-BE32-E72D297353CC}">
              <c16:uniqueId val="{00000000-C656-44B4-AD0A-3A7F7C323046}"/>
            </c:ext>
          </c:extLst>
        </c:ser>
        <c:ser>
          <c:idx val="1"/>
          <c:order val="1"/>
          <c:tx>
            <c:strRef>
              <c:f>Sheet1!$C$1</c:f>
              <c:strCache>
                <c:ptCount val="1"/>
                <c:pt idx="0">
                  <c:v>2016</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10%</c:v>
                </c:pt>
                <c:pt idx="1">
                  <c:v>10% to 14%</c:v>
                </c:pt>
                <c:pt idx="2">
                  <c:v>15% to 19%</c:v>
                </c:pt>
                <c:pt idx="3">
                  <c:v>20% to 29%</c:v>
                </c:pt>
                <c:pt idx="4">
                  <c:v>30% to 39%</c:v>
                </c:pt>
                <c:pt idx="5">
                  <c:v>40% to 49%</c:v>
                </c:pt>
                <c:pt idx="6">
                  <c:v>50% or more</c:v>
                </c:pt>
              </c:strCache>
            </c:strRef>
          </c:cat>
          <c:val>
            <c:numRef>
              <c:f>Sheet1!$C$2:$C$8</c:f>
              <c:numCache>
                <c:formatCode>0%</c:formatCode>
                <c:ptCount val="7"/>
                <c:pt idx="0">
                  <c:v>0.12</c:v>
                </c:pt>
                <c:pt idx="1">
                  <c:v>0.21</c:v>
                </c:pt>
                <c:pt idx="2">
                  <c:v>0.16</c:v>
                </c:pt>
                <c:pt idx="3">
                  <c:v>0.23</c:v>
                </c:pt>
                <c:pt idx="4">
                  <c:v>0.09</c:v>
                </c:pt>
                <c:pt idx="5">
                  <c:v>0.04</c:v>
                </c:pt>
                <c:pt idx="6">
                  <c:v>0.15</c:v>
                </c:pt>
              </c:numCache>
            </c:numRef>
          </c:val>
          <c:extLst>
            <c:ext xmlns:c16="http://schemas.microsoft.com/office/drawing/2014/chart" uri="{C3380CC4-5D6E-409C-BE32-E72D297353CC}">
              <c16:uniqueId val="{00000001-C656-44B4-AD0A-3A7F7C323046}"/>
            </c:ext>
          </c:extLst>
        </c:ser>
        <c:ser>
          <c:idx val="2"/>
          <c:order val="2"/>
          <c:tx>
            <c:strRef>
              <c:f>Sheet1!$D$1</c:f>
              <c:strCache>
                <c:ptCount val="1"/>
                <c:pt idx="0">
                  <c:v>2015</c:v>
                </c:pt>
              </c:strCache>
            </c:strRef>
          </c:tx>
          <c:spPr>
            <a:solidFill>
              <a:schemeClr val="accent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10%</c:v>
                </c:pt>
                <c:pt idx="1">
                  <c:v>10% to 14%</c:v>
                </c:pt>
                <c:pt idx="2">
                  <c:v>15% to 19%</c:v>
                </c:pt>
                <c:pt idx="3">
                  <c:v>20% to 29%</c:v>
                </c:pt>
                <c:pt idx="4">
                  <c:v>30% to 39%</c:v>
                </c:pt>
                <c:pt idx="5">
                  <c:v>40% to 49%</c:v>
                </c:pt>
                <c:pt idx="6">
                  <c:v>50% or more</c:v>
                </c:pt>
              </c:strCache>
            </c:strRef>
          </c:cat>
          <c:val>
            <c:numRef>
              <c:f>Sheet1!$D$2:$D$8</c:f>
              <c:numCache>
                <c:formatCode>0%</c:formatCode>
                <c:ptCount val="7"/>
                <c:pt idx="0">
                  <c:v>0.11</c:v>
                </c:pt>
                <c:pt idx="1">
                  <c:v>0.22</c:v>
                </c:pt>
                <c:pt idx="2">
                  <c:v>0.12</c:v>
                </c:pt>
                <c:pt idx="3">
                  <c:v>0.26</c:v>
                </c:pt>
                <c:pt idx="4">
                  <c:v>0.1</c:v>
                </c:pt>
                <c:pt idx="5">
                  <c:v>0.03</c:v>
                </c:pt>
                <c:pt idx="6">
                  <c:v>0.15</c:v>
                </c:pt>
              </c:numCache>
            </c:numRef>
          </c:val>
          <c:extLst>
            <c:ext xmlns:c16="http://schemas.microsoft.com/office/drawing/2014/chart" uri="{C3380CC4-5D6E-409C-BE32-E72D297353CC}">
              <c16:uniqueId val="{00000002-C656-44B4-AD0A-3A7F7C323046}"/>
            </c:ext>
          </c:extLst>
        </c:ser>
        <c:dLbls>
          <c:showLegendKey val="0"/>
          <c:showVal val="0"/>
          <c:showCatName val="0"/>
          <c:showSerName val="0"/>
          <c:showPercent val="0"/>
          <c:showBubbleSize val="0"/>
        </c:dLbls>
        <c:gapWidth val="50"/>
        <c:axId val="163120256"/>
        <c:axId val="163121792"/>
      </c:barChart>
      <c:catAx>
        <c:axId val="163120256"/>
        <c:scaling>
          <c:orientation val="maxMin"/>
        </c:scaling>
        <c:delete val="0"/>
        <c:axPos val="l"/>
        <c:numFmt formatCode="General" sourceLinked="1"/>
        <c:majorTickMark val="none"/>
        <c:minorTickMark val="none"/>
        <c:tickLblPos val="nextTo"/>
        <c:crossAx val="163121792"/>
        <c:crosses val="autoZero"/>
        <c:auto val="1"/>
        <c:lblAlgn val="ctr"/>
        <c:lblOffset val="100"/>
        <c:noMultiLvlLbl val="0"/>
      </c:catAx>
      <c:valAx>
        <c:axId val="163121792"/>
        <c:scaling>
          <c:orientation val="minMax"/>
          <c:max val="0.4"/>
        </c:scaling>
        <c:delete val="1"/>
        <c:axPos val="t"/>
        <c:numFmt formatCode="0%" sourceLinked="1"/>
        <c:majorTickMark val="out"/>
        <c:minorTickMark val="none"/>
        <c:tickLblPos val="nextTo"/>
        <c:crossAx val="163120256"/>
        <c:crosses val="autoZero"/>
        <c:crossBetween val="between"/>
      </c:valAx>
    </c:plotArea>
    <c:legend>
      <c:legendPos val="t"/>
      <c:layout>
        <c:manualLayout>
          <c:xMode val="edge"/>
          <c:yMode val="edge"/>
          <c:x val="0.3460911728139246"/>
          <c:y val="9.023129050638937E-3"/>
          <c:w val="0.3323789197402956"/>
          <c:h val="6.0626190946462287E-2"/>
        </c:manualLayout>
      </c:layout>
      <c:overlay val="0"/>
      <c:spPr>
        <a:ln>
          <a:solidFill>
            <a:schemeClr val="tx1">
              <a:lumMod val="75000"/>
              <a:lumOff val="25000"/>
            </a:schemeClr>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49330291648757"/>
          <c:y val="0.11792241240059817"/>
          <c:w val="0.66086385393850877"/>
          <c:h val="0.83832755594052732"/>
        </c:manualLayout>
      </c:layout>
      <c:barChart>
        <c:barDir val="bar"/>
        <c:grouping val="clustered"/>
        <c:varyColors val="0"/>
        <c:ser>
          <c:idx val="0"/>
          <c:order val="0"/>
          <c:tx>
            <c:strRef>
              <c:f>Sheet1!$B$1</c:f>
              <c:strCache>
                <c:ptCount val="1"/>
                <c:pt idx="0">
                  <c:v>Have Retirement Plan* (n=502)</c:v>
                </c:pt>
              </c:strCache>
            </c:strRef>
          </c:tx>
          <c:spPr>
            <a:solidFill>
              <a:srgbClr val="00650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10%</c:v>
                </c:pt>
                <c:pt idx="1">
                  <c:v>10% to 14%</c:v>
                </c:pt>
                <c:pt idx="2">
                  <c:v>15% to 19%</c:v>
                </c:pt>
                <c:pt idx="3">
                  <c:v>20% to 29%</c:v>
                </c:pt>
                <c:pt idx="4">
                  <c:v>30% to 39%</c:v>
                </c:pt>
                <c:pt idx="5">
                  <c:v>40% to 49%</c:v>
                </c:pt>
                <c:pt idx="6">
                  <c:v>50% or more</c:v>
                </c:pt>
              </c:strCache>
            </c:strRef>
          </c:cat>
          <c:val>
            <c:numRef>
              <c:f>Sheet1!$B$2:$B$8</c:f>
              <c:numCache>
                <c:formatCode>0%</c:formatCode>
                <c:ptCount val="7"/>
                <c:pt idx="0">
                  <c:v>0.14000000000000001</c:v>
                </c:pt>
                <c:pt idx="1">
                  <c:v>0.25</c:v>
                </c:pt>
                <c:pt idx="2">
                  <c:v>0.15</c:v>
                </c:pt>
                <c:pt idx="3">
                  <c:v>0.25</c:v>
                </c:pt>
                <c:pt idx="4">
                  <c:v>0.08</c:v>
                </c:pt>
                <c:pt idx="5">
                  <c:v>0.03</c:v>
                </c:pt>
                <c:pt idx="6">
                  <c:v>0.11</c:v>
                </c:pt>
              </c:numCache>
            </c:numRef>
          </c:val>
          <c:extLst>
            <c:ext xmlns:c16="http://schemas.microsoft.com/office/drawing/2014/chart" uri="{C3380CC4-5D6E-409C-BE32-E72D297353CC}">
              <c16:uniqueId val="{00000000-564D-4972-8531-3C2B7F6F4CB5}"/>
            </c:ext>
          </c:extLst>
        </c:ser>
        <c:ser>
          <c:idx val="1"/>
          <c:order val="1"/>
          <c:tx>
            <c:strRef>
              <c:f>Sheet1!$C$1</c:f>
              <c:strCache>
                <c:ptCount val="1"/>
                <c:pt idx="0">
                  <c:v>No Retirement Plan (n=84)</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10%</c:v>
                </c:pt>
                <c:pt idx="1">
                  <c:v>10% to 14%</c:v>
                </c:pt>
                <c:pt idx="2">
                  <c:v>15% to 19%</c:v>
                </c:pt>
                <c:pt idx="3">
                  <c:v>20% to 29%</c:v>
                </c:pt>
                <c:pt idx="4">
                  <c:v>30% to 39%</c:v>
                </c:pt>
                <c:pt idx="5">
                  <c:v>40% to 49%</c:v>
                </c:pt>
                <c:pt idx="6">
                  <c:v>50% or more</c:v>
                </c:pt>
              </c:strCache>
            </c:strRef>
          </c:cat>
          <c:val>
            <c:numRef>
              <c:f>Sheet1!$C$2:$C$8</c:f>
              <c:numCache>
                <c:formatCode>0%</c:formatCode>
                <c:ptCount val="7"/>
                <c:pt idx="0">
                  <c:v>0.11</c:v>
                </c:pt>
                <c:pt idx="1">
                  <c:v>0.17</c:v>
                </c:pt>
                <c:pt idx="2">
                  <c:v>0.09</c:v>
                </c:pt>
                <c:pt idx="3">
                  <c:v>0.18</c:v>
                </c:pt>
                <c:pt idx="4">
                  <c:v>0.09</c:v>
                </c:pt>
                <c:pt idx="5">
                  <c:v>0.1</c:v>
                </c:pt>
                <c:pt idx="6">
                  <c:v>0.25</c:v>
                </c:pt>
              </c:numCache>
            </c:numRef>
          </c:val>
          <c:extLst>
            <c:ext xmlns:c16="http://schemas.microsoft.com/office/drawing/2014/chart" uri="{C3380CC4-5D6E-409C-BE32-E72D297353CC}">
              <c16:uniqueId val="{00000001-564D-4972-8531-3C2B7F6F4CB5}"/>
            </c:ext>
          </c:extLst>
        </c:ser>
        <c:dLbls>
          <c:showLegendKey val="0"/>
          <c:showVal val="0"/>
          <c:showCatName val="0"/>
          <c:showSerName val="0"/>
          <c:showPercent val="0"/>
          <c:showBubbleSize val="0"/>
        </c:dLbls>
        <c:gapWidth val="50"/>
        <c:axId val="162530432"/>
        <c:axId val="162531968"/>
      </c:barChart>
      <c:catAx>
        <c:axId val="162530432"/>
        <c:scaling>
          <c:orientation val="maxMin"/>
        </c:scaling>
        <c:delete val="0"/>
        <c:axPos val="l"/>
        <c:numFmt formatCode="General" sourceLinked="1"/>
        <c:majorTickMark val="none"/>
        <c:minorTickMark val="none"/>
        <c:tickLblPos val="nextTo"/>
        <c:crossAx val="162531968"/>
        <c:crosses val="autoZero"/>
        <c:auto val="1"/>
        <c:lblAlgn val="ctr"/>
        <c:lblOffset val="100"/>
        <c:noMultiLvlLbl val="0"/>
      </c:catAx>
      <c:valAx>
        <c:axId val="162531968"/>
        <c:scaling>
          <c:orientation val="minMax"/>
          <c:max val="0.4"/>
        </c:scaling>
        <c:delete val="1"/>
        <c:axPos val="t"/>
        <c:numFmt formatCode="0%" sourceLinked="1"/>
        <c:majorTickMark val="out"/>
        <c:minorTickMark val="none"/>
        <c:tickLblPos val="nextTo"/>
        <c:crossAx val="162530432"/>
        <c:crosses val="autoZero"/>
        <c:crossBetween val="between"/>
      </c:valAx>
    </c:plotArea>
    <c:legend>
      <c:legendPos val="t"/>
      <c:overlay val="0"/>
      <c:spPr>
        <a:ln>
          <a:solidFill>
            <a:schemeClr val="tx1">
              <a:lumMod val="75000"/>
              <a:lumOff val="25000"/>
            </a:schemeClr>
          </a:solidFill>
        </a:ln>
      </c:spPr>
    </c:legend>
    <c:plotVisOnly val="1"/>
    <c:dispBlanksAs val="gap"/>
    <c:showDLblsOverMax val="0"/>
  </c:chart>
  <c:spPr>
    <a:solidFill>
      <a:srgbClr val="FFFFFF">
        <a:lumMod val="95000"/>
      </a:srgbClr>
    </a:solidFill>
    <a:ln>
      <a:solidFill>
        <a:schemeClr val="tx1">
          <a:lumMod val="75000"/>
          <a:lumOff val="25000"/>
        </a:schemeClr>
      </a:solidFill>
    </a:ln>
  </c:spPr>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2786327845384"/>
          <c:y val="2.5000000000000001E-2"/>
          <c:w val="0.62583631591505606"/>
          <c:h val="0.93125000000000002"/>
        </c:manualLayout>
      </c:layout>
      <c:barChart>
        <c:barDir val="bar"/>
        <c:grouping val="clustered"/>
        <c:varyColors val="0"/>
        <c:ser>
          <c:idx val="0"/>
          <c:order val="0"/>
          <c:tx>
            <c:strRef>
              <c:f>Sheet1!$B$1</c:f>
              <c:strCache>
                <c:ptCount val="1"/>
                <c:pt idx="0">
                  <c:v>Column1</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10%</c:v>
                </c:pt>
                <c:pt idx="1">
                  <c:v>10% to 14%</c:v>
                </c:pt>
                <c:pt idx="2">
                  <c:v>15% to 19%</c:v>
                </c:pt>
                <c:pt idx="3">
                  <c:v>20% to 29%</c:v>
                </c:pt>
                <c:pt idx="4">
                  <c:v>30% to 39%</c:v>
                </c:pt>
                <c:pt idx="5">
                  <c:v>40% to 49%</c:v>
                </c:pt>
                <c:pt idx="6">
                  <c:v>50% or more</c:v>
                </c:pt>
              </c:strCache>
            </c:strRef>
          </c:cat>
          <c:val>
            <c:numRef>
              <c:f>Sheet1!$B$2:$B$8</c:f>
              <c:numCache>
                <c:formatCode>0%</c:formatCode>
                <c:ptCount val="7"/>
                <c:pt idx="0">
                  <c:v>0.36</c:v>
                </c:pt>
                <c:pt idx="1">
                  <c:v>0.25</c:v>
                </c:pt>
                <c:pt idx="2">
                  <c:v>0.14000000000000001</c:v>
                </c:pt>
                <c:pt idx="3">
                  <c:v>0.15</c:v>
                </c:pt>
                <c:pt idx="4">
                  <c:v>0.04</c:v>
                </c:pt>
                <c:pt idx="5">
                  <c:v>0.02</c:v>
                </c:pt>
                <c:pt idx="6">
                  <c:v>0.04</c:v>
                </c:pt>
              </c:numCache>
            </c:numRef>
          </c:val>
          <c:extLst>
            <c:ext xmlns:c16="http://schemas.microsoft.com/office/drawing/2014/chart" uri="{C3380CC4-5D6E-409C-BE32-E72D297353CC}">
              <c16:uniqueId val="{00000000-75E9-4983-B4FB-ED9DC7EBEE03}"/>
            </c:ext>
          </c:extLst>
        </c:ser>
        <c:dLbls>
          <c:showLegendKey val="0"/>
          <c:showVal val="0"/>
          <c:showCatName val="0"/>
          <c:showSerName val="0"/>
          <c:showPercent val="0"/>
          <c:showBubbleSize val="0"/>
        </c:dLbls>
        <c:gapWidth val="50"/>
        <c:axId val="162926592"/>
        <c:axId val="162928128"/>
      </c:barChart>
      <c:catAx>
        <c:axId val="162926592"/>
        <c:scaling>
          <c:orientation val="maxMin"/>
        </c:scaling>
        <c:delete val="0"/>
        <c:axPos val="l"/>
        <c:numFmt formatCode="General" sourceLinked="1"/>
        <c:majorTickMark val="none"/>
        <c:minorTickMark val="none"/>
        <c:tickLblPos val="nextTo"/>
        <c:crossAx val="162928128"/>
        <c:crosses val="autoZero"/>
        <c:auto val="1"/>
        <c:lblAlgn val="ctr"/>
        <c:lblOffset val="100"/>
        <c:noMultiLvlLbl val="0"/>
      </c:catAx>
      <c:valAx>
        <c:axId val="162928128"/>
        <c:scaling>
          <c:orientation val="minMax"/>
        </c:scaling>
        <c:delete val="1"/>
        <c:axPos val="t"/>
        <c:numFmt formatCode="0%" sourceLinked="1"/>
        <c:majorTickMark val="out"/>
        <c:minorTickMark val="none"/>
        <c:tickLblPos val="nextTo"/>
        <c:crossAx val="162926592"/>
        <c:crosses val="autoZero"/>
        <c:crossBetween val="between"/>
      </c:valAx>
    </c:plotArea>
    <c:plotVisOnly val="1"/>
    <c:dispBlanksAs val="gap"/>
    <c:showDLblsOverMax val="0"/>
  </c:chart>
  <c:spPr>
    <a:solidFill>
      <a:srgbClr val="FFFFFF">
        <a:lumMod val="95000"/>
      </a:srgbClr>
    </a:solidFill>
    <a:ln>
      <a:solidFill>
        <a:schemeClr val="tx1">
          <a:lumMod val="75000"/>
          <a:lumOff val="25000"/>
        </a:schemeClr>
      </a:solidFill>
    </a:ln>
  </c:spPr>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27168841306637"/>
          <c:y val="2.5000000000000001E-2"/>
          <c:w val="0.4993937344617409"/>
          <c:h val="0.95638870929789765"/>
        </c:manualLayout>
      </c:layout>
      <c:barChart>
        <c:barDir val="bar"/>
        <c:grouping val="clustered"/>
        <c:varyColors val="0"/>
        <c:ser>
          <c:idx val="0"/>
          <c:order val="0"/>
          <c:tx>
            <c:strRef>
              <c:f>Sheet1!$B$1</c:f>
              <c:strCache>
                <c:ptCount val="1"/>
                <c:pt idx="0">
                  <c:v>Workers</c:v>
                </c:pt>
              </c:strCache>
            </c:strRef>
          </c:tx>
          <c:spPr>
            <a:solidFill>
              <a:srgbClr val="104F96"/>
            </a:solidFill>
          </c:spPr>
          <c:invertIfNegative val="0"/>
          <c:dLbls>
            <c:dLbl>
              <c:idx val="12"/>
              <c:tx>
                <c:rich>
                  <a:bodyPr/>
                  <a:lstStyle/>
                  <a:p>
                    <a:r>
                      <a:rPr lang="en-US" smtClean="0"/>
                      <a:t>&lt;0.5%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35-4A5B-8733-A580CF560F30}"/>
                </c:ext>
              </c:extLst>
            </c:dLbl>
            <c:spPr>
              <a:noFill/>
              <a:ln>
                <a:noFill/>
              </a:ln>
              <a:effectLst/>
            </c:spPr>
            <c:txPr>
              <a:bodyPr/>
              <a:lstStyle/>
              <a:p>
                <a:pPr>
                  <a:defRPr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Will need to retire later</c:v>
                </c:pt>
                <c:pt idx="1">
                  <c:v>Will need to save more later</c:v>
                </c:pt>
                <c:pt idx="2">
                  <c:v>Will have less to live on in retirement</c:v>
                </c:pt>
                <c:pt idx="3">
                  <c:v>Less money for travel, entertainment</c:v>
                </c:pt>
                <c:pt idx="4">
                  <c:v>Will need to work in retirement</c:v>
                </c:pt>
                <c:pt idx="5">
                  <c:v>Will need to downsize or relocate</c:v>
                </c:pt>
                <c:pt idx="6">
                  <c:v>Will need to rely on government services</c:v>
                </c:pt>
                <c:pt idx="7">
                  <c:v>Little/no impact</c:v>
                </c:pt>
                <c:pt idx="8">
                  <c:v>Will need to rely on family members</c:v>
                </c:pt>
                <c:pt idx="9">
                  <c:v>Will need to rely on community services</c:v>
                </c:pt>
              </c:strCache>
            </c:strRef>
          </c:cat>
          <c:val>
            <c:numRef>
              <c:f>Sheet1!$B$2:$B$11</c:f>
              <c:numCache>
                <c:formatCode>0%</c:formatCode>
                <c:ptCount val="10"/>
                <c:pt idx="0">
                  <c:v>0.56999999999999995</c:v>
                </c:pt>
                <c:pt idx="1">
                  <c:v>0.54</c:v>
                </c:pt>
                <c:pt idx="2">
                  <c:v>0.54</c:v>
                </c:pt>
                <c:pt idx="3">
                  <c:v>0.54</c:v>
                </c:pt>
                <c:pt idx="4">
                  <c:v>0.5</c:v>
                </c:pt>
                <c:pt idx="5">
                  <c:v>0.39</c:v>
                </c:pt>
                <c:pt idx="6">
                  <c:v>0.17</c:v>
                </c:pt>
                <c:pt idx="7">
                  <c:v>0.08</c:v>
                </c:pt>
                <c:pt idx="8">
                  <c:v>0.08</c:v>
                </c:pt>
                <c:pt idx="9">
                  <c:v>0.08</c:v>
                </c:pt>
              </c:numCache>
            </c:numRef>
          </c:val>
          <c:extLst>
            <c:ext xmlns:c16="http://schemas.microsoft.com/office/drawing/2014/chart" uri="{C3380CC4-5D6E-409C-BE32-E72D297353CC}">
              <c16:uniqueId val="{00000001-6835-4A5B-8733-A580CF560F30}"/>
            </c:ext>
          </c:extLst>
        </c:ser>
        <c:dLbls>
          <c:showLegendKey val="0"/>
          <c:showVal val="0"/>
          <c:showCatName val="0"/>
          <c:showSerName val="0"/>
          <c:showPercent val="0"/>
          <c:showBubbleSize val="0"/>
        </c:dLbls>
        <c:gapWidth val="65"/>
        <c:axId val="162249344"/>
        <c:axId val="162251136"/>
      </c:barChart>
      <c:catAx>
        <c:axId val="162249344"/>
        <c:scaling>
          <c:orientation val="maxMin"/>
        </c:scaling>
        <c:delete val="0"/>
        <c:axPos val="l"/>
        <c:numFmt formatCode="General" sourceLinked="1"/>
        <c:majorTickMark val="out"/>
        <c:minorTickMark val="none"/>
        <c:tickLblPos val="nextTo"/>
        <c:txPr>
          <a:bodyPr/>
          <a:lstStyle/>
          <a:p>
            <a:pPr>
              <a:defRPr baseline="0">
                <a:solidFill>
                  <a:schemeClr val="tx1"/>
                </a:solidFill>
                <a:latin typeface="Century Gothic" panose="020B0502020202020204" pitchFamily="34" charset="0"/>
              </a:defRPr>
            </a:pPr>
            <a:endParaRPr lang="en-US"/>
          </a:p>
        </c:txPr>
        <c:crossAx val="162251136"/>
        <c:crosses val="autoZero"/>
        <c:auto val="1"/>
        <c:lblAlgn val="ctr"/>
        <c:lblOffset val="100"/>
        <c:noMultiLvlLbl val="0"/>
      </c:catAx>
      <c:valAx>
        <c:axId val="162251136"/>
        <c:scaling>
          <c:orientation val="minMax"/>
        </c:scaling>
        <c:delete val="1"/>
        <c:axPos val="t"/>
        <c:numFmt formatCode="0%" sourceLinked="1"/>
        <c:majorTickMark val="out"/>
        <c:minorTickMark val="none"/>
        <c:tickLblPos val="nextTo"/>
        <c:crossAx val="162249344"/>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4230609344455"/>
          <c:y val="0.14571484972029353"/>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2"/>
              </a:solidFill>
            </c:spPr>
            <c:extLst>
              <c:ext xmlns:c16="http://schemas.microsoft.com/office/drawing/2014/chart" uri="{C3380CC4-5D6E-409C-BE32-E72D297353CC}">
                <c16:uniqueId val="{00000001-AFC4-4E81-96E6-EDB7A8181BC5}"/>
              </c:ext>
            </c:extLst>
          </c:dPt>
          <c:dPt>
            <c:idx val="1"/>
            <c:bubble3D val="0"/>
            <c:spPr>
              <a:solidFill>
                <a:schemeClr val="accent1">
                  <a:lumMod val="60000"/>
                  <a:lumOff val="40000"/>
                </a:schemeClr>
              </a:solidFill>
            </c:spPr>
            <c:extLst>
              <c:ext xmlns:c16="http://schemas.microsoft.com/office/drawing/2014/chart" uri="{C3380CC4-5D6E-409C-BE32-E72D297353CC}">
                <c16:uniqueId val="{00000003-AFC4-4E81-96E6-EDB7A8181BC5}"/>
              </c:ext>
            </c:extLst>
          </c:dPt>
          <c:dPt>
            <c:idx val="2"/>
            <c:bubble3D val="0"/>
            <c:spPr>
              <a:solidFill>
                <a:schemeClr val="tx1">
                  <a:lumMod val="50000"/>
                  <a:lumOff val="50000"/>
                </a:schemeClr>
              </a:solidFill>
            </c:spPr>
            <c:extLst>
              <c:ext xmlns:c16="http://schemas.microsoft.com/office/drawing/2014/chart" uri="{C3380CC4-5D6E-409C-BE32-E72D297353CC}">
                <c16:uniqueId val="{00000005-AFC4-4E81-96E6-EDB7A8181BC5}"/>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C4-4E81-96E6-EDB7A8181BC5}"/>
                </c:ext>
              </c:extLst>
            </c:dLbl>
            <c:dLbl>
              <c:idx val="2"/>
              <c:layout>
                <c:manualLayout>
                  <c:x val="4.5397361486005566E-2"/>
                  <c:y val="-3.3970280551720152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FC4-4E81-96E6-EDB7A8181BC5}"/>
                </c:ext>
              </c:extLst>
            </c:dLbl>
            <c:spPr>
              <a:noFill/>
              <a:ln>
                <a:noFill/>
              </a:ln>
              <a:effectLst/>
            </c:sp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0.73</c:v>
                </c:pt>
                <c:pt idx="1">
                  <c:v>0.2</c:v>
                </c:pt>
                <c:pt idx="2">
                  <c:v>7.0000000000000007E-2</c:v>
                </c:pt>
              </c:numCache>
            </c:numRef>
          </c:val>
          <c:extLst>
            <c:ext xmlns:c16="http://schemas.microsoft.com/office/drawing/2014/chart" uri="{C3380CC4-5D6E-409C-BE32-E72D297353CC}">
              <c16:uniqueId val="{00000006-AFC4-4E81-96E6-EDB7A8181BC5}"/>
            </c:ext>
          </c:extLst>
        </c:ser>
        <c:dLbls>
          <c:showLegendKey val="0"/>
          <c:showVal val="0"/>
          <c:showCatName val="0"/>
          <c:showSerName val="0"/>
          <c:showPercent val="0"/>
          <c:showBubbleSize val="0"/>
          <c:showLeaderLines val="0"/>
        </c:dLbls>
        <c:firstSliceAng val="318"/>
      </c:pieChart>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87306485597"/>
          <c:y val="0.14571484972029353"/>
          <c:w val="0.57107651884032551"/>
          <c:h val="0.72646006673154007"/>
        </c:manualLayout>
      </c:layout>
      <c:pieChart>
        <c:varyColors val="1"/>
        <c:ser>
          <c:idx val="0"/>
          <c:order val="0"/>
          <c:tx>
            <c:strRef>
              <c:f>Sheet1!$B$1</c:f>
              <c:strCache>
                <c:ptCount val="1"/>
                <c:pt idx="0">
                  <c:v>Column1</c:v>
                </c:pt>
              </c:strCache>
            </c:strRef>
          </c:tx>
          <c:spPr>
            <a:solidFill>
              <a:schemeClr val="accent1">
                <a:lumMod val="60000"/>
                <a:lumOff val="40000"/>
              </a:schemeClr>
            </a:solidFill>
          </c:spPr>
          <c:dPt>
            <c:idx val="0"/>
            <c:bubble3D val="0"/>
            <c:spPr>
              <a:solidFill>
                <a:schemeClr val="accent2"/>
              </a:solidFill>
            </c:spPr>
            <c:extLst>
              <c:ext xmlns:c16="http://schemas.microsoft.com/office/drawing/2014/chart" uri="{C3380CC4-5D6E-409C-BE32-E72D297353CC}">
                <c16:uniqueId val="{00000001-B701-47E5-AE02-31C231AC6715}"/>
              </c:ext>
            </c:extLst>
          </c:dPt>
          <c:dPt>
            <c:idx val="1"/>
            <c:bubble3D val="0"/>
            <c:extLst>
              <c:ext xmlns:c16="http://schemas.microsoft.com/office/drawing/2014/chart" uri="{C3380CC4-5D6E-409C-BE32-E72D297353CC}">
                <c16:uniqueId val="{00000002-B701-47E5-AE02-31C231AC6715}"/>
              </c:ext>
            </c:extLst>
          </c:dPt>
          <c:dPt>
            <c:idx val="2"/>
            <c:bubble3D val="0"/>
            <c:spPr>
              <a:solidFill>
                <a:schemeClr val="tx1">
                  <a:lumMod val="40000"/>
                  <a:lumOff val="60000"/>
                </a:schemeClr>
              </a:solidFill>
            </c:spPr>
            <c:extLst>
              <c:ext xmlns:c16="http://schemas.microsoft.com/office/drawing/2014/chart" uri="{C3380CC4-5D6E-409C-BE32-E72D297353CC}">
                <c16:uniqueId val="{00000004-B701-47E5-AE02-31C231AC6715}"/>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01-47E5-AE02-31C231AC6715}"/>
                </c:ext>
              </c:extLst>
            </c:dLbl>
            <c:dLbl>
              <c:idx val="2"/>
              <c:layout>
                <c:manualLayout>
                  <c:x val="5.073822754318269E-2"/>
                  <c:y val="-1.698514027586007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B701-47E5-AE02-31C231AC6715}"/>
                </c:ext>
              </c:extLst>
            </c:dLbl>
            <c:spPr>
              <a:noFill/>
              <a:ln>
                <a:noFill/>
              </a:ln>
              <a:effectLst/>
            </c:spPr>
            <c:txPr>
              <a:bodyPr/>
              <a:lstStyle/>
              <a:p>
                <a:pPr>
                  <a:defRPr sz="1200" b="0">
                    <a:solidFill>
                      <a:schemeClr val="tx1"/>
                    </a:solidFill>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5-B701-47E5-AE02-31C231AC6715}"/>
            </c:ext>
          </c:extLst>
        </c:ser>
        <c:dLbls>
          <c:showLegendKey val="0"/>
          <c:showVal val="0"/>
          <c:showCatName val="0"/>
          <c:showSerName val="0"/>
          <c:showPercent val="0"/>
          <c:showBubbleSize val="0"/>
          <c:showLeaderLines val="0"/>
        </c:dLbls>
        <c:firstSliceAng val="318"/>
      </c:pieChart>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27168841306637"/>
          <c:y val="2.5000000000000001E-2"/>
          <c:w val="0.4993937344617409"/>
          <c:h val="0.95638870929789765"/>
        </c:manualLayout>
      </c:layout>
      <c:barChart>
        <c:barDir val="bar"/>
        <c:grouping val="clustered"/>
        <c:varyColors val="0"/>
        <c:ser>
          <c:idx val="0"/>
          <c:order val="0"/>
          <c:tx>
            <c:strRef>
              <c:f>Sheet1!$B$1</c:f>
              <c:strCache>
                <c:ptCount val="1"/>
                <c:pt idx="0">
                  <c:v>Workers</c:v>
                </c:pt>
              </c:strCache>
            </c:strRef>
          </c:tx>
          <c:spPr>
            <a:solidFill>
              <a:srgbClr val="FE931E">
                <a:lumMod val="75000"/>
              </a:srgbClr>
            </a:solidFill>
          </c:spPr>
          <c:invertIfNegative val="0"/>
          <c:dLbls>
            <c:dLbl>
              <c:idx val="12"/>
              <c:tx>
                <c:rich>
                  <a:bodyPr/>
                  <a:lstStyle/>
                  <a:p>
                    <a:r>
                      <a:rPr lang="en-US" smtClean="0"/>
                      <a:t>&lt;0.5%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05-4E94-864D-B2105F0438A9}"/>
                </c:ext>
              </c:extLst>
            </c:dLbl>
            <c:spPr>
              <a:noFill/>
              <a:ln>
                <a:noFill/>
              </a:ln>
              <a:effectLst/>
            </c:spPr>
            <c:txPr>
              <a:bodyPr/>
              <a:lstStyle/>
              <a:p>
                <a:pPr>
                  <a:defRPr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Through a regular or Roth individual retirement account</c:v>
                </c:pt>
                <c:pt idx="1">
                  <c:v>Through a bank or money market account</c:v>
                </c:pt>
                <c:pt idx="2">
                  <c:v>Through a retirement savings plan through 
your spouse's employer</c:v>
                </c:pt>
                <c:pt idx="3">
                  <c:v>Through an investment account outside of an IRA</c:v>
                </c:pt>
                <c:pt idx="4">
                  <c:v>Other investment vehicles: mutual funds, CDs, annuities, stocks, bonds, real estate, life insurance</c:v>
                </c:pt>
                <c:pt idx="5">
                  <c:v>Some other way</c:v>
                </c:pt>
              </c:strCache>
            </c:strRef>
          </c:cat>
          <c:val>
            <c:numRef>
              <c:f>Sheet1!$B$2:$B$7</c:f>
              <c:numCache>
                <c:formatCode>0%</c:formatCode>
                <c:ptCount val="6"/>
                <c:pt idx="0">
                  <c:v>0.42</c:v>
                </c:pt>
                <c:pt idx="1">
                  <c:v>0.35</c:v>
                </c:pt>
                <c:pt idx="2">
                  <c:v>0.3</c:v>
                </c:pt>
                <c:pt idx="3">
                  <c:v>0.25</c:v>
                </c:pt>
                <c:pt idx="4">
                  <c:v>0.02</c:v>
                </c:pt>
                <c:pt idx="5">
                  <c:v>0.06</c:v>
                </c:pt>
              </c:numCache>
            </c:numRef>
          </c:val>
          <c:extLst>
            <c:ext xmlns:c16="http://schemas.microsoft.com/office/drawing/2014/chart" uri="{C3380CC4-5D6E-409C-BE32-E72D297353CC}">
              <c16:uniqueId val="{00000001-9C05-4E94-864D-B2105F0438A9}"/>
            </c:ext>
          </c:extLst>
        </c:ser>
        <c:dLbls>
          <c:showLegendKey val="0"/>
          <c:showVal val="0"/>
          <c:showCatName val="0"/>
          <c:showSerName val="0"/>
          <c:showPercent val="0"/>
          <c:showBubbleSize val="0"/>
        </c:dLbls>
        <c:gapWidth val="50"/>
        <c:axId val="163469568"/>
        <c:axId val="163483648"/>
      </c:barChart>
      <c:catAx>
        <c:axId val="163469568"/>
        <c:scaling>
          <c:orientation val="maxMin"/>
        </c:scaling>
        <c:delete val="0"/>
        <c:axPos val="l"/>
        <c:numFmt formatCode="General" sourceLinked="1"/>
        <c:majorTickMark val="out"/>
        <c:minorTickMark val="none"/>
        <c:tickLblPos val="nextTo"/>
        <c:txPr>
          <a:bodyPr/>
          <a:lstStyle/>
          <a:p>
            <a:pPr algn="r">
              <a:defRPr sz="1000" baseline="0">
                <a:solidFill>
                  <a:schemeClr val="tx1"/>
                </a:solidFill>
                <a:latin typeface="Century Gothic" panose="020B0502020202020204" pitchFamily="34" charset="0"/>
              </a:defRPr>
            </a:pPr>
            <a:endParaRPr lang="en-US"/>
          </a:p>
        </c:txPr>
        <c:crossAx val="163483648"/>
        <c:crosses val="autoZero"/>
        <c:auto val="1"/>
        <c:lblAlgn val="ctr"/>
        <c:lblOffset val="100"/>
        <c:noMultiLvlLbl val="0"/>
      </c:catAx>
      <c:valAx>
        <c:axId val="163483648"/>
        <c:scaling>
          <c:orientation val="minMax"/>
          <c:max val="0.60000000000000009"/>
        </c:scaling>
        <c:delete val="1"/>
        <c:axPos val="t"/>
        <c:numFmt formatCode="0%" sourceLinked="1"/>
        <c:majorTickMark val="out"/>
        <c:minorTickMark val="none"/>
        <c:tickLblPos val="nextTo"/>
        <c:crossAx val="163469568"/>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1743119266055051E-3"/>
          <c:y val="0.156794983960338"/>
          <c:w val="0.97235728346456696"/>
          <c:h val="0.67948208508820118"/>
        </c:manualLayout>
      </c:layout>
      <c:barChart>
        <c:barDir val="col"/>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Harder</c:v>
                </c:pt>
                <c:pt idx="1">
                  <c:v>Same</c:v>
                </c:pt>
                <c:pt idx="2">
                  <c:v>Easier</c:v>
                </c:pt>
                <c:pt idx="3">
                  <c:v>Don't know</c:v>
                </c:pt>
                <c:pt idx="5">
                  <c:v>Harder</c:v>
                </c:pt>
                <c:pt idx="6">
                  <c:v>Same</c:v>
                </c:pt>
                <c:pt idx="7">
                  <c:v>Easier</c:v>
                </c:pt>
                <c:pt idx="8">
                  <c:v>Don't know</c:v>
                </c:pt>
                <c:pt idx="10">
                  <c:v>Harder</c:v>
                </c:pt>
                <c:pt idx="11">
                  <c:v>Same</c:v>
                </c:pt>
                <c:pt idx="12">
                  <c:v>Easier</c:v>
                </c:pt>
                <c:pt idx="13">
                  <c:v>Don't know</c:v>
                </c:pt>
              </c:strCache>
            </c:strRef>
          </c:cat>
          <c:val>
            <c:numRef>
              <c:f>Sheet1!$B$2:$B$15</c:f>
              <c:numCache>
                <c:formatCode>0%</c:formatCode>
                <c:ptCount val="14"/>
                <c:pt idx="0">
                  <c:v>0.28999999999999998</c:v>
                </c:pt>
                <c:pt idx="1">
                  <c:v>0.4</c:v>
                </c:pt>
                <c:pt idx="2">
                  <c:v>0.09</c:v>
                </c:pt>
                <c:pt idx="3">
                  <c:v>0.21</c:v>
                </c:pt>
                <c:pt idx="5">
                  <c:v>0.32</c:v>
                </c:pt>
                <c:pt idx="6">
                  <c:v>0.4</c:v>
                </c:pt>
                <c:pt idx="7">
                  <c:v>0.05</c:v>
                </c:pt>
                <c:pt idx="8">
                  <c:v>0.23</c:v>
                </c:pt>
                <c:pt idx="10">
                  <c:v>0.22</c:v>
                </c:pt>
                <c:pt idx="11">
                  <c:v>0.47</c:v>
                </c:pt>
                <c:pt idx="12">
                  <c:v>0.06</c:v>
                </c:pt>
                <c:pt idx="13">
                  <c:v>0.24</c:v>
                </c:pt>
              </c:numCache>
            </c:numRef>
          </c:val>
          <c:extLst>
            <c:ext xmlns:c16="http://schemas.microsoft.com/office/drawing/2014/chart" uri="{C3380CC4-5D6E-409C-BE32-E72D297353CC}">
              <c16:uniqueId val="{00000000-16EC-4C2B-A801-4AE73313ABEB}"/>
            </c:ext>
          </c:extLst>
        </c:ser>
        <c:ser>
          <c:idx val="1"/>
          <c:order val="1"/>
          <c:tx>
            <c:strRef>
              <c:f>Sheet1!$C$1</c:f>
              <c:strCache>
                <c:ptCount val="1"/>
                <c:pt idx="0">
                  <c:v>Retirees</c:v>
                </c:pt>
              </c:strCache>
            </c:strRef>
          </c:tx>
          <c:spPr>
            <a:solidFill>
              <a:schemeClr val="accent5"/>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Harder</c:v>
                </c:pt>
                <c:pt idx="1">
                  <c:v>Same</c:v>
                </c:pt>
                <c:pt idx="2">
                  <c:v>Easier</c:v>
                </c:pt>
                <c:pt idx="3">
                  <c:v>Don't know</c:v>
                </c:pt>
                <c:pt idx="5">
                  <c:v>Harder</c:v>
                </c:pt>
                <c:pt idx="6">
                  <c:v>Same</c:v>
                </c:pt>
                <c:pt idx="7">
                  <c:v>Easier</c:v>
                </c:pt>
                <c:pt idx="8">
                  <c:v>Don't know</c:v>
                </c:pt>
                <c:pt idx="10">
                  <c:v>Harder</c:v>
                </c:pt>
                <c:pt idx="11">
                  <c:v>Same</c:v>
                </c:pt>
                <c:pt idx="12">
                  <c:v>Easier</c:v>
                </c:pt>
                <c:pt idx="13">
                  <c:v>Don't know</c:v>
                </c:pt>
              </c:strCache>
            </c:strRef>
          </c:cat>
          <c:val>
            <c:numRef>
              <c:f>Sheet1!$C$2:$C$15</c:f>
              <c:numCache>
                <c:formatCode>0%</c:formatCode>
                <c:ptCount val="14"/>
                <c:pt idx="0">
                  <c:v>0.48</c:v>
                </c:pt>
                <c:pt idx="1">
                  <c:v>0.27</c:v>
                </c:pt>
                <c:pt idx="2">
                  <c:v>0.04</c:v>
                </c:pt>
                <c:pt idx="3">
                  <c:v>0.21</c:v>
                </c:pt>
                <c:pt idx="5">
                  <c:v>0.57999999999999996</c:v>
                </c:pt>
                <c:pt idx="6">
                  <c:v>0.22</c:v>
                </c:pt>
                <c:pt idx="7">
                  <c:v>0.01</c:v>
                </c:pt>
                <c:pt idx="8">
                  <c:v>0.19</c:v>
                </c:pt>
                <c:pt idx="10">
                  <c:v>0.3</c:v>
                </c:pt>
                <c:pt idx="11">
                  <c:v>0.34</c:v>
                </c:pt>
                <c:pt idx="12">
                  <c:v>0.05</c:v>
                </c:pt>
                <c:pt idx="13">
                  <c:v>0.31</c:v>
                </c:pt>
              </c:numCache>
            </c:numRef>
          </c:val>
          <c:extLst>
            <c:ext xmlns:c16="http://schemas.microsoft.com/office/drawing/2014/chart" uri="{C3380CC4-5D6E-409C-BE32-E72D297353CC}">
              <c16:uniqueId val="{00000001-16EC-4C2B-A801-4AE73313ABEB}"/>
            </c:ext>
          </c:extLst>
        </c:ser>
        <c:dLbls>
          <c:showLegendKey val="0"/>
          <c:showVal val="0"/>
          <c:showCatName val="0"/>
          <c:showSerName val="0"/>
          <c:showPercent val="0"/>
          <c:showBubbleSize val="0"/>
        </c:dLbls>
        <c:gapWidth val="30"/>
        <c:axId val="45144320"/>
        <c:axId val="45150208"/>
      </c:barChart>
      <c:catAx>
        <c:axId val="45144320"/>
        <c:scaling>
          <c:orientation val="minMax"/>
        </c:scaling>
        <c:delete val="0"/>
        <c:axPos val="b"/>
        <c:numFmt formatCode="General" sourceLinked="1"/>
        <c:majorTickMark val="none"/>
        <c:minorTickMark val="none"/>
        <c:tickLblPos val="nextTo"/>
        <c:txPr>
          <a:bodyPr/>
          <a:lstStyle/>
          <a:p>
            <a:pPr>
              <a:defRPr sz="1200"/>
            </a:pPr>
            <a:endParaRPr lang="en-US"/>
          </a:p>
        </c:txPr>
        <c:crossAx val="45150208"/>
        <c:crosses val="autoZero"/>
        <c:auto val="1"/>
        <c:lblAlgn val="ctr"/>
        <c:lblOffset val="100"/>
        <c:noMultiLvlLbl val="0"/>
      </c:catAx>
      <c:valAx>
        <c:axId val="45150208"/>
        <c:scaling>
          <c:orientation val="minMax"/>
        </c:scaling>
        <c:delete val="1"/>
        <c:axPos val="l"/>
        <c:numFmt formatCode="0%" sourceLinked="1"/>
        <c:majorTickMark val="out"/>
        <c:minorTickMark val="none"/>
        <c:tickLblPos val="nextTo"/>
        <c:crossAx val="45144320"/>
        <c:crosses val="autoZero"/>
        <c:crossBetween val="between"/>
      </c:valAx>
    </c:plotArea>
    <c:legend>
      <c:legendPos val="t"/>
      <c:overlay val="0"/>
      <c:spPr>
        <a:ln>
          <a:solidFill>
            <a:schemeClr val="tx1">
              <a:lumMod val="75000"/>
              <a:lumOff val="25000"/>
            </a:schemeClr>
          </a:solidFill>
        </a:ln>
      </c:spPr>
      <c:txPr>
        <a:bodyPr/>
        <a:lstStyle/>
        <a:p>
          <a:pPr>
            <a:defRPr sz="1200"/>
          </a:pPr>
          <a:endParaRPr lang="en-US"/>
        </a:p>
      </c:tx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27168841306637"/>
          <c:y val="2.5000000000000001E-2"/>
          <c:w val="0.4993937344617409"/>
          <c:h val="0.95638870929789765"/>
        </c:manualLayout>
      </c:layout>
      <c:barChart>
        <c:barDir val="bar"/>
        <c:grouping val="clustered"/>
        <c:varyColors val="0"/>
        <c:ser>
          <c:idx val="0"/>
          <c:order val="0"/>
          <c:tx>
            <c:strRef>
              <c:f>Sheet1!$B$1</c:f>
              <c:strCache>
                <c:ptCount val="1"/>
                <c:pt idx="0">
                  <c:v>Workers</c:v>
                </c:pt>
              </c:strCache>
            </c:strRef>
          </c:tx>
          <c:spPr>
            <a:solidFill>
              <a:srgbClr val="104F96"/>
            </a:solidFill>
          </c:spPr>
          <c:invertIfNegative val="0"/>
          <c:dLbls>
            <c:dLbl>
              <c:idx val="12"/>
              <c:tx>
                <c:rich>
                  <a:bodyPr/>
                  <a:lstStyle/>
                  <a:p>
                    <a:r>
                      <a:rPr lang="en-US" smtClean="0"/>
                      <a:t>&lt;0.5%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05-4E94-864D-B2105F0438A9}"/>
                </c:ext>
              </c:extLst>
            </c:dLbl>
            <c:spPr>
              <a:noFill/>
              <a:ln>
                <a:noFill/>
              </a:ln>
              <a:effectLst/>
            </c:spPr>
            <c:txPr>
              <a:bodyPr/>
              <a:lstStyle/>
              <a:p>
                <a:pPr>
                  <a:defRPr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Through a regular or Roth individual retirement account</c:v>
                </c:pt>
                <c:pt idx="1">
                  <c:v>Through a bank or money market account</c:v>
                </c:pt>
                <c:pt idx="2">
                  <c:v>Through a retirement savings plan through your spouse's employer</c:v>
                </c:pt>
                <c:pt idx="3">
                  <c:v>Through an investment account outside of an IRA</c:v>
                </c:pt>
                <c:pt idx="4">
                  <c:v>Other investment vehicles: mutual funds, CDs, annuities, stocks, bonds, real estate, life insurance</c:v>
                </c:pt>
                <c:pt idx="5">
                  <c:v>Some other way</c:v>
                </c:pt>
                <c:pt idx="6">
                  <c:v>Only through your employer-sponsored plan</c:v>
                </c:pt>
              </c:strCache>
            </c:strRef>
          </c:cat>
          <c:val>
            <c:numRef>
              <c:f>Sheet1!$B$2:$B$8</c:f>
              <c:numCache>
                <c:formatCode>0%</c:formatCode>
                <c:ptCount val="7"/>
                <c:pt idx="0">
                  <c:v>0.33</c:v>
                </c:pt>
                <c:pt idx="1">
                  <c:v>0.22</c:v>
                </c:pt>
                <c:pt idx="2">
                  <c:v>0.19</c:v>
                </c:pt>
                <c:pt idx="3">
                  <c:v>0.19</c:v>
                </c:pt>
                <c:pt idx="4">
                  <c:v>0.04</c:v>
                </c:pt>
                <c:pt idx="5">
                  <c:v>0.02</c:v>
                </c:pt>
                <c:pt idx="6">
                  <c:v>0.38</c:v>
                </c:pt>
              </c:numCache>
            </c:numRef>
          </c:val>
          <c:extLst>
            <c:ext xmlns:c16="http://schemas.microsoft.com/office/drawing/2014/chart" uri="{C3380CC4-5D6E-409C-BE32-E72D297353CC}">
              <c16:uniqueId val="{00000001-9C05-4E94-864D-B2105F0438A9}"/>
            </c:ext>
          </c:extLst>
        </c:ser>
        <c:dLbls>
          <c:showLegendKey val="0"/>
          <c:showVal val="0"/>
          <c:showCatName val="0"/>
          <c:showSerName val="0"/>
          <c:showPercent val="0"/>
          <c:showBubbleSize val="0"/>
        </c:dLbls>
        <c:gapWidth val="50"/>
        <c:axId val="163832576"/>
        <c:axId val="163834112"/>
      </c:barChart>
      <c:catAx>
        <c:axId val="163832576"/>
        <c:scaling>
          <c:orientation val="maxMin"/>
        </c:scaling>
        <c:delete val="0"/>
        <c:axPos val="l"/>
        <c:numFmt formatCode="General" sourceLinked="1"/>
        <c:majorTickMark val="out"/>
        <c:minorTickMark val="none"/>
        <c:tickLblPos val="nextTo"/>
        <c:txPr>
          <a:bodyPr/>
          <a:lstStyle/>
          <a:p>
            <a:pPr algn="r">
              <a:defRPr sz="1000" baseline="0">
                <a:solidFill>
                  <a:schemeClr val="tx1"/>
                </a:solidFill>
                <a:latin typeface="Century Gothic" panose="020B0502020202020204" pitchFamily="34" charset="0"/>
              </a:defRPr>
            </a:pPr>
            <a:endParaRPr lang="en-US"/>
          </a:p>
        </c:txPr>
        <c:crossAx val="163834112"/>
        <c:crosses val="autoZero"/>
        <c:auto val="1"/>
        <c:lblAlgn val="ctr"/>
        <c:lblOffset val="100"/>
        <c:noMultiLvlLbl val="0"/>
      </c:catAx>
      <c:valAx>
        <c:axId val="163834112"/>
        <c:scaling>
          <c:orientation val="minMax"/>
          <c:max val="0.60000000000000009"/>
        </c:scaling>
        <c:delete val="1"/>
        <c:axPos val="t"/>
        <c:numFmt formatCode="0%" sourceLinked="1"/>
        <c:majorTickMark val="out"/>
        <c:minorTickMark val="none"/>
        <c:tickLblPos val="nextTo"/>
        <c:crossAx val="163832576"/>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60000"/>
                <a:lumOff val="40000"/>
              </a:schemeClr>
            </a:solidFill>
          </c:spPr>
          <c:dPt>
            <c:idx val="0"/>
            <c:bubble3D val="0"/>
            <c:explosion val="10"/>
            <c:spPr>
              <a:solidFill>
                <a:schemeClr val="accent2"/>
              </a:solidFill>
            </c:spPr>
            <c:extLst>
              <c:ext xmlns:c16="http://schemas.microsoft.com/office/drawing/2014/chart" uri="{C3380CC4-5D6E-409C-BE32-E72D297353CC}">
                <c16:uniqueId val="{00000001-C90F-4984-B12B-B745D96374B7}"/>
              </c:ext>
            </c:extLst>
          </c:dPt>
          <c:dPt>
            <c:idx val="1"/>
            <c:bubble3D val="0"/>
            <c:extLst>
              <c:ext xmlns:c16="http://schemas.microsoft.com/office/drawing/2014/chart" uri="{C3380CC4-5D6E-409C-BE32-E72D297353CC}">
                <c16:uniqueId val="{00000002-C90F-4984-B12B-B745D96374B7}"/>
              </c:ext>
            </c:extLst>
          </c:dPt>
          <c:dPt>
            <c:idx val="2"/>
            <c:bubble3D val="0"/>
            <c:spPr>
              <a:solidFill>
                <a:schemeClr val="tx1">
                  <a:lumMod val="40000"/>
                  <a:lumOff val="60000"/>
                </a:schemeClr>
              </a:solidFill>
            </c:spPr>
            <c:extLst>
              <c:ext xmlns:c16="http://schemas.microsoft.com/office/drawing/2014/chart" uri="{C3380CC4-5D6E-409C-BE32-E72D297353CC}">
                <c16:uniqueId val="{00000004-C90F-4984-B12B-B745D96374B7}"/>
              </c:ext>
            </c:extLst>
          </c:dPt>
          <c:dLbls>
            <c:dLbl>
              <c:idx val="0"/>
              <c:layout>
                <c:manualLayout>
                  <c:x val="-0.13775796751029221"/>
                  <c:y val="2.678757233396156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0F-4984-B12B-B745D96374B7}"/>
                </c:ext>
              </c:extLst>
            </c:dLbl>
            <c:dLbl>
              <c:idx val="2"/>
              <c:layout>
                <c:manualLayout>
                  <c:x val="-3.9087359536799725E-2"/>
                  <c:y val="-8.1469827168841932E-3"/>
                </c:manualLayout>
              </c:layout>
              <c:spPr/>
              <c:txPr>
                <a:bodyPr/>
                <a:lstStyle/>
                <a:p>
                  <a:pPr>
                    <a:defRPr sz="12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90F-4984-B12B-B745D96374B7}"/>
                </c:ext>
              </c:extLst>
            </c:dLbl>
            <c:spPr>
              <a:noFill/>
              <a:ln>
                <a:noFill/>
              </a:ln>
              <a:effectLst/>
            </c:spPr>
            <c:txPr>
              <a:bodyPr/>
              <a:lstStyle/>
              <a:p>
                <a:pPr>
                  <a:defRPr sz="1200" b="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0.11</c:v>
                </c:pt>
                <c:pt idx="1">
                  <c:v>0.87</c:v>
                </c:pt>
                <c:pt idx="2">
                  <c:v>0.01</c:v>
                </c:pt>
              </c:numCache>
            </c:numRef>
          </c:val>
          <c:extLst>
            <c:ext xmlns:c16="http://schemas.microsoft.com/office/drawing/2014/chart" uri="{C3380CC4-5D6E-409C-BE32-E72D297353CC}">
              <c16:uniqueId val="{00000005-C90F-4984-B12B-B745D96374B7}"/>
            </c:ext>
          </c:extLst>
        </c:ser>
        <c:dLbls>
          <c:showLegendKey val="0"/>
          <c:showVal val="0"/>
          <c:showCatName val="0"/>
          <c:showSerName val="0"/>
          <c:showPercent val="0"/>
          <c:showBubbleSize val="0"/>
          <c:showLeaderLines val="0"/>
        </c:dLbls>
        <c:firstSliceAng val="60"/>
      </c:pieChart>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00477973457804"/>
          <c:y val="4.16777355721848E-2"/>
          <c:w val="0.40488650466651899"/>
          <c:h val="0.93125000000000002"/>
        </c:manualLayout>
      </c:layout>
      <c:barChart>
        <c:barDir val="bar"/>
        <c:grouping val="clustered"/>
        <c:varyColors val="0"/>
        <c:ser>
          <c:idx val="0"/>
          <c:order val="0"/>
          <c:tx>
            <c:strRef>
              <c:f>Sheet1!$B$1</c:f>
              <c:strCache>
                <c:ptCount val="1"/>
                <c:pt idx="0">
                  <c:v>Column1</c:v>
                </c:pt>
              </c:strCache>
            </c:strRef>
          </c:tx>
          <c:spPr>
            <a:solidFill>
              <a:srgbClr val="104F96"/>
            </a:solidFill>
            <a:ln>
              <a:solidFill>
                <a:schemeClr val="accent1"/>
              </a:solidFill>
            </a:ln>
          </c:spPr>
          <c:invertIfNegative val="0"/>
          <c:dLbls>
            <c:spPr>
              <a:noFill/>
              <a:ln>
                <a:noFill/>
              </a:ln>
              <a:effectLst/>
            </c:spPr>
            <c:txPr>
              <a:bodyPr/>
              <a:lstStyle/>
              <a:p>
                <a:pPr>
                  <a:defRPr sz="1200"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Pay off debt</c:v>
                </c:pt>
                <c:pt idx="1">
                  <c:v>Family situation</c:v>
                </c:pt>
                <c:pt idx="2">
                  <c:v>Purchase home</c:v>
                </c:pt>
                <c:pt idx="3">
                  <c:v>Education expenses</c:v>
                </c:pt>
                <c:pt idx="4">
                  <c:v>Home improvement</c:v>
                </c:pt>
                <c:pt idx="5">
                  <c:v>Purchase a car</c:v>
                </c:pt>
                <c:pt idx="6">
                  <c:v>Health problem or disability</c:v>
                </c:pt>
                <c:pt idx="7">
                  <c:v>Not working</c:v>
                </c:pt>
              </c:strCache>
            </c:strRef>
          </c:cat>
          <c:val>
            <c:numRef>
              <c:f>Sheet1!$B$2:$B$9</c:f>
              <c:numCache>
                <c:formatCode>0%</c:formatCode>
                <c:ptCount val="8"/>
                <c:pt idx="0">
                  <c:v>0.39</c:v>
                </c:pt>
                <c:pt idx="1">
                  <c:v>0.28000000000000003</c:v>
                </c:pt>
                <c:pt idx="2">
                  <c:v>0.16</c:v>
                </c:pt>
                <c:pt idx="3">
                  <c:v>0.12</c:v>
                </c:pt>
                <c:pt idx="4">
                  <c:v>0.1</c:v>
                </c:pt>
                <c:pt idx="5">
                  <c:v>0.1</c:v>
                </c:pt>
                <c:pt idx="6">
                  <c:v>0.08</c:v>
                </c:pt>
                <c:pt idx="7">
                  <c:v>0.06</c:v>
                </c:pt>
              </c:numCache>
            </c:numRef>
          </c:val>
          <c:extLst>
            <c:ext xmlns:c16="http://schemas.microsoft.com/office/drawing/2014/chart" uri="{C3380CC4-5D6E-409C-BE32-E72D297353CC}">
              <c16:uniqueId val="{00000000-9414-4586-B23F-A4BCA66A73DA}"/>
            </c:ext>
          </c:extLst>
        </c:ser>
        <c:dLbls>
          <c:showLegendKey val="0"/>
          <c:showVal val="0"/>
          <c:showCatName val="0"/>
          <c:showSerName val="0"/>
          <c:showPercent val="0"/>
          <c:showBubbleSize val="0"/>
        </c:dLbls>
        <c:gapWidth val="50"/>
        <c:axId val="163724672"/>
        <c:axId val="163726464"/>
      </c:barChart>
      <c:catAx>
        <c:axId val="163724672"/>
        <c:scaling>
          <c:orientation val="maxMin"/>
        </c:scaling>
        <c:delete val="0"/>
        <c:axPos val="l"/>
        <c:numFmt formatCode="General" sourceLinked="1"/>
        <c:majorTickMark val="none"/>
        <c:minorTickMark val="none"/>
        <c:tickLblPos val="nextTo"/>
        <c:txPr>
          <a:bodyPr/>
          <a:lstStyle/>
          <a:p>
            <a:pPr algn="r">
              <a:defRPr sz="1200" baseline="0">
                <a:solidFill>
                  <a:schemeClr val="tx1"/>
                </a:solidFill>
                <a:latin typeface="Century Gothic" panose="020B0502020202020204" pitchFamily="34" charset="0"/>
              </a:defRPr>
            </a:pPr>
            <a:endParaRPr lang="en-US"/>
          </a:p>
        </c:txPr>
        <c:crossAx val="163726464"/>
        <c:crosses val="autoZero"/>
        <c:auto val="1"/>
        <c:lblAlgn val="ctr"/>
        <c:lblOffset val="100"/>
        <c:noMultiLvlLbl val="0"/>
      </c:catAx>
      <c:valAx>
        <c:axId val="163726464"/>
        <c:scaling>
          <c:orientation val="minMax"/>
        </c:scaling>
        <c:delete val="1"/>
        <c:axPos val="t"/>
        <c:numFmt formatCode="0%" sourceLinked="1"/>
        <c:majorTickMark val="out"/>
        <c:minorTickMark val="none"/>
        <c:tickLblPos val="nextTo"/>
        <c:crossAx val="1637246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26581385580909"/>
          <c:y val="0.1378543908973012"/>
          <c:w val="0.48383541328305124"/>
          <c:h val="0.83507335629563217"/>
        </c:manualLayout>
      </c:layout>
      <c:barChart>
        <c:barDir val="bar"/>
        <c:grouping val="stacked"/>
        <c:varyColors val="0"/>
        <c:ser>
          <c:idx val="0"/>
          <c:order val="0"/>
          <c:tx>
            <c:strRef>
              <c:f>Sheet1!$B$1</c:f>
              <c:strCache>
                <c:ptCount val="1"/>
                <c:pt idx="0">
                  <c:v>Very confident</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That you know how much to contribute for retirement each month</c:v>
                </c:pt>
                <c:pt idx="1">
                  <c:v>That you know how to protect your accumulated retirement savings when you transition to retirement</c:v>
                </c:pt>
                <c:pt idx="2">
                  <c:v>In your ability to choose which products or funds to invest your retirement contributions in</c:v>
                </c:pt>
              </c:strCache>
            </c:strRef>
          </c:cat>
          <c:val>
            <c:numRef>
              <c:f>Sheet1!$B$2:$B$4</c:f>
              <c:numCache>
                <c:formatCode>0%</c:formatCode>
                <c:ptCount val="3"/>
                <c:pt idx="0">
                  <c:v>0.16</c:v>
                </c:pt>
                <c:pt idx="1">
                  <c:v>0.16</c:v>
                </c:pt>
                <c:pt idx="2">
                  <c:v>0.15</c:v>
                </c:pt>
              </c:numCache>
            </c:numRef>
          </c:val>
          <c:extLst>
            <c:ext xmlns:c16="http://schemas.microsoft.com/office/drawing/2014/chart" uri="{C3380CC4-5D6E-409C-BE32-E72D297353CC}">
              <c16:uniqueId val="{00000000-41A0-4D67-BF54-20E4C89B6C4D}"/>
            </c:ext>
          </c:extLst>
        </c:ser>
        <c:ser>
          <c:idx val="1"/>
          <c:order val="1"/>
          <c:tx>
            <c:strRef>
              <c:f>Sheet1!$C$1</c:f>
              <c:strCache>
                <c:ptCount val="1"/>
                <c:pt idx="0">
                  <c:v>Somewhat confident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That you know how much to contribute for retirement each month</c:v>
                </c:pt>
                <c:pt idx="1">
                  <c:v>That you know how to protect your accumulated retirement savings when you transition to retirement</c:v>
                </c:pt>
                <c:pt idx="2">
                  <c:v>In your ability to choose which products or funds to invest your retirement contributions in</c:v>
                </c:pt>
              </c:strCache>
            </c:strRef>
          </c:cat>
          <c:val>
            <c:numRef>
              <c:f>Sheet1!$C$2:$C$4</c:f>
              <c:numCache>
                <c:formatCode>0%</c:formatCode>
                <c:ptCount val="3"/>
                <c:pt idx="0">
                  <c:v>0.37</c:v>
                </c:pt>
                <c:pt idx="1">
                  <c:v>0.36</c:v>
                </c:pt>
                <c:pt idx="2">
                  <c:v>0.36</c:v>
                </c:pt>
              </c:numCache>
            </c:numRef>
          </c:val>
          <c:extLst>
            <c:ext xmlns:c16="http://schemas.microsoft.com/office/drawing/2014/chart" uri="{C3380CC4-5D6E-409C-BE32-E72D297353CC}">
              <c16:uniqueId val="{00000001-41A0-4D67-BF54-20E4C89B6C4D}"/>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That you know how much to contribute for retirement each month</c:v>
                </c:pt>
                <c:pt idx="1">
                  <c:v>That you know how to protect your accumulated retirement savings when you transition to retirement</c:v>
                </c:pt>
                <c:pt idx="2">
                  <c:v>In your ability to choose which products or funds to invest your retirement contributions in</c:v>
                </c:pt>
              </c:strCache>
            </c:strRef>
          </c:cat>
          <c:val>
            <c:numRef>
              <c:f>Sheet1!$D$2:$D$4</c:f>
              <c:numCache>
                <c:formatCode>0%</c:formatCode>
                <c:ptCount val="3"/>
                <c:pt idx="0">
                  <c:v>0.53</c:v>
                </c:pt>
                <c:pt idx="1">
                  <c:v>0.52</c:v>
                </c:pt>
                <c:pt idx="2">
                  <c:v>0.51</c:v>
                </c:pt>
              </c:numCache>
            </c:numRef>
          </c:val>
          <c:extLst>
            <c:ext xmlns:c16="http://schemas.microsoft.com/office/drawing/2014/chart" uri="{C3380CC4-5D6E-409C-BE32-E72D297353CC}">
              <c16:uniqueId val="{00000002-41A0-4D67-BF54-20E4C89B6C4D}"/>
            </c:ext>
          </c:extLst>
        </c:ser>
        <c:dLbls>
          <c:showLegendKey val="0"/>
          <c:showVal val="0"/>
          <c:showCatName val="0"/>
          <c:showSerName val="0"/>
          <c:showPercent val="0"/>
          <c:showBubbleSize val="0"/>
        </c:dLbls>
        <c:gapWidth val="50"/>
        <c:overlap val="100"/>
        <c:axId val="163867264"/>
        <c:axId val="163877248"/>
      </c:barChart>
      <c:catAx>
        <c:axId val="163867264"/>
        <c:scaling>
          <c:orientation val="maxMin"/>
        </c:scaling>
        <c:delete val="0"/>
        <c:axPos val="l"/>
        <c:numFmt formatCode="General" sourceLinked="1"/>
        <c:majorTickMark val="none"/>
        <c:minorTickMark val="none"/>
        <c:tickLblPos val="nextTo"/>
        <c:txPr>
          <a:bodyPr/>
          <a:lstStyle/>
          <a:p>
            <a:pPr algn="r">
              <a:defRPr sz="1200"/>
            </a:pPr>
            <a:endParaRPr lang="en-US"/>
          </a:p>
        </c:txPr>
        <c:crossAx val="163877248"/>
        <c:crosses val="autoZero"/>
        <c:auto val="1"/>
        <c:lblAlgn val="ctr"/>
        <c:lblOffset val="100"/>
        <c:noMultiLvlLbl val="0"/>
      </c:catAx>
      <c:valAx>
        <c:axId val="163877248"/>
        <c:scaling>
          <c:orientation val="minMax"/>
          <c:max val="1"/>
        </c:scaling>
        <c:delete val="1"/>
        <c:axPos val="t"/>
        <c:numFmt formatCode="0%" sourceLinked="1"/>
        <c:majorTickMark val="out"/>
        <c:minorTickMark val="none"/>
        <c:tickLblPos val="nextTo"/>
        <c:crossAx val="163867264"/>
        <c:crosses val="autoZero"/>
        <c:crossBetween val="between"/>
      </c:valAx>
    </c:plotArea>
    <c:legend>
      <c:legendPos val="t"/>
      <c:legendEntry>
        <c:idx val="2"/>
        <c:delete val="1"/>
      </c:legendEntry>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26581385580909"/>
          <c:y val="0.1378543908973012"/>
          <c:w val="0.48383541328305124"/>
          <c:h val="0.83507335629563217"/>
        </c:manualLayout>
      </c:layout>
      <c:barChart>
        <c:barDir val="bar"/>
        <c:grouping val="stacked"/>
        <c:varyColors val="0"/>
        <c:ser>
          <c:idx val="0"/>
          <c:order val="0"/>
          <c:tx>
            <c:strRef>
              <c:f>Sheet1!$B$1</c:f>
              <c:strCache>
                <c:ptCount val="1"/>
                <c:pt idx="0">
                  <c:v>Very likely</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Your employer matched your savings contribution</c:v>
                </c:pt>
                <c:pt idx="1">
                  <c:v>You qualified for an income tax refund based on the level of your contributions to your retirement savings</c:v>
                </c:pt>
                <c:pt idx="2">
                  <c:v>Your savings contribution was automatically deducted from your paycheck</c:v>
                </c:pt>
              </c:strCache>
            </c:strRef>
          </c:cat>
          <c:val>
            <c:numRef>
              <c:f>Sheet1!$B$2:$B$4</c:f>
              <c:numCache>
                <c:formatCode>0%</c:formatCode>
                <c:ptCount val="3"/>
                <c:pt idx="0">
                  <c:v>0.42</c:v>
                </c:pt>
                <c:pt idx="1">
                  <c:v>0.33</c:v>
                </c:pt>
                <c:pt idx="2">
                  <c:v>0.32</c:v>
                </c:pt>
              </c:numCache>
            </c:numRef>
          </c:val>
          <c:extLst>
            <c:ext xmlns:c16="http://schemas.microsoft.com/office/drawing/2014/chart" uri="{C3380CC4-5D6E-409C-BE32-E72D297353CC}">
              <c16:uniqueId val="{00000000-53B2-40DF-9143-35357292AA9F}"/>
            </c:ext>
          </c:extLst>
        </c:ser>
        <c:ser>
          <c:idx val="1"/>
          <c:order val="1"/>
          <c:tx>
            <c:strRef>
              <c:f>Sheet1!$C$1</c:f>
              <c:strCache>
                <c:ptCount val="1"/>
                <c:pt idx="0">
                  <c:v>Somewhat likely</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Your employer matched your savings contribution</c:v>
                </c:pt>
                <c:pt idx="1">
                  <c:v>You qualified for an income tax refund based on the level of your contributions to your retirement savings</c:v>
                </c:pt>
                <c:pt idx="2">
                  <c:v>Your savings contribution was automatically deducted from your paycheck</c:v>
                </c:pt>
              </c:strCache>
            </c:strRef>
          </c:cat>
          <c:val>
            <c:numRef>
              <c:f>Sheet1!$C$2:$C$4</c:f>
              <c:numCache>
                <c:formatCode>0%</c:formatCode>
                <c:ptCount val="3"/>
                <c:pt idx="0">
                  <c:v>0.31</c:v>
                </c:pt>
                <c:pt idx="1">
                  <c:v>0.36</c:v>
                </c:pt>
                <c:pt idx="2">
                  <c:v>0.37</c:v>
                </c:pt>
              </c:numCache>
            </c:numRef>
          </c:val>
          <c:extLst>
            <c:ext xmlns:c16="http://schemas.microsoft.com/office/drawing/2014/chart" uri="{C3380CC4-5D6E-409C-BE32-E72D297353CC}">
              <c16:uniqueId val="{00000001-53B2-40DF-9143-35357292AA9F}"/>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Your employer matched your savings contribution</c:v>
                </c:pt>
                <c:pt idx="1">
                  <c:v>You qualified for an income tax refund based on the level of your contributions to your retirement savings</c:v>
                </c:pt>
                <c:pt idx="2">
                  <c:v>Your savings contribution was automatically deducted from your paycheck</c:v>
                </c:pt>
              </c:strCache>
            </c:strRef>
          </c:cat>
          <c:val>
            <c:numRef>
              <c:f>Sheet1!$D$2:$D$4</c:f>
              <c:numCache>
                <c:formatCode>0%</c:formatCode>
                <c:ptCount val="3"/>
                <c:pt idx="0">
                  <c:v>0.73</c:v>
                </c:pt>
                <c:pt idx="1">
                  <c:v>0.69</c:v>
                </c:pt>
                <c:pt idx="2">
                  <c:v>0.68</c:v>
                </c:pt>
              </c:numCache>
            </c:numRef>
          </c:val>
          <c:extLst>
            <c:ext xmlns:c16="http://schemas.microsoft.com/office/drawing/2014/chart" uri="{C3380CC4-5D6E-409C-BE32-E72D297353CC}">
              <c16:uniqueId val="{00000002-53B2-40DF-9143-35357292AA9F}"/>
            </c:ext>
          </c:extLst>
        </c:ser>
        <c:dLbls>
          <c:showLegendKey val="0"/>
          <c:showVal val="0"/>
          <c:showCatName val="0"/>
          <c:showSerName val="0"/>
          <c:showPercent val="0"/>
          <c:showBubbleSize val="0"/>
        </c:dLbls>
        <c:gapWidth val="50"/>
        <c:overlap val="100"/>
        <c:axId val="164115200"/>
        <c:axId val="164116736"/>
      </c:barChart>
      <c:catAx>
        <c:axId val="164115200"/>
        <c:scaling>
          <c:orientation val="maxMin"/>
        </c:scaling>
        <c:delete val="0"/>
        <c:axPos val="l"/>
        <c:numFmt formatCode="General" sourceLinked="1"/>
        <c:majorTickMark val="none"/>
        <c:minorTickMark val="none"/>
        <c:tickLblPos val="nextTo"/>
        <c:txPr>
          <a:bodyPr/>
          <a:lstStyle/>
          <a:p>
            <a:pPr algn="r">
              <a:defRPr sz="1200"/>
            </a:pPr>
            <a:endParaRPr lang="en-US"/>
          </a:p>
        </c:txPr>
        <c:crossAx val="164116736"/>
        <c:crosses val="autoZero"/>
        <c:auto val="1"/>
        <c:lblAlgn val="ctr"/>
        <c:lblOffset val="100"/>
        <c:noMultiLvlLbl val="0"/>
      </c:catAx>
      <c:valAx>
        <c:axId val="164116736"/>
        <c:scaling>
          <c:orientation val="minMax"/>
          <c:max val="1"/>
        </c:scaling>
        <c:delete val="1"/>
        <c:axPos val="t"/>
        <c:numFmt formatCode="0%" sourceLinked="1"/>
        <c:majorTickMark val="out"/>
        <c:minorTickMark val="none"/>
        <c:tickLblPos val="nextTo"/>
        <c:crossAx val="164115200"/>
        <c:crosses val="autoZero"/>
        <c:crossBetween val="between"/>
      </c:valAx>
    </c:plotArea>
    <c:legend>
      <c:legendPos val="t"/>
      <c:legendEntry>
        <c:idx val="2"/>
        <c:delete val="1"/>
      </c:legendEntry>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26581385580909"/>
          <c:y val="0.18379996787430652"/>
          <c:w val="0.48383541328305124"/>
          <c:h val="0.64210216838783529"/>
        </c:manualLayout>
      </c:layout>
      <c:barChart>
        <c:barDir val="bar"/>
        <c:grouping val="stacked"/>
        <c:varyColors val="0"/>
        <c:ser>
          <c:idx val="0"/>
          <c:order val="0"/>
          <c:tx>
            <c:strRef>
              <c:f>Sheet1!$B$1</c:f>
              <c:strCache>
                <c:ptCount val="1"/>
                <c:pt idx="0">
                  <c:v>Very likely</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Your employer automatically deducted 3% of your salary into a savings account for you, and you had the option of changing or stopping that contribution at any time</c:v>
                </c:pt>
                <c:pt idx="1">
                  <c:v>Your employer automatically deducted 6% of your salary into a savings account for you, and you had the option of changing or stopping that contribution at any time</c:v>
                </c:pt>
              </c:strCache>
            </c:strRef>
          </c:cat>
          <c:val>
            <c:numRef>
              <c:f>Sheet1!$B$2:$B$3</c:f>
              <c:numCache>
                <c:formatCode>0%</c:formatCode>
                <c:ptCount val="2"/>
                <c:pt idx="0">
                  <c:v>0.31</c:v>
                </c:pt>
                <c:pt idx="1">
                  <c:v>0.27</c:v>
                </c:pt>
              </c:numCache>
            </c:numRef>
          </c:val>
          <c:extLst>
            <c:ext xmlns:c16="http://schemas.microsoft.com/office/drawing/2014/chart" uri="{C3380CC4-5D6E-409C-BE32-E72D297353CC}">
              <c16:uniqueId val="{00000000-E5DA-4784-AD7F-8353642C9A37}"/>
            </c:ext>
          </c:extLst>
        </c:ser>
        <c:ser>
          <c:idx val="1"/>
          <c:order val="1"/>
          <c:tx>
            <c:strRef>
              <c:f>Sheet1!$C$1</c:f>
              <c:strCache>
                <c:ptCount val="1"/>
                <c:pt idx="0">
                  <c:v>Somewhat likely</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Your employer automatically deducted 3% of your salary into a savings account for you, and you had the option of changing or stopping that contribution at any time</c:v>
                </c:pt>
                <c:pt idx="1">
                  <c:v>Your employer automatically deducted 6% of your salary into a savings account for you, and you had the option of changing or stopping that contribution at any time</c:v>
                </c:pt>
              </c:strCache>
            </c:strRef>
          </c:cat>
          <c:val>
            <c:numRef>
              <c:f>Sheet1!$C$2:$C$3</c:f>
              <c:numCache>
                <c:formatCode>0%</c:formatCode>
                <c:ptCount val="2"/>
                <c:pt idx="0">
                  <c:v>0.35</c:v>
                </c:pt>
                <c:pt idx="1">
                  <c:v>0.35</c:v>
                </c:pt>
              </c:numCache>
            </c:numRef>
          </c:val>
          <c:extLst>
            <c:ext xmlns:c16="http://schemas.microsoft.com/office/drawing/2014/chart" uri="{C3380CC4-5D6E-409C-BE32-E72D297353CC}">
              <c16:uniqueId val="{00000001-E5DA-4784-AD7F-8353642C9A37}"/>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Your employer automatically deducted 3% of your salary into a savings account for you, and you had the option of changing or stopping that contribution at any time</c:v>
                </c:pt>
                <c:pt idx="1">
                  <c:v>Your employer automatically deducted 6% of your salary into a savings account for you, and you had the option of changing or stopping that contribution at any time</c:v>
                </c:pt>
              </c:strCache>
            </c:strRef>
          </c:cat>
          <c:val>
            <c:numRef>
              <c:f>Sheet1!$D$2:$D$3</c:f>
              <c:numCache>
                <c:formatCode>0%</c:formatCode>
                <c:ptCount val="2"/>
                <c:pt idx="0">
                  <c:v>0.67</c:v>
                </c:pt>
                <c:pt idx="1">
                  <c:v>0.62</c:v>
                </c:pt>
              </c:numCache>
            </c:numRef>
          </c:val>
          <c:extLst>
            <c:ext xmlns:c16="http://schemas.microsoft.com/office/drawing/2014/chart" uri="{C3380CC4-5D6E-409C-BE32-E72D297353CC}">
              <c16:uniqueId val="{00000002-E5DA-4784-AD7F-8353642C9A37}"/>
            </c:ext>
          </c:extLst>
        </c:ser>
        <c:dLbls>
          <c:showLegendKey val="0"/>
          <c:showVal val="0"/>
          <c:showCatName val="0"/>
          <c:showSerName val="0"/>
          <c:showPercent val="0"/>
          <c:showBubbleSize val="0"/>
        </c:dLbls>
        <c:gapWidth val="50"/>
        <c:overlap val="100"/>
        <c:axId val="163976704"/>
        <c:axId val="163978240"/>
      </c:barChart>
      <c:catAx>
        <c:axId val="163976704"/>
        <c:scaling>
          <c:orientation val="maxMin"/>
        </c:scaling>
        <c:delete val="0"/>
        <c:axPos val="l"/>
        <c:numFmt formatCode="General" sourceLinked="1"/>
        <c:majorTickMark val="none"/>
        <c:minorTickMark val="none"/>
        <c:tickLblPos val="nextTo"/>
        <c:txPr>
          <a:bodyPr/>
          <a:lstStyle/>
          <a:p>
            <a:pPr algn="r">
              <a:defRPr sz="1250"/>
            </a:pPr>
            <a:endParaRPr lang="en-US"/>
          </a:p>
        </c:txPr>
        <c:crossAx val="163978240"/>
        <c:crosses val="autoZero"/>
        <c:auto val="1"/>
        <c:lblAlgn val="ctr"/>
        <c:lblOffset val="100"/>
        <c:noMultiLvlLbl val="0"/>
      </c:catAx>
      <c:valAx>
        <c:axId val="163978240"/>
        <c:scaling>
          <c:orientation val="minMax"/>
          <c:max val="1"/>
        </c:scaling>
        <c:delete val="1"/>
        <c:axPos val="t"/>
        <c:numFmt formatCode="0%" sourceLinked="1"/>
        <c:majorTickMark val="out"/>
        <c:minorTickMark val="none"/>
        <c:tickLblPos val="nextTo"/>
        <c:crossAx val="163976704"/>
        <c:crosses val="autoZero"/>
        <c:crossBetween val="between"/>
      </c:valAx>
    </c:plotArea>
    <c:legend>
      <c:legendPos val="t"/>
      <c:legendEntry>
        <c:idx val="2"/>
        <c:delete val="1"/>
      </c:legendEntry>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26581385580909"/>
          <c:y val="0.15747908464566929"/>
          <c:w val="0.48383541328305124"/>
          <c:h val="0.7795365813648294"/>
        </c:manualLayout>
      </c:layout>
      <c:barChart>
        <c:barDir val="bar"/>
        <c:grouping val="stacked"/>
        <c:varyColors val="0"/>
        <c:ser>
          <c:idx val="0"/>
          <c:order val="0"/>
          <c:tx>
            <c:strRef>
              <c:f>Sheet1!$B$1</c:f>
              <c:strCache>
                <c:ptCount val="1"/>
                <c:pt idx="0">
                  <c:v>Very likely</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Under $35k (n=98)</c:v>
                </c:pt>
                <c:pt idx="1">
                  <c:v>$35k-$74k (n=158)</c:v>
                </c:pt>
                <c:pt idx="2">
                  <c:v>$75k or more (n=167)</c:v>
                </c:pt>
              </c:strCache>
            </c:strRef>
          </c:cat>
          <c:val>
            <c:numRef>
              <c:f>Sheet1!$B$2:$B$4</c:f>
              <c:numCache>
                <c:formatCode>0%</c:formatCode>
                <c:ptCount val="3"/>
                <c:pt idx="0">
                  <c:v>0.24</c:v>
                </c:pt>
                <c:pt idx="1">
                  <c:v>0.27</c:v>
                </c:pt>
                <c:pt idx="2">
                  <c:v>0.45</c:v>
                </c:pt>
              </c:numCache>
            </c:numRef>
          </c:val>
          <c:extLst>
            <c:ext xmlns:c16="http://schemas.microsoft.com/office/drawing/2014/chart" uri="{C3380CC4-5D6E-409C-BE32-E72D297353CC}">
              <c16:uniqueId val="{00000000-53B2-40DF-9143-35357292AA9F}"/>
            </c:ext>
          </c:extLst>
        </c:ser>
        <c:ser>
          <c:idx val="1"/>
          <c:order val="1"/>
          <c:tx>
            <c:strRef>
              <c:f>Sheet1!$C$1</c:f>
              <c:strCache>
                <c:ptCount val="1"/>
                <c:pt idx="0">
                  <c:v>Somewhat likely</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Under $35k (n=98)</c:v>
                </c:pt>
                <c:pt idx="1">
                  <c:v>$35k-$74k (n=158)</c:v>
                </c:pt>
                <c:pt idx="2">
                  <c:v>$75k or more (n=167)</c:v>
                </c:pt>
              </c:strCache>
            </c:strRef>
          </c:cat>
          <c:val>
            <c:numRef>
              <c:f>Sheet1!$C$2:$C$4</c:f>
              <c:numCache>
                <c:formatCode>0%</c:formatCode>
                <c:ptCount val="3"/>
                <c:pt idx="0">
                  <c:v>0.33</c:v>
                </c:pt>
                <c:pt idx="1">
                  <c:v>0.35</c:v>
                </c:pt>
                <c:pt idx="2">
                  <c:v>0.42</c:v>
                </c:pt>
              </c:numCache>
            </c:numRef>
          </c:val>
          <c:extLst>
            <c:ext xmlns:c16="http://schemas.microsoft.com/office/drawing/2014/chart" uri="{C3380CC4-5D6E-409C-BE32-E72D297353CC}">
              <c16:uniqueId val="{00000001-53B2-40DF-9143-35357292AA9F}"/>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Under $35k (n=98)</c:v>
                </c:pt>
                <c:pt idx="1">
                  <c:v>$35k-$74k (n=158)</c:v>
                </c:pt>
                <c:pt idx="2">
                  <c:v>$75k or more (n=167)</c:v>
                </c:pt>
              </c:strCache>
            </c:strRef>
          </c:cat>
          <c:val>
            <c:numRef>
              <c:f>Sheet1!$D$2:$D$4</c:f>
              <c:numCache>
                <c:formatCode>0%</c:formatCode>
                <c:ptCount val="3"/>
                <c:pt idx="0">
                  <c:v>0.56999999999999995</c:v>
                </c:pt>
                <c:pt idx="1">
                  <c:v>0.61</c:v>
                </c:pt>
                <c:pt idx="2">
                  <c:v>0.87</c:v>
                </c:pt>
              </c:numCache>
            </c:numRef>
          </c:val>
          <c:extLst>
            <c:ext xmlns:c16="http://schemas.microsoft.com/office/drawing/2014/chart" uri="{C3380CC4-5D6E-409C-BE32-E72D297353CC}">
              <c16:uniqueId val="{00000002-53B2-40DF-9143-35357292AA9F}"/>
            </c:ext>
          </c:extLst>
        </c:ser>
        <c:dLbls>
          <c:showLegendKey val="0"/>
          <c:showVal val="0"/>
          <c:showCatName val="0"/>
          <c:showSerName val="0"/>
          <c:showPercent val="0"/>
          <c:showBubbleSize val="0"/>
        </c:dLbls>
        <c:gapWidth val="50"/>
        <c:overlap val="100"/>
        <c:axId val="164097408"/>
        <c:axId val="164443264"/>
      </c:barChart>
      <c:catAx>
        <c:axId val="164097408"/>
        <c:scaling>
          <c:orientation val="maxMin"/>
        </c:scaling>
        <c:delete val="0"/>
        <c:axPos val="l"/>
        <c:numFmt formatCode="General" sourceLinked="1"/>
        <c:majorTickMark val="none"/>
        <c:minorTickMark val="none"/>
        <c:tickLblPos val="nextTo"/>
        <c:txPr>
          <a:bodyPr/>
          <a:lstStyle/>
          <a:p>
            <a:pPr algn="r">
              <a:defRPr sz="1200"/>
            </a:pPr>
            <a:endParaRPr lang="en-US"/>
          </a:p>
        </c:txPr>
        <c:crossAx val="164443264"/>
        <c:crosses val="autoZero"/>
        <c:auto val="1"/>
        <c:lblAlgn val="ctr"/>
        <c:lblOffset val="100"/>
        <c:noMultiLvlLbl val="0"/>
      </c:catAx>
      <c:valAx>
        <c:axId val="164443264"/>
        <c:scaling>
          <c:orientation val="minMax"/>
          <c:max val="1"/>
        </c:scaling>
        <c:delete val="1"/>
        <c:axPos val="t"/>
        <c:numFmt formatCode="0%" sourceLinked="1"/>
        <c:majorTickMark val="out"/>
        <c:minorTickMark val="none"/>
        <c:tickLblPos val="nextTo"/>
        <c:crossAx val="164097408"/>
        <c:crosses val="autoZero"/>
        <c:crossBetween val="between"/>
      </c:valAx>
    </c:plotArea>
    <c:legend>
      <c:legendPos val="t"/>
      <c:legendEntry>
        <c:idx val="2"/>
        <c:delete val="1"/>
      </c:legendEntry>
      <c:layout>
        <c:manualLayout>
          <c:xMode val="edge"/>
          <c:yMode val="edge"/>
          <c:x val="0.34715750500805381"/>
          <c:y val="2.5804045835733952E-2"/>
          <c:w val="0.3146226022831729"/>
          <c:h val="7.3032372769705797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785419796580367E-2"/>
          <c:w val="0.99870598468978822"/>
          <c:h val="0.79665003061383854"/>
        </c:manualLayout>
      </c:layout>
      <c:barChart>
        <c:barDir val="col"/>
        <c:grouping val="clustered"/>
        <c:varyColors val="0"/>
        <c:ser>
          <c:idx val="0"/>
          <c:order val="0"/>
          <c:tx>
            <c:strRef>
              <c:f>Sheet1!$A$2</c:f>
              <c:strCache>
                <c:ptCount val="1"/>
                <c:pt idx="0">
                  <c:v>Yes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Workers</c:v>
                </c:pt>
                <c:pt idx="1">
                  <c:v>Retirees</c:v>
                </c:pt>
              </c:strCache>
            </c:strRef>
          </c:cat>
          <c:val>
            <c:numRef>
              <c:f>Sheet1!$B$2:$C$2</c:f>
              <c:numCache>
                <c:formatCode>0%</c:formatCode>
                <c:ptCount val="2"/>
                <c:pt idx="0">
                  <c:v>0.24</c:v>
                </c:pt>
                <c:pt idx="1">
                  <c:v>0.39</c:v>
                </c:pt>
              </c:numCache>
            </c:numRef>
          </c:val>
          <c:extLst>
            <c:ext xmlns:c16="http://schemas.microsoft.com/office/drawing/2014/chart" uri="{C3380CC4-5D6E-409C-BE32-E72D297353CC}">
              <c16:uniqueId val="{00000000-2A4E-455B-80F5-511C9916C00F}"/>
            </c:ext>
          </c:extLst>
        </c:ser>
        <c:ser>
          <c:idx val="1"/>
          <c:order val="1"/>
          <c:tx>
            <c:strRef>
              <c:f>Sheet1!$A$3</c:f>
              <c:strCache>
                <c:ptCount val="1"/>
                <c:pt idx="0">
                  <c:v>No</c:v>
                </c:pt>
              </c:strCache>
            </c:strRef>
          </c:tx>
          <c:spPr>
            <a:solidFill>
              <a:schemeClr val="accent1">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Workers</c:v>
                </c:pt>
                <c:pt idx="1">
                  <c:v>Retirees</c:v>
                </c:pt>
              </c:strCache>
            </c:strRef>
          </c:cat>
          <c:val>
            <c:numRef>
              <c:f>Sheet1!$B$3:$C$3</c:f>
              <c:numCache>
                <c:formatCode>0%</c:formatCode>
                <c:ptCount val="2"/>
                <c:pt idx="0">
                  <c:v>0.68</c:v>
                </c:pt>
                <c:pt idx="1">
                  <c:v>0.51</c:v>
                </c:pt>
              </c:numCache>
            </c:numRef>
          </c:val>
          <c:extLst>
            <c:ext xmlns:c16="http://schemas.microsoft.com/office/drawing/2014/chart" uri="{C3380CC4-5D6E-409C-BE32-E72D297353CC}">
              <c16:uniqueId val="{00000001-2A4E-455B-80F5-511C9916C00F}"/>
            </c:ext>
          </c:extLst>
        </c:ser>
        <c:ser>
          <c:idx val="2"/>
          <c:order val="2"/>
          <c:tx>
            <c:strRef>
              <c:f>Sheet1!$A$4</c:f>
              <c:strCache>
                <c:ptCount val="1"/>
                <c:pt idx="0">
                  <c:v>Don't Know</c:v>
                </c:pt>
              </c:strCache>
            </c:strRef>
          </c:tx>
          <c:spPr>
            <a:solidFill>
              <a:schemeClr val="bg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Workers</c:v>
                </c:pt>
                <c:pt idx="1">
                  <c:v>Retirees</c:v>
                </c:pt>
              </c:strCache>
            </c:strRef>
          </c:cat>
          <c:val>
            <c:numRef>
              <c:f>Sheet1!$B$4:$C$4</c:f>
              <c:numCache>
                <c:formatCode>0%</c:formatCode>
                <c:ptCount val="2"/>
                <c:pt idx="0">
                  <c:v>0.09</c:v>
                </c:pt>
                <c:pt idx="1">
                  <c:v>0.09</c:v>
                </c:pt>
              </c:numCache>
            </c:numRef>
          </c:val>
          <c:extLst>
            <c:ext xmlns:c16="http://schemas.microsoft.com/office/drawing/2014/chart" uri="{C3380CC4-5D6E-409C-BE32-E72D297353CC}">
              <c16:uniqueId val="{00000002-2A4E-455B-80F5-511C9916C00F}"/>
            </c:ext>
          </c:extLst>
        </c:ser>
        <c:dLbls>
          <c:showLegendKey val="0"/>
          <c:showVal val="0"/>
          <c:showCatName val="0"/>
          <c:showSerName val="0"/>
          <c:showPercent val="0"/>
          <c:showBubbleSize val="0"/>
        </c:dLbls>
        <c:gapWidth val="50"/>
        <c:axId val="164191616"/>
        <c:axId val="164201600"/>
      </c:barChart>
      <c:catAx>
        <c:axId val="164191616"/>
        <c:scaling>
          <c:orientation val="minMax"/>
        </c:scaling>
        <c:delete val="0"/>
        <c:axPos val="b"/>
        <c:numFmt formatCode="General" sourceLinked="1"/>
        <c:majorTickMark val="none"/>
        <c:minorTickMark val="none"/>
        <c:tickLblPos val="nextTo"/>
        <c:crossAx val="164201600"/>
        <c:crosses val="autoZero"/>
        <c:auto val="1"/>
        <c:lblAlgn val="ctr"/>
        <c:lblOffset val="100"/>
        <c:noMultiLvlLbl val="0"/>
      </c:catAx>
      <c:valAx>
        <c:axId val="164201600"/>
        <c:scaling>
          <c:orientation val="minMax"/>
          <c:max val="0.8"/>
          <c:min val="0"/>
        </c:scaling>
        <c:delete val="1"/>
        <c:axPos val="l"/>
        <c:numFmt formatCode="0%" sourceLinked="1"/>
        <c:majorTickMark val="out"/>
        <c:minorTickMark val="none"/>
        <c:tickLblPos val="nextTo"/>
        <c:crossAx val="164191616"/>
        <c:crosses val="autoZero"/>
        <c:crossBetween val="between"/>
      </c:valAx>
    </c:plotArea>
    <c:legend>
      <c:legendPos val="t"/>
      <c:overlay val="0"/>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870598468978822"/>
          <c:h val="0.84422600890911081"/>
        </c:manualLayout>
      </c:layout>
      <c:barChart>
        <c:barDir val="col"/>
        <c:grouping val="clustered"/>
        <c:varyColors val="0"/>
        <c:ser>
          <c:idx val="0"/>
          <c:order val="0"/>
          <c:tx>
            <c:strRef>
              <c:f>Sheet1!$A$2</c:f>
              <c:strCache>
                <c:ptCount val="1"/>
                <c:pt idx="0">
                  <c:v>Yes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Workers (n=1,082)</c:v>
                </c:pt>
                <c:pt idx="1">
                  <c:v>Retirees (n=589)</c:v>
                </c:pt>
              </c:strCache>
            </c:strRef>
          </c:cat>
          <c:val>
            <c:numRef>
              <c:f>Sheet1!$B$2:$C$2</c:f>
              <c:numCache>
                <c:formatCode>0%</c:formatCode>
                <c:ptCount val="2"/>
                <c:pt idx="0">
                  <c:v>0.49</c:v>
                </c:pt>
                <c:pt idx="1">
                  <c:v>0.37</c:v>
                </c:pt>
              </c:numCache>
            </c:numRef>
          </c:val>
          <c:extLst>
            <c:ext xmlns:c16="http://schemas.microsoft.com/office/drawing/2014/chart" uri="{C3380CC4-5D6E-409C-BE32-E72D297353CC}">
              <c16:uniqueId val="{00000000-057C-455A-AC85-4CA72393B16C}"/>
            </c:ext>
          </c:extLst>
        </c:ser>
        <c:dLbls>
          <c:showLegendKey val="0"/>
          <c:showVal val="0"/>
          <c:showCatName val="0"/>
          <c:showSerName val="0"/>
          <c:showPercent val="0"/>
          <c:showBubbleSize val="0"/>
        </c:dLbls>
        <c:gapWidth val="50"/>
        <c:axId val="164361344"/>
        <c:axId val="164362880"/>
      </c:barChart>
      <c:catAx>
        <c:axId val="164361344"/>
        <c:scaling>
          <c:orientation val="minMax"/>
        </c:scaling>
        <c:delete val="0"/>
        <c:axPos val="b"/>
        <c:numFmt formatCode="General" sourceLinked="1"/>
        <c:majorTickMark val="none"/>
        <c:minorTickMark val="none"/>
        <c:tickLblPos val="nextTo"/>
        <c:crossAx val="164362880"/>
        <c:crosses val="autoZero"/>
        <c:auto val="1"/>
        <c:lblAlgn val="ctr"/>
        <c:lblOffset val="100"/>
        <c:noMultiLvlLbl val="0"/>
      </c:catAx>
      <c:valAx>
        <c:axId val="164362880"/>
        <c:scaling>
          <c:orientation val="minMax"/>
          <c:max val="0.60000000000000009"/>
          <c:min val="0"/>
        </c:scaling>
        <c:delete val="1"/>
        <c:axPos val="l"/>
        <c:numFmt formatCode="0%" sourceLinked="1"/>
        <c:majorTickMark val="out"/>
        <c:minorTickMark val="none"/>
        <c:tickLblPos val="nextTo"/>
        <c:crossAx val="164361344"/>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63288532898905"/>
          <c:y val="0.12186932320455407"/>
          <c:w val="0.58448422934202193"/>
          <c:h val="0.85105837324292555"/>
        </c:manualLayout>
      </c:layout>
      <c:barChart>
        <c:barDir val="bar"/>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0.12</c:v>
                </c:pt>
                <c:pt idx="1">
                  <c:v>0.61</c:v>
                </c:pt>
                <c:pt idx="2">
                  <c:v>0.2</c:v>
                </c:pt>
                <c:pt idx="3">
                  <c:v>0.05</c:v>
                </c:pt>
              </c:numCache>
            </c:numRef>
          </c:val>
          <c:extLst>
            <c:ext xmlns:c16="http://schemas.microsoft.com/office/drawing/2014/chart" uri="{C3380CC4-5D6E-409C-BE32-E72D297353CC}">
              <c16:uniqueId val="{00000000-08DB-4839-B19F-BFA528608370}"/>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Strongly agree</c:v>
                </c:pt>
                <c:pt idx="1">
                  <c:v>Somewhat agree</c:v>
                </c:pt>
                <c:pt idx="2">
                  <c:v>Somewhat disagree</c:v>
                </c:pt>
                <c:pt idx="3">
                  <c:v>Strongly disagree</c:v>
                </c:pt>
              </c:strCache>
            </c:strRef>
          </c:cat>
          <c:val>
            <c:numRef>
              <c:f>Sheet1!$C$2:$C$5</c:f>
              <c:numCache>
                <c:formatCode>0%</c:formatCode>
                <c:ptCount val="4"/>
                <c:pt idx="0">
                  <c:v>0.2</c:v>
                </c:pt>
                <c:pt idx="1">
                  <c:v>0.49</c:v>
                </c:pt>
                <c:pt idx="2">
                  <c:v>0.17</c:v>
                </c:pt>
                <c:pt idx="3">
                  <c:v>0.09</c:v>
                </c:pt>
              </c:numCache>
            </c:numRef>
          </c:val>
          <c:extLst>
            <c:ext xmlns:c16="http://schemas.microsoft.com/office/drawing/2014/chart" uri="{C3380CC4-5D6E-409C-BE32-E72D297353CC}">
              <c16:uniqueId val="{00000001-08DB-4839-B19F-BFA528608370}"/>
            </c:ext>
          </c:extLst>
        </c:ser>
        <c:dLbls>
          <c:showLegendKey val="0"/>
          <c:showVal val="0"/>
          <c:showCatName val="0"/>
          <c:showSerName val="0"/>
          <c:showPercent val="0"/>
          <c:showBubbleSize val="0"/>
        </c:dLbls>
        <c:gapWidth val="50"/>
        <c:axId val="164422784"/>
        <c:axId val="164424320"/>
      </c:barChart>
      <c:catAx>
        <c:axId val="164422784"/>
        <c:scaling>
          <c:orientation val="maxMin"/>
        </c:scaling>
        <c:delete val="0"/>
        <c:axPos val="l"/>
        <c:numFmt formatCode="General" sourceLinked="1"/>
        <c:majorTickMark val="none"/>
        <c:minorTickMark val="none"/>
        <c:tickLblPos val="nextTo"/>
        <c:crossAx val="164424320"/>
        <c:crosses val="autoZero"/>
        <c:auto val="1"/>
        <c:lblAlgn val="ctr"/>
        <c:lblOffset val="100"/>
        <c:noMultiLvlLbl val="0"/>
      </c:catAx>
      <c:valAx>
        <c:axId val="164424320"/>
        <c:scaling>
          <c:orientation val="minMax"/>
        </c:scaling>
        <c:delete val="1"/>
        <c:axPos val="t"/>
        <c:numFmt formatCode="0%" sourceLinked="1"/>
        <c:majorTickMark val="out"/>
        <c:minorTickMark val="none"/>
        <c:tickLblPos val="nextTo"/>
        <c:crossAx val="164422784"/>
        <c:crosses val="autoZero"/>
        <c:crossBetween val="between"/>
      </c:valAx>
    </c:plotArea>
    <c:legend>
      <c:legendPos val="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724137931034503E-2"/>
          <c:y val="0.12800204209379301"/>
          <c:w val="0.90086206896551702"/>
          <c:h val="0.70972467475261103"/>
        </c:manualLayout>
      </c:layout>
      <c:barChart>
        <c:barDir val="col"/>
        <c:grouping val="percentStacked"/>
        <c:varyColors val="0"/>
        <c:ser>
          <c:idx val="0"/>
          <c:order val="0"/>
          <c:tx>
            <c:strRef>
              <c:f>Sheet1!$A$2</c:f>
              <c:strCache>
                <c:ptCount val="1"/>
                <c:pt idx="0">
                  <c:v>A Major Problem</c:v>
                </c:pt>
              </c:strCache>
            </c:strRef>
          </c:tx>
          <c:spPr>
            <a:solidFill>
              <a:schemeClr val="accent1">
                <a:lumMod val="75000"/>
              </a:schemeClr>
            </a:solidFill>
          </c:spPr>
          <c:invertIfNegative val="0"/>
          <c:dPt>
            <c:idx val="1"/>
            <c:invertIfNegative val="0"/>
            <c:bubble3D val="0"/>
            <c:extLst>
              <c:ext xmlns:c16="http://schemas.microsoft.com/office/drawing/2014/chart" uri="{C3380CC4-5D6E-409C-BE32-E72D297353CC}">
                <c16:uniqueId val="{00000000-27F1-4CEC-AF90-9D802685821A}"/>
              </c:ext>
            </c:extLst>
          </c:dPt>
          <c:dPt>
            <c:idx val="2"/>
            <c:invertIfNegative val="0"/>
            <c:bubble3D val="0"/>
            <c:extLst>
              <c:ext xmlns:c16="http://schemas.microsoft.com/office/drawing/2014/chart" uri="{C3380CC4-5D6E-409C-BE32-E72D297353CC}">
                <c16:uniqueId val="{00000001-27F1-4CEC-AF90-9D802685821A}"/>
              </c:ext>
            </c:extLst>
          </c:dPt>
          <c:dPt>
            <c:idx val="3"/>
            <c:invertIfNegative val="0"/>
            <c:bubble3D val="0"/>
            <c:extLst>
              <c:ext xmlns:c16="http://schemas.microsoft.com/office/drawing/2014/chart" uri="{C3380CC4-5D6E-409C-BE32-E72D297353CC}">
                <c16:uniqueId val="{00000002-27F1-4CEC-AF90-9D802685821A}"/>
              </c:ext>
            </c:extLst>
          </c:dPt>
          <c:dPt>
            <c:idx val="4"/>
            <c:invertIfNegative val="0"/>
            <c:bubble3D val="0"/>
            <c:extLst>
              <c:ext xmlns:c16="http://schemas.microsoft.com/office/drawing/2014/chart" uri="{C3380CC4-5D6E-409C-BE32-E72D297353CC}">
                <c16:uniqueId val="{00000003-27F1-4CEC-AF90-9D802685821A}"/>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2012</c:v>
                </c:pt>
                <c:pt idx="2">
                  <c:v>2015</c:v>
                </c:pt>
                <c:pt idx="3">
                  <c:v>2016</c:v>
                </c:pt>
                <c:pt idx="4">
                  <c:v>2017</c:v>
                </c:pt>
                <c:pt idx="5">
                  <c:v>Column1</c:v>
                </c:pt>
                <c:pt idx="6">
                  <c:v>20052</c:v>
                </c:pt>
                <c:pt idx="7">
                  <c:v>20122</c:v>
                </c:pt>
                <c:pt idx="8">
                  <c:v>20154</c:v>
                </c:pt>
                <c:pt idx="9">
                  <c:v>20165</c:v>
                </c:pt>
                <c:pt idx="10">
                  <c:v>20176</c:v>
                </c:pt>
              </c:strCache>
            </c:strRef>
          </c:cat>
          <c:val>
            <c:numRef>
              <c:f>Sheet1!$B$2:$L$2</c:f>
              <c:numCache>
                <c:formatCode>0%</c:formatCode>
                <c:ptCount val="11"/>
                <c:pt idx="0">
                  <c:v>0.2</c:v>
                </c:pt>
                <c:pt idx="1">
                  <c:v>0.2</c:v>
                </c:pt>
                <c:pt idx="2">
                  <c:v>0.13</c:v>
                </c:pt>
                <c:pt idx="3">
                  <c:v>0.15</c:v>
                </c:pt>
                <c:pt idx="4">
                  <c:v>0.18</c:v>
                </c:pt>
                <c:pt idx="6">
                  <c:v>0.06</c:v>
                </c:pt>
                <c:pt idx="7">
                  <c:v>0.12</c:v>
                </c:pt>
                <c:pt idx="8">
                  <c:v>0.09</c:v>
                </c:pt>
                <c:pt idx="9">
                  <c:v>0.08</c:v>
                </c:pt>
                <c:pt idx="10">
                  <c:v>0.09</c:v>
                </c:pt>
              </c:numCache>
            </c:numRef>
          </c:val>
          <c:extLst>
            <c:ext xmlns:c16="http://schemas.microsoft.com/office/drawing/2014/chart" uri="{C3380CC4-5D6E-409C-BE32-E72D297353CC}">
              <c16:uniqueId val="{00000004-27F1-4CEC-AF90-9D802685821A}"/>
            </c:ext>
          </c:extLst>
        </c:ser>
        <c:ser>
          <c:idx val="1"/>
          <c:order val="1"/>
          <c:tx>
            <c:strRef>
              <c:f>Sheet1!$A$3</c:f>
              <c:strCache>
                <c:ptCount val="1"/>
                <c:pt idx="0">
                  <c:v>A Minor Problem</c:v>
                </c:pt>
              </c:strCache>
            </c:strRef>
          </c:tx>
          <c:spPr>
            <a:solidFill>
              <a:schemeClr val="accent1">
                <a:lumMod val="60000"/>
                <a:lumOff val="4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2012</c:v>
                </c:pt>
                <c:pt idx="2">
                  <c:v>2015</c:v>
                </c:pt>
                <c:pt idx="3">
                  <c:v>2016</c:v>
                </c:pt>
                <c:pt idx="4">
                  <c:v>2017</c:v>
                </c:pt>
                <c:pt idx="5">
                  <c:v>Column1</c:v>
                </c:pt>
                <c:pt idx="6">
                  <c:v>20052</c:v>
                </c:pt>
                <c:pt idx="7">
                  <c:v>20122</c:v>
                </c:pt>
                <c:pt idx="8">
                  <c:v>20154</c:v>
                </c:pt>
                <c:pt idx="9">
                  <c:v>20165</c:v>
                </c:pt>
                <c:pt idx="10">
                  <c:v>20176</c:v>
                </c:pt>
              </c:strCache>
            </c:strRef>
          </c:cat>
          <c:val>
            <c:numRef>
              <c:f>Sheet1!$B$3:$L$3</c:f>
              <c:numCache>
                <c:formatCode>0%</c:formatCode>
                <c:ptCount val="11"/>
                <c:pt idx="0">
                  <c:v>0.39</c:v>
                </c:pt>
                <c:pt idx="1">
                  <c:v>0.42</c:v>
                </c:pt>
                <c:pt idx="2">
                  <c:v>0.38</c:v>
                </c:pt>
                <c:pt idx="3">
                  <c:v>0.4</c:v>
                </c:pt>
                <c:pt idx="4">
                  <c:v>0.41</c:v>
                </c:pt>
                <c:pt idx="6">
                  <c:v>0.24</c:v>
                </c:pt>
                <c:pt idx="7">
                  <c:v>0.25</c:v>
                </c:pt>
                <c:pt idx="8">
                  <c:v>0.22</c:v>
                </c:pt>
                <c:pt idx="9">
                  <c:v>0.24</c:v>
                </c:pt>
                <c:pt idx="10">
                  <c:v>0.27</c:v>
                </c:pt>
              </c:numCache>
            </c:numRef>
          </c:val>
          <c:extLst>
            <c:ext xmlns:c16="http://schemas.microsoft.com/office/drawing/2014/chart" uri="{C3380CC4-5D6E-409C-BE32-E72D297353CC}">
              <c16:uniqueId val="{00000005-27F1-4CEC-AF90-9D802685821A}"/>
            </c:ext>
          </c:extLst>
        </c:ser>
        <c:ser>
          <c:idx val="2"/>
          <c:order val="2"/>
          <c:tx>
            <c:strRef>
              <c:f>Sheet1!$A$4</c:f>
              <c:strCache>
                <c:ptCount val="1"/>
                <c:pt idx="0">
                  <c:v>Not a Problem</c:v>
                </c:pt>
              </c:strCache>
            </c:strRef>
          </c:tx>
          <c:spPr>
            <a:solidFill>
              <a:schemeClr val="accent5"/>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2012</c:v>
                </c:pt>
                <c:pt idx="2">
                  <c:v>2015</c:v>
                </c:pt>
                <c:pt idx="3">
                  <c:v>2016</c:v>
                </c:pt>
                <c:pt idx="4">
                  <c:v>2017</c:v>
                </c:pt>
                <c:pt idx="5">
                  <c:v>Column1</c:v>
                </c:pt>
                <c:pt idx="6">
                  <c:v>20052</c:v>
                </c:pt>
                <c:pt idx="7">
                  <c:v>20122</c:v>
                </c:pt>
                <c:pt idx="8">
                  <c:v>20154</c:v>
                </c:pt>
                <c:pt idx="9">
                  <c:v>20165</c:v>
                </c:pt>
                <c:pt idx="10">
                  <c:v>20176</c:v>
                </c:pt>
              </c:strCache>
            </c:strRef>
          </c:cat>
          <c:val>
            <c:numRef>
              <c:f>Sheet1!$B$4:$L$4</c:f>
              <c:numCache>
                <c:formatCode>0%</c:formatCode>
                <c:ptCount val="11"/>
                <c:pt idx="0">
                  <c:v>0.4</c:v>
                </c:pt>
                <c:pt idx="1">
                  <c:v>0.38</c:v>
                </c:pt>
                <c:pt idx="2">
                  <c:v>0.49</c:v>
                </c:pt>
                <c:pt idx="3">
                  <c:v>0.44</c:v>
                </c:pt>
                <c:pt idx="4">
                  <c:v>0.4</c:v>
                </c:pt>
                <c:pt idx="6">
                  <c:v>0.69</c:v>
                </c:pt>
                <c:pt idx="7">
                  <c:v>0.62</c:v>
                </c:pt>
                <c:pt idx="8">
                  <c:v>0.67</c:v>
                </c:pt>
                <c:pt idx="9">
                  <c:v>0.67</c:v>
                </c:pt>
                <c:pt idx="10">
                  <c:v>0.64</c:v>
                </c:pt>
              </c:numCache>
            </c:numRef>
          </c:val>
          <c:extLst>
            <c:ext xmlns:c16="http://schemas.microsoft.com/office/drawing/2014/chart" uri="{C3380CC4-5D6E-409C-BE32-E72D297353CC}">
              <c16:uniqueId val="{00000006-27F1-4CEC-AF90-9D802685821A}"/>
            </c:ext>
          </c:extLst>
        </c:ser>
        <c:dLbls>
          <c:showLegendKey val="0"/>
          <c:showVal val="0"/>
          <c:showCatName val="0"/>
          <c:showSerName val="0"/>
          <c:showPercent val="0"/>
          <c:showBubbleSize val="0"/>
        </c:dLbls>
        <c:gapWidth val="69"/>
        <c:overlap val="100"/>
        <c:axId val="45156992"/>
        <c:axId val="45175168"/>
      </c:barChart>
      <c:catAx>
        <c:axId val="45156992"/>
        <c:scaling>
          <c:orientation val="minMax"/>
        </c:scaling>
        <c:delete val="0"/>
        <c:axPos val="b"/>
        <c:numFmt formatCode="General" sourceLinked="0"/>
        <c:majorTickMark val="none"/>
        <c:minorTickMark val="none"/>
        <c:tickLblPos val="none"/>
        <c:crossAx val="45175168"/>
        <c:crosses val="autoZero"/>
        <c:auto val="1"/>
        <c:lblAlgn val="ctr"/>
        <c:lblOffset val="100"/>
        <c:noMultiLvlLbl val="0"/>
      </c:catAx>
      <c:valAx>
        <c:axId val="45175168"/>
        <c:scaling>
          <c:orientation val="minMax"/>
        </c:scaling>
        <c:delete val="1"/>
        <c:axPos val="l"/>
        <c:numFmt formatCode="0%" sourceLinked="1"/>
        <c:majorTickMark val="out"/>
        <c:minorTickMark val="none"/>
        <c:tickLblPos val="nextTo"/>
        <c:crossAx val="45156992"/>
        <c:crosses val="autoZero"/>
        <c:crossBetween val="between"/>
      </c:valAx>
    </c:plotArea>
    <c:legend>
      <c:legendPos val="t"/>
      <c:layout>
        <c:manualLayout>
          <c:xMode val="edge"/>
          <c:yMode val="edge"/>
          <c:x val="0.23103448275862071"/>
          <c:y val="2.4536037062939765E-2"/>
          <c:w val="0.52643678160919538"/>
          <c:h val="6.1821395037924602E-2"/>
        </c:manualLayout>
      </c:layout>
      <c:overlay val="0"/>
      <c:spPr>
        <a:ln>
          <a:solidFill>
            <a:schemeClr val="tx1"/>
          </a:solidFill>
        </a:ln>
      </c:spPr>
    </c:legend>
    <c:plotVisOnly val="1"/>
    <c:dispBlanksAs val="gap"/>
    <c:showDLblsOverMax val="0"/>
  </c:chart>
  <c:spPr>
    <a:solidFill>
      <a:schemeClr val="bg1">
        <a:lumMod val="95000"/>
      </a:schemeClr>
    </a:solidFill>
    <a:ln>
      <a:solidFill>
        <a:schemeClr val="tx1"/>
      </a:solidFill>
    </a:ln>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90098720736801"/>
          <c:y val="0.1378543908973012"/>
          <c:w val="0.50320023993149254"/>
          <c:h val="0.83507335629563217"/>
        </c:manualLayout>
      </c:layout>
      <c:barChart>
        <c:barDir val="bar"/>
        <c:grouping val="stacked"/>
        <c:varyColors val="0"/>
        <c:ser>
          <c:idx val="0"/>
          <c:order val="0"/>
          <c:tx>
            <c:strRef>
              <c:f>Sheet1!$B$1</c:f>
              <c:strCache>
                <c:ptCount val="1"/>
                <c:pt idx="0">
                  <c:v>Very likely</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Your retirement plan provider</c:v>
                </c:pt>
                <c:pt idx="1">
                  <c:v>An independent financial services company or advisor</c:v>
                </c:pt>
                <c:pt idx="2">
                  <c:v>A financial services company retained by your employer to provide advice</c:v>
                </c:pt>
                <c:pt idx="3">
                  <c:v>A relative, friend, or co-worker</c:v>
                </c:pt>
                <c:pt idx="4">
                  <c:v>Your employer</c:v>
                </c:pt>
                <c:pt idx="5">
                  <c:v>An independent advice provider that provides advice solely online</c:v>
                </c:pt>
              </c:strCache>
            </c:strRef>
          </c:cat>
          <c:val>
            <c:numRef>
              <c:f>Sheet1!$B$2:$B$7</c:f>
              <c:numCache>
                <c:formatCode>0%</c:formatCode>
                <c:ptCount val="6"/>
                <c:pt idx="0">
                  <c:v>0.21</c:v>
                </c:pt>
                <c:pt idx="1">
                  <c:v>0.24</c:v>
                </c:pt>
                <c:pt idx="2">
                  <c:v>0.18</c:v>
                </c:pt>
                <c:pt idx="3">
                  <c:v>0.12</c:v>
                </c:pt>
                <c:pt idx="4">
                  <c:v>0.08</c:v>
                </c:pt>
                <c:pt idx="5">
                  <c:v>0.04</c:v>
                </c:pt>
              </c:numCache>
            </c:numRef>
          </c:val>
          <c:extLst>
            <c:ext xmlns:c16="http://schemas.microsoft.com/office/drawing/2014/chart" uri="{C3380CC4-5D6E-409C-BE32-E72D297353CC}">
              <c16:uniqueId val="{00000000-A61D-4744-B978-B8E106F1DA11}"/>
            </c:ext>
          </c:extLst>
        </c:ser>
        <c:ser>
          <c:idx val="1"/>
          <c:order val="1"/>
          <c:tx>
            <c:strRef>
              <c:f>Sheet1!$C$1</c:f>
              <c:strCache>
                <c:ptCount val="1"/>
                <c:pt idx="0">
                  <c:v>Somewhat likely</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Your retirement plan provider</c:v>
                </c:pt>
                <c:pt idx="1">
                  <c:v>An independent financial services company or advisor</c:v>
                </c:pt>
                <c:pt idx="2">
                  <c:v>A financial services company retained by your employer to provide advice</c:v>
                </c:pt>
                <c:pt idx="3">
                  <c:v>A relative, friend, or co-worker</c:v>
                </c:pt>
                <c:pt idx="4">
                  <c:v>Your employer</c:v>
                </c:pt>
                <c:pt idx="5">
                  <c:v>An independent advice provider that provides advice solely online</c:v>
                </c:pt>
              </c:strCache>
            </c:strRef>
          </c:cat>
          <c:val>
            <c:numRef>
              <c:f>Sheet1!$C$2:$C$7</c:f>
              <c:numCache>
                <c:formatCode>0%</c:formatCode>
                <c:ptCount val="6"/>
                <c:pt idx="0">
                  <c:v>0.46</c:v>
                </c:pt>
                <c:pt idx="1">
                  <c:v>0.4</c:v>
                </c:pt>
                <c:pt idx="2">
                  <c:v>0.4</c:v>
                </c:pt>
                <c:pt idx="3">
                  <c:v>0.43</c:v>
                </c:pt>
                <c:pt idx="4">
                  <c:v>0.28000000000000003</c:v>
                </c:pt>
                <c:pt idx="5">
                  <c:v>0.24</c:v>
                </c:pt>
              </c:numCache>
            </c:numRef>
          </c:val>
          <c:extLst>
            <c:ext xmlns:c16="http://schemas.microsoft.com/office/drawing/2014/chart" uri="{C3380CC4-5D6E-409C-BE32-E72D297353CC}">
              <c16:uniqueId val="{00000001-A61D-4744-B978-B8E106F1DA11}"/>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Your retirement plan provider</c:v>
                </c:pt>
                <c:pt idx="1">
                  <c:v>An independent financial services company or advisor</c:v>
                </c:pt>
                <c:pt idx="2">
                  <c:v>A financial services company retained by your employer to provide advice</c:v>
                </c:pt>
                <c:pt idx="3">
                  <c:v>A relative, friend, or co-worker</c:v>
                </c:pt>
                <c:pt idx="4">
                  <c:v>Your employer</c:v>
                </c:pt>
                <c:pt idx="5">
                  <c:v>An independent advice provider that provides advice solely online</c:v>
                </c:pt>
              </c:strCache>
            </c:strRef>
          </c:cat>
          <c:val>
            <c:numRef>
              <c:f>Sheet1!$D$2:$D$7</c:f>
              <c:numCache>
                <c:formatCode>0%</c:formatCode>
                <c:ptCount val="6"/>
                <c:pt idx="0">
                  <c:v>0.67</c:v>
                </c:pt>
                <c:pt idx="1">
                  <c:v>0.64</c:v>
                </c:pt>
                <c:pt idx="2">
                  <c:v>0.57999999999999996</c:v>
                </c:pt>
                <c:pt idx="3">
                  <c:v>0.55000000000000004</c:v>
                </c:pt>
                <c:pt idx="4">
                  <c:v>0.36</c:v>
                </c:pt>
                <c:pt idx="5">
                  <c:v>0.28000000000000003</c:v>
                </c:pt>
              </c:numCache>
            </c:numRef>
          </c:val>
          <c:extLst>
            <c:ext xmlns:c16="http://schemas.microsoft.com/office/drawing/2014/chart" uri="{C3380CC4-5D6E-409C-BE32-E72D297353CC}">
              <c16:uniqueId val="{00000002-A61D-4744-B978-B8E106F1DA11}"/>
            </c:ext>
          </c:extLst>
        </c:ser>
        <c:dLbls>
          <c:showLegendKey val="0"/>
          <c:showVal val="0"/>
          <c:showCatName val="0"/>
          <c:showSerName val="0"/>
          <c:showPercent val="0"/>
          <c:showBubbleSize val="0"/>
        </c:dLbls>
        <c:gapWidth val="50"/>
        <c:overlap val="100"/>
        <c:axId val="164829824"/>
        <c:axId val="164852096"/>
      </c:barChart>
      <c:catAx>
        <c:axId val="164829824"/>
        <c:scaling>
          <c:orientation val="maxMin"/>
        </c:scaling>
        <c:delete val="0"/>
        <c:axPos val="l"/>
        <c:numFmt formatCode="General" sourceLinked="1"/>
        <c:majorTickMark val="none"/>
        <c:minorTickMark val="none"/>
        <c:tickLblPos val="nextTo"/>
        <c:txPr>
          <a:bodyPr/>
          <a:lstStyle/>
          <a:p>
            <a:pPr algn="r">
              <a:defRPr/>
            </a:pPr>
            <a:endParaRPr lang="en-US"/>
          </a:p>
        </c:txPr>
        <c:crossAx val="164852096"/>
        <c:crosses val="autoZero"/>
        <c:auto val="1"/>
        <c:lblAlgn val="ctr"/>
        <c:lblOffset val="100"/>
        <c:noMultiLvlLbl val="0"/>
      </c:catAx>
      <c:valAx>
        <c:axId val="164852096"/>
        <c:scaling>
          <c:orientation val="minMax"/>
          <c:max val="1"/>
        </c:scaling>
        <c:delete val="1"/>
        <c:axPos val="t"/>
        <c:numFmt formatCode="0%" sourceLinked="1"/>
        <c:majorTickMark val="out"/>
        <c:minorTickMark val="none"/>
        <c:tickLblPos val="nextTo"/>
        <c:crossAx val="164829824"/>
        <c:crosses val="autoZero"/>
        <c:crossBetween val="between"/>
      </c:valAx>
    </c:plotArea>
    <c:legend>
      <c:legendPos val="t"/>
      <c:legendEntry>
        <c:idx val="2"/>
        <c:delete val="1"/>
      </c:legendEntry>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90098720736801"/>
          <c:y val="0.1378543908973012"/>
          <c:w val="0.50320023993149254"/>
          <c:h val="0.83507335629563217"/>
        </c:manualLayout>
      </c:layout>
      <c:barChart>
        <c:barDir val="bar"/>
        <c:grouping val="stacked"/>
        <c:varyColors val="0"/>
        <c:ser>
          <c:idx val="0"/>
          <c:order val="0"/>
          <c:tx>
            <c:strRef>
              <c:f>Sheet1!$B$1</c:f>
              <c:strCache>
                <c:ptCount val="1"/>
                <c:pt idx="0">
                  <c:v>Very important</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Provide you with information and advice about how you should manage your financial assets</c:v>
                </c:pt>
                <c:pt idx="1">
                  <c:v>Provide you with information and advice about how to cover medical and long-term care expenses</c:v>
                </c:pt>
                <c:pt idx="2">
                  <c:v>Provide you with information and advice about when to claim Social Security</c:v>
                </c:pt>
                <c:pt idx="3">
                  <c:v>Provide you with a formal, written financial plan for retirement</c:v>
                </c:pt>
                <c:pt idx="4">
                  <c:v>Specialize in converting assets into retirement income</c:v>
                </c:pt>
                <c:pt idx="5">
                  <c:v>Manage your financial assets for you</c:v>
                </c:pt>
              </c:strCache>
            </c:strRef>
          </c:cat>
          <c:val>
            <c:numRef>
              <c:f>Sheet1!$B$2:$B$7</c:f>
              <c:numCache>
                <c:formatCode>0%</c:formatCode>
                <c:ptCount val="6"/>
                <c:pt idx="0">
                  <c:v>0.48</c:v>
                </c:pt>
                <c:pt idx="1">
                  <c:v>0.46</c:v>
                </c:pt>
                <c:pt idx="2">
                  <c:v>0.42</c:v>
                </c:pt>
                <c:pt idx="3">
                  <c:v>0.41</c:v>
                </c:pt>
                <c:pt idx="4">
                  <c:v>0.36</c:v>
                </c:pt>
                <c:pt idx="5">
                  <c:v>0.26</c:v>
                </c:pt>
              </c:numCache>
            </c:numRef>
          </c:val>
          <c:extLst>
            <c:ext xmlns:c16="http://schemas.microsoft.com/office/drawing/2014/chart" uri="{C3380CC4-5D6E-409C-BE32-E72D297353CC}">
              <c16:uniqueId val="{00000000-25C6-437D-B363-C071D4C3BD96}"/>
            </c:ext>
          </c:extLst>
        </c:ser>
        <c:ser>
          <c:idx val="1"/>
          <c:order val="1"/>
          <c:tx>
            <c:strRef>
              <c:f>Sheet1!$C$1</c:f>
              <c:strCache>
                <c:ptCount val="1"/>
                <c:pt idx="0">
                  <c:v>Somewhat important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Provide you with information and advice about how you should manage your financial assets</c:v>
                </c:pt>
                <c:pt idx="1">
                  <c:v>Provide you with information and advice about how to cover medical and long-term care expenses</c:v>
                </c:pt>
                <c:pt idx="2">
                  <c:v>Provide you with information and advice about when to claim Social Security</c:v>
                </c:pt>
                <c:pt idx="3">
                  <c:v>Provide you with a formal, written financial plan for retirement</c:v>
                </c:pt>
                <c:pt idx="4">
                  <c:v>Specialize in converting assets into retirement income</c:v>
                </c:pt>
                <c:pt idx="5">
                  <c:v>Manage your financial assets for you</c:v>
                </c:pt>
              </c:strCache>
            </c:strRef>
          </c:cat>
          <c:val>
            <c:numRef>
              <c:f>Sheet1!$C$2:$C$7</c:f>
              <c:numCache>
                <c:formatCode>0%</c:formatCode>
                <c:ptCount val="6"/>
                <c:pt idx="0">
                  <c:v>0.45</c:v>
                </c:pt>
                <c:pt idx="1">
                  <c:v>0.45</c:v>
                </c:pt>
                <c:pt idx="2">
                  <c:v>0.46</c:v>
                </c:pt>
                <c:pt idx="3">
                  <c:v>0.46</c:v>
                </c:pt>
                <c:pt idx="4">
                  <c:v>0.5</c:v>
                </c:pt>
                <c:pt idx="5">
                  <c:v>0.46</c:v>
                </c:pt>
              </c:numCache>
            </c:numRef>
          </c:val>
          <c:extLst>
            <c:ext xmlns:c16="http://schemas.microsoft.com/office/drawing/2014/chart" uri="{C3380CC4-5D6E-409C-BE32-E72D297353CC}">
              <c16:uniqueId val="{00000001-25C6-437D-B363-C071D4C3BD96}"/>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Provide you with information and advice about how you should manage your financial assets</c:v>
                </c:pt>
                <c:pt idx="1">
                  <c:v>Provide you with information and advice about how to cover medical and long-term care expenses</c:v>
                </c:pt>
                <c:pt idx="2">
                  <c:v>Provide you with information and advice about when to claim Social Security</c:v>
                </c:pt>
                <c:pt idx="3">
                  <c:v>Provide you with a formal, written financial plan for retirement</c:v>
                </c:pt>
                <c:pt idx="4">
                  <c:v>Specialize in converting assets into retirement income</c:v>
                </c:pt>
                <c:pt idx="5">
                  <c:v>Manage your financial assets for you</c:v>
                </c:pt>
              </c:strCache>
            </c:strRef>
          </c:cat>
          <c:val>
            <c:numRef>
              <c:f>Sheet1!$D$2:$D$7</c:f>
              <c:numCache>
                <c:formatCode>0%</c:formatCode>
                <c:ptCount val="6"/>
                <c:pt idx="0">
                  <c:v>0.93</c:v>
                </c:pt>
                <c:pt idx="1">
                  <c:v>0.9</c:v>
                </c:pt>
                <c:pt idx="2">
                  <c:v>0.88</c:v>
                </c:pt>
                <c:pt idx="3">
                  <c:v>0.87</c:v>
                </c:pt>
                <c:pt idx="4">
                  <c:v>0.86</c:v>
                </c:pt>
                <c:pt idx="5">
                  <c:v>0.72</c:v>
                </c:pt>
              </c:numCache>
            </c:numRef>
          </c:val>
          <c:extLst>
            <c:ext xmlns:c16="http://schemas.microsoft.com/office/drawing/2014/chart" uri="{C3380CC4-5D6E-409C-BE32-E72D297353CC}">
              <c16:uniqueId val="{00000002-25C6-437D-B363-C071D4C3BD96}"/>
            </c:ext>
          </c:extLst>
        </c:ser>
        <c:dLbls>
          <c:showLegendKey val="0"/>
          <c:showVal val="0"/>
          <c:showCatName val="0"/>
          <c:showSerName val="0"/>
          <c:showPercent val="0"/>
          <c:showBubbleSize val="0"/>
        </c:dLbls>
        <c:gapWidth val="50"/>
        <c:overlap val="100"/>
        <c:axId val="163246848"/>
        <c:axId val="163248384"/>
      </c:barChart>
      <c:catAx>
        <c:axId val="163246848"/>
        <c:scaling>
          <c:orientation val="maxMin"/>
        </c:scaling>
        <c:delete val="0"/>
        <c:axPos val="l"/>
        <c:numFmt formatCode="General" sourceLinked="1"/>
        <c:majorTickMark val="none"/>
        <c:minorTickMark val="none"/>
        <c:tickLblPos val="nextTo"/>
        <c:txPr>
          <a:bodyPr/>
          <a:lstStyle/>
          <a:p>
            <a:pPr algn="r">
              <a:defRPr/>
            </a:pPr>
            <a:endParaRPr lang="en-US"/>
          </a:p>
        </c:txPr>
        <c:crossAx val="163248384"/>
        <c:crosses val="autoZero"/>
        <c:auto val="1"/>
        <c:lblAlgn val="ctr"/>
        <c:lblOffset val="100"/>
        <c:noMultiLvlLbl val="0"/>
      </c:catAx>
      <c:valAx>
        <c:axId val="163248384"/>
        <c:scaling>
          <c:orientation val="minMax"/>
          <c:max val="1"/>
        </c:scaling>
        <c:delete val="1"/>
        <c:axPos val="t"/>
        <c:numFmt formatCode="0%" sourceLinked="1"/>
        <c:majorTickMark val="out"/>
        <c:minorTickMark val="none"/>
        <c:tickLblPos val="nextTo"/>
        <c:crossAx val="163246848"/>
        <c:crosses val="autoZero"/>
        <c:crossBetween val="between"/>
      </c:valAx>
    </c:plotArea>
    <c:legend>
      <c:legendPos val="t"/>
      <c:legendEntry>
        <c:idx val="2"/>
        <c:delete val="1"/>
      </c:legendEntry>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90098720736801"/>
          <c:y val="0.1378543908973012"/>
          <c:w val="0.50320023993149254"/>
          <c:h val="0.83507335629563217"/>
        </c:manualLayout>
      </c:layout>
      <c:barChart>
        <c:barDir val="bar"/>
        <c:grouping val="stacked"/>
        <c:varyColors val="0"/>
        <c:ser>
          <c:idx val="0"/>
          <c:order val="0"/>
          <c:tx>
            <c:strRef>
              <c:f>Sheet1!$B$1</c:f>
              <c:strCache>
                <c:ptCount val="1"/>
                <c:pt idx="0">
                  <c:v>Very important</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Provide you with information and advice about how you should manage your financial assets</c:v>
                </c:pt>
                <c:pt idx="1">
                  <c:v>Manage your financial assets for you</c:v>
                </c:pt>
                <c:pt idx="2">
                  <c:v>Provide you with a formal, written financial plan for retirement</c:v>
                </c:pt>
                <c:pt idx="3">
                  <c:v>Specialize in converting assets into retirement income</c:v>
                </c:pt>
                <c:pt idx="4">
                  <c:v>Provide you with information and advice about how to cover medical and long-term care expenses</c:v>
                </c:pt>
                <c:pt idx="5">
                  <c:v>Provide you with information and advice about when to claim Social Security</c:v>
                </c:pt>
              </c:strCache>
            </c:strRef>
          </c:cat>
          <c:val>
            <c:numRef>
              <c:f>Sheet1!$B$2:$B$7</c:f>
              <c:numCache>
                <c:formatCode>0%</c:formatCode>
                <c:ptCount val="6"/>
                <c:pt idx="0">
                  <c:v>0.49</c:v>
                </c:pt>
                <c:pt idx="1">
                  <c:v>0.43</c:v>
                </c:pt>
                <c:pt idx="2">
                  <c:v>0.36</c:v>
                </c:pt>
                <c:pt idx="3">
                  <c:v>0.33</c:v>
                </c:pt>
                <c:pt idx="4">
                  <c:v>0.27</c:v>
                </c:pt>
                <c:pt idx="5">
                  <c:v>0.27</c:v>
                </c:pt>
              </c:numCache>
            </c:numRef>
          </c:val>
          <c:extLst>
            <c:ext xmlns:c16="http://schemas.microsoft.com/office/drawing/2014/chart" uri="{C3380CC4-5D6E-409C-BE32-E72D297353CC}">
              <c16:uniqueId val="{00000000-C4EA-49AC-9775-0BB36D5940C4}"/>
            </c:ext>
          </c:extLst>
        </c:ser>
        <c:ser>
          <c:idx val="1"/>
          <c:order val="1"/>
          <c:tx>
            <c:strRef>
              <c:f>Sheet1!$C$1</c:f>
              <c:strCache>
                <c:ptCount val="1"/>
                <c:pt idx="0">
                  <c:v>Somewhat important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Provide you with information and advice about how you should manage your financial assets</c:v>
                </c:pt>
                <c:pt idx="1">
                  <c:v>Manage your financial assets for you</c:v>
                </c:pt>
                <c:pt idx="2">
                  <c:v>Provide you with a formal, written financial plan for retirement</c:v>
                </c:pt>
                <c:pt idx="3">
                  <c:v>Specialize in converting assets into retirement income</c:v>
                </c:pt>
                <c:pt idx="4">
                  <c:v>Provide you with information and advice about how to cover medical and long-term care expenses</c:v>
                </c:pt>
                <c:pt idx="5">
                  <c:v>Provide you with information and advice about when to claim Social Security</c:v>
                </c:pt>
              </c:strCache>
            </c:strRef>
          </c:cat>
          <c:val>
            <c:numRef>
              <c:f>Sheet1!$C$2:$C$7</c:f>
              <c:numCache>
                <c:formatCode>0%</c:formatCode>
                <c:ptCount val="6"/>
                <c:pt idx="0">
                  <c:v>0.41</c:v>
                </c:pt>
                <c:pt idx="1">
                  <c:v>0.36</c:v>
                </c:pt>
                <c:pt idx="2">
                  <c:v>0.35</c:v>
                </c:pt>
                <c:pt idx="3">
                  <c:v>0.34</c:v>
                </c:pt>
                <c:pt idx="4">
                  <c:v>0.38</c:v>
                </c:pt>
                <c:pt idx="5">
                  <c:v>0.2</c:v>
                </c:pt>
              </c:numCache>
            </c:numRef>
          </c:val>
          <c:extLst>
            <c:ext xmlns:c16="http://schemas.microsoft.com/office/drawing/2014/chart" uri="{C3380CC4-5D6E-409C-BE32-E72D297353CC}">
              <c16:uniqueId val="{00000001-C4EA-49AC-9775-0BB36D5940C4}"/>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Provide you with information and advice about how you should manage your financial assets</c:v>
                </c:pt>
                <c:pt idx="1">
                  <c:v>Manage your financial assets for you</c:v>
                </c:pt>
                <c:pt idx="2">
                  <c:v>Provide you with a formal, written financial plan for retirement</c:v>
                </c:pt>
                <c:pt idx="3">
                  <c:v>Specialize in converting assets into retirement income</c:v>
                </c:pt>
                <c:pt idx="4">
                  <c:v>Provide you with information and advice about how to cover medical and long-term care expenses</c:v>
                </c:pt>
                <c:pt idx="5">
                  <c:v>Provide you with information and advice about when to claim Social Security</c:v>
                </c:pt>
              </c:strCache>
            </c:strRef>
          </c:cat>
          <c:val>
            <c:numRef>
              <c:f>Sheet1!$D$2:$D$7</c:f>
              <c:numCache>
                <c:formatCode>0%</c:formatCode>
                <c:ptCount val="6"/>
                <c:pt idx="0">
                  <c:v>0.89</c:v>
                </c:pt>
                <c:pt idx="1">
                  <c:v>0.78</c:v>
                </c:pt>
                <c:pt idx="2">
                  <c:v>0.71</c:v>
                </c:pt>
                <c:pt idx="3">
                  <c:v>0.67</c:v>
                </c:pt>
                <c:pt idx="4">
                  <c:v>0.65</c:v>
                </c:pt>
                <c:pt idx="5">
                  <c:v>0.47</c:v>
                </c:pt>
              </c:numCache>
            </c:numRef>
          </c:val>
          <c:extLst>
            <c:ext xmlns:c16="http://schemas.microsoft.com/office/drawing/2014/chart" uri="{C3380CC4-5D6E-409C-BE32-E72D297353CC}">
              <c16:uniqueId val="{00000002-C4EA-49AC-9775-0BB36D5940C4}"/>
            </c:ext>
          </c:extLst>
        </c:ser>
        <c:dLbls>
          <c:showLegendKey val="0"/>
          <c:showVal val="0"/>
          <c:showCatName val="0"/>
          <c:showSerName val="0"/>
          <c:showPercent val="0"/>
          <c:showBubbleSize val="0"/>
        </c:dLbls>
        <c:gapWidth val="50"/>
        <c:overlap val="100"/>
        <c:axId val="163408512"/>
        <c:axId val="163410304"/>
      </c:barChart>
      <c:catAx>
        <c:axId val="163408512"/>
        <c:scaling>
          <c:orientation val="maxMin"/>
        </c:scaling>
        <c:delete val="0"/>
        <c:axPos val="l"/>
        <c:numFmt formatCode="General" sourceLinked="1"/>
        <c:majorTickMark val="none"/>
        <c:minorTickMark val="none"/>
        <c:tickLblPos val="nextTo"/>
        <c:txPr>
          <a:bodyPr/>
          <a:lstStyle/>
          <a:p>
            <a:pPr algn="r">
              <a:defRPr/>
            </a:pPr>
            <a:endParaRPr lang="en-US"/>
          </a:p>
        </c:txPr>
        <c:crossAx val="163410304"/>
        <c:crosses val="autoZero"/>
        <c:auto val="1"/>
        <c:lblAlgn val="ctr"/>
        <c:lblOffset val="100"/>
        <c:noMultiLvlLbl val="0"/>
      </c:catAx>
      <c:valAx>
        <c:axId val="163410304"/>
        <c:scaling>
          <c:orientation val="minMax"/>
          <c:max val="1"/>
        </c:scaling>
        <c:delete val="1"/>
        <c:axPos val="t"/>
        <c:numFmt formatCode="0%" sourceLinked="1"/>
        <c:majorTickMark val="out"/>
        <c:minorTickMark val="none"/>
        <c:tickLblPos val="nextTo"/>
        <c:crossAx val="163408512"/>
        <c:crosses val="autoZero"/>
        <c:crossBetween val="between"/>
      </c:valAx>
    </c:plotArea>
    <c:legend>
      <c:legendPos val="t"/>
      <c:legendEntry>
        <c:idx val="2"/>
        <c:delete val="1"/>
      </c:legendEntry>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90098720736796"/>
          <c:y val="0.31870773177895062"/>
          <c:w val="0.50320023993149254"/>
          <c:h val="0.68129226822104938"/>
        </c:manualLayout>
      </c:layout>
      <c:barChart>
        <c:barDir val="bar"/>
        <c:grouping val="stacked"/>
        <c:varyColors val="0"/>
        <c:ser>
          <c:idx val="0"/>
          <c:order val="0"/>
          <c:tx>
            <c:strRef>
              <c:f>Sheet1!$B$1</c:f>
              <c:strCache>
                <c:ptCount val="1"/>
                <c:pt idx="0">
                  <c:v>Very important</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Provide you with information and 
advice about how you should 
manage your financial assets</c:v>
                </c:pt>
                <c:pt idx="1">
                  <c:v>Manage your financial assets for you</c:v>
                </c:pt>
              </c:strCache>
            </c:strRef>
          </c:cat>
          <c:val>
            <c:numRef>
              <c:f>Sheet1!$B$2:$B$3</c:f>
              <c:numCache>
                <c:formatCode>0%</c:formatCode>
                <c:ptCount val="2"/>
                <c:pt idx="0">
                  <c:v>0.48</c:v>
                </c:pt>
                <c:pt idx="1">
                  <c:v>0.26</c:v>
                </c:pt>
              </c:numCache>
            </c:numRef>
          </c:val>
          <c:extLst>
            <c:ext xmlns:c16="http://schemas.microsoft.com/office/drawing/2014/chart" uri="{C3380CC4-5D6E-409C-BE32-E72D297353CC}">
              <c16:uniqueId val="{00000000-935A-40D5-8742-7C114B8F1712}"/>
            </c:ext>
          </c:extLst>
        </c:ser>
        <c:ser>
          <c:idx val="1"/>
          <c:order val="1"/>
          <c:tx>
            <c:strRef>
              <c:f>Sheet1!$C$1</c:f>
              <c:strCache>
                <c:ptCount val="1"/>
                <c:pt idx="0">
                  <c:v>Somewhat important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Provide you with information and 
advice about how you should 
manage your financial assets</c:v>
                </c:pt>
                <c:pt idx="1">
                  <c:v>Manage your financial assets for you</c:v>
                </c:pt>
              </c:strCache>
            </c:strRef>
          </c:cat>
          <c:val>
            <c:numRef>
              <c:f>Sheet1!$C$2:$C$3</c:f>
              <c:numCache>
                <c:formatCode>0%</c:formatCode>
                <c:ptCount val="2"/>
                <c:pt idx="0">
                  <c:v>0.45</c:v>
                </c:pt>
                <c:pt idx="1">
                  <c:v>0.46</c:v>
                </c:pt>
              </c:numCache>
            </c:numRef>
          </c:val>
          <c:extLst>
            <c:ext xmlns:c16="http://schemas.microsoft.com/office/drawing/2014/chart" uri="{C3380CC4-5D6E-409C-BE32-E72D297353CC}">
              <c16:uniqueId val="{00000001-935A-40D5-8742-7C114B8F1712}"/>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Provide you with information and 
advice about how you should 
manage your financial assets</c:v>
                </c:pt>
                <c:pt idx="1">
                  <c:v>Manage your financial assets for you</c:v>
                </c:pt>
              </c:strCache>
            </c:strRef>
          </c:cat>
          <c:val>
            <c:numRef>
              <c:f>Sheet1!$D$2:$D$3</c:f>
              <c:numCache>
                <c:formatCode>0%</c:formatCode>
                <c:ptCount val="2"/>
                <c:pt idx="0">
                  <c:v>0.93</c:v>
                </c:pt>
                <c:pt idx="1">
                  <c:v>0.72</c:v>
                </c:pt>
              </c:numCache>
            </c:numRef>
          </c:val>
          <c:extLst>
            <c:ext xmlns:c16="http://schemas.microsoft.com/office/drawing/2014/chart" uri="{C3380CC4-5D6E-409C-BE32-E72D297353CC}">
              <c16:uniqueId val="{00000002-935A-40D5-8742-7C114B8F1712}"/>
            </c:ext>
          </c:extLst>
        </c:ser>
        <c:dLbls>
          <c:showLegendKey val="0"/>
          <c:showVal val="0"/>
          <c:showCatName val="0"/>
          <c:showSerName val="0"/>
          <c:showPercent val="0"/>
          <c:showBubbleSize val="0"/>
        </c:dLbls>
        <c:gapWidth val="50"/>
        <c:overlap val="100"/>
        <c:axId val="163353728"/>
        <c:axId val="163355264"/>
      </c:barChart>
      <c:catAx>
        <c:axId val="163353728"/>
        <c:scaling>
          <c:orientation val="maxMin"/>
        </c:scaling>
        <c:delete val="0"/>
        <c:axPos val="l"/>
        <c:numFmt formatCode="General" sourceLinked="1"/>
        <c:majorTickMark val="none"/>
        <c:minorTickMark val="none"/>
        <c:tickLblPos val="nextTo"/>
        <c:txPr>
          <a:bodyPr/>
          <a:lstStyle/>
          <a:p>
            <a:pPr algn="r">
              <a:defRPr sz="1100"/>
            </a:pPr>
            <a:endParaRPr lang="en-US"/>
          </a:p>
        </c:txPr>
        <c:crossAx val="163355264"/>
        <c:crosses val="autoZero"/>
        <c:auto val="1"/>
        <c:lblAlgn val="ctr"/>
        <c:lblOffset val="100"/>
        <c:noMultiLvlLbl val="0"/>
      </c:catAx>
      <c:valAx>
        <c:axId val="163355264"/>
        <c:scaling>
          <c:orientation val="minMax"/>
          <c:max val="1"/>
        </c:scaling>
        <c:delete val="1"/>
        <c:axPos val="t"/>
        <c:numFmt formatCode="0%" sourceLinked="1"/>
        <c:majorTickMark val="out"/>
        <c:minorTickMark val="none"/>
        <c:tickLblPos val="nextTo"/>
        <c:crossAx val="163353728"/>
        <c:crosses val="autoZero"/>
        <c:crossBetween val="between"/>
      </c:valAx>
    </c:plotArea>
    <c:legend>
      <c:legendPos val="t"/>
      <c:legendEntry>
        <c:idx val="2"/>
        <c:delete val="1"/>
      </c:legendEntry>
      <c:layout>
        <c:manualLayout>
          <c:xMode val="edge"/>
          <c:yMode val="edge"/>
          <c:x val="0.28997438001765707"/>
          <c:y val="7.3333371828541646E-2"/>
          <c:w val="0.42005123996468585"/>
          <c:h val="0.13437959809952657"/>
        </c:manualLayout>
      </c:layout>
      <c:overlay val="0"/>
      <c:spPr>
        <a:ln>
          <a:solidFill>
            <a:schemeClr val="tx1"/>
          </a:solidFill>
        </a:ln>
      </c:spPr>
    </c:legend>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90098720736796"/>
          <c:y val="0.31870773177895062"/>
          <c:w val="0.50320023993149254"/>
          <c:h val="0.68129226822104938"/>
        </c:manualLayout>
      </c:layout>
      <c:barChart>
        <c:barDir val="bar"/>
        <c:grouping val="stacked"/>
        <c:varyColors val="0"/>
        <c:ser>
          <c:idx val="0"/>
          <c:order val="0"/>
          <c:tx>
            <c:strRef>
              <c:f>Sheet1!$B$1</c:f>
              <c:strCache>
                <c:ptCount val="1"/>
                <c:pt idx="0">
                  <c:v>Very important</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Provide you with information and 
advice about how you should 
manage your financial assets</c:v>
                </c:pt>
                <c:pt idx="1">
                  <c:v>Manage your financial assets for you</c:v>
                </c:pt>
              </c:strCache>
            </c:strRef>
          </c:cat>
          <c:val>
            <c:numRef>
              <c:f>Sheet1!$B$2:$B$3</c:f>
              <c:numCache>
                <c:formatCode>0%</c:formatCode>
                <c:ptCount val="2"/>
                <c:pt idx="0">
                  <c:v>0.49</c:v>
                </c:pt>
                <c:pt idx="1">
                  <c:v>0.43</c:v>
                </c:pt>
              </c:numCache>
            </c:numRef>
          </c:val>
          <c:extLst>
            <c:ext xmlns:c16="http://schemas.microsoft.com/office/drawing/2014/chart" uri="{C3380CC4-5D6E-409C-BE32-E72D297353CC}">
              <c16:uniqueId val="{00000000-9436-43A3-BE28-E508346DA1ED}"/>
            </c:ext>
          </c:extLst>
        </c:ser>
        <c:ser>
          <c:idx val="1"/>
          <c:order val="1"/>
          <c:tx>
            <c:strRef>
              <c:f>Sheet1!$C$1</c:f>
              <c:strCache>
                <c:ptCount val="1"/>
                <c:pt idx="0">
                  <c:v>Somewhat important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Provide you with information and 
advice about how you should 
manage your financial assets</c:v>
                </c:pt>
                <c:pt idx="1">
                  <c:v>Manage your financial assets for you</c:v>
                </c:pt>
              </c:strCache>
            </c:strRef>
          </c:cat>
          <c:val>
            <c:numRef>
              <c:f>Sheet1!$C$2:$C$3</c:f>
              <c:numCache>
                <c:formatCode>0%</c:formatCode>
                <c:ptCount val="2"/>
                <c:pt idx="0">
                  <c:v>0.41</c:v>
                </c:pt>
                <c:pt idx="1">
                  <c:v>0.36</c:v>
                </c:pt>
              </c:numCache>
            </c:numRef>
          </c:val>
          <c:extLst>
            <c:ext xmlns:c16="http://schemas.microsoft.com/office/drawing/2014/chart" uri="{C3380CC4-5D6E-409C-BE32-E72D297353CC}">
              <c16:uniqueId val="{00000001-9436-43A3-BE28-E508346DA1ED}"/>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Provide you with information and 
advice about how you should 
manage your financial assets</c:v>
                </c:pt>
                <c:pt idx="1">
                  <c:v>Manage your financial assets for you</c:v>
                </c:pt>
              </c:strCache>
            </c:strRef>
          </c:cat>
          <c:val>
            <c:numRef>
              <c:f>Sheet1!$D$2:$D$3</c:f>
              <c:numCache>
                <c:formatCode>0%</c:formatCode>
                <c:ptCount val="2"/>
                <c:pt idx="0">
                  <c:v>0.89</c:v>
                </c:pt>
                <c:pt idx="1">
                  <c:v>0.78</c:v>
                </c:pt>
              </c:numCache>
            </c:numRef>
          </c:val>
          <c:extLst>
            <c:ext xmlns:c16="http://schemas.microsoft.com/office/drawing/2014/chart" uri="{C3380CC4-5D6E-409C-BE32-E72D297353CC}">
              <c16:uniqueId val="{00000002-9436-43A3-BE28-E508346DA1ED}"/>
            </c:ext>
          </c:extLst>
        </c:ser>
        <c:dLbls>
          <c:showLegendKey val="0"/>
          <c:showVal val="0"/>
          <c:showCatName val="0"/>
          <c:showSerName val="0"/>
          <c:showPercent val="0"/>
          <c:showBubbleSize val="0"/>
        </c:dLbls>
        <c:gapWidth val="50"/>
        <c:overlap val="100"/>
        <c:axId val="165281792"/>
        <c:axId val="165283328"/>
      </c:barChart>
      <c:catAx>
        <c:axId val="165281792"/>
        <c:scaling>
          <c:orientation val="maxMin"/>
        </c:scaling>
        <c:delete val="0"/>
        <c:axPos val="l"/>
        <c:numFmt formatCode="General" sourceLinked="1"/>
        <c:majorTickMark val="none"/>
        <c:minorTickMark val="none"/>
        <c:tickLblPos val="nextTo"/>
        <c:txPr>
          <a:bodyPr/>
          <a:lstStyle/>
          <a:p>
            <a:pPr algn="r">
              <a:defRPr sz="1100"/>
            </a:pPr>
            <a:endParaRPr lang="en-US"/>
          </a:p>
        </c:txPr>
        <c:crossAx val="165283328"/>
        <c:crosses val="autoZero"/>
        <c:auto val="1"/>
        <c:lblAlgn val="ctr"/>
        <c:lblOffset val="100"/>
        <c:noMultiLvlLbl val="0"/>
      </c:catAx>
      <c:valAx>
        <c:axId val="165283328"/>
        <c:scaling>
          <c:orientation val="minMax"/>
          <c:max val="1"/>
        </c:scaling>
        <c:delete val="1"/>
        <c:axPos val="t"/>
        <c:numFmt formatCode="0%" sourceLinked="1"/>
        <c:majorTickMark val="out"/>
        <c:minorTickMark val="none"/>
        <c:tickLblPos val="nextTo"/>
        <c:crossAx val="165281792"/>
        <c:crosses val="autoZero"/>
        <c:crossBetween val="between"/>
      </c:valAx>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26506923703502"/>
          <c:y val="8.8345982085440353E-2"/>
          <c:w val="0.48926118886278247"/>
          <c:h val="0.88458164626435276"/>
        </c:manualLayout>
      </c:layout>
      <c:barChart>
        <c:barDir val="bar"/>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Strongly prefer to meet an advisor in person</c:v>
                </c:pt>
                <c:pt idx="1">
                  <c:v>Somewhat prefer to meet an advisor in person</c:v>
                </c:pt>
                <c:pt idx="2">
                  <c:v>Have no preference</c:v>
                </c:pt>
                <c:pt idx="3">
                  <c:v>Somewhat prefer to use an online advice provider</c:v>
                </c:pt>
                <c:pt idx="4">
                  <c:v>Strongly prefer to use an online advice provider</c:v>
                </c:pt>
              </c:strCache>
            </c:strRef>
          </c:cat>
          <c:val>
            <c:numRef>
              <c:f>Sheet1!$B$2:$B$6</c:f>
              <c:numCache>
                <c:formatCode>0%</c:formatCode>
                <c:ptCount val="5"/>
                <c:pt idx="0">
                  <c:v>0.4</c:v>
                </c:pt>
                <c:pt idx="1">
                  <c:v>0.23</c:v>
                </c:pt>
                <c:pt idx="2">
                  <c:v>0.31</c:v>
                </c:pt>
                <c:pt idx="3">
                  <c:v>0.03</c:v>
                </c:pt>
                <c:pt idx="4">
                  <c:v>0.02</c:v>
                </c:pt>
              </c:numCache>
            </c:numRef>
          </c:val>
          <c:extLst>
            <c:ext xmlns:c16="http://schemas.microsoft.com/office/drawing/2014/chart" uri="{C3380CC4-5D6E-409C-BE32-E72D297353CC}">
              <c16:uniqueId val="{00000000-C795-416A-AC98-E3931598BA94}"/>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Strongly prefer to meet an advisor in person</c:v>
                </c:pt>
                <c:pt idx="1">
                  <c:v>Somewhat prefer to meet an advisor in person</c:v>
                </c:pt>
                <c:pt idx="2">
                  <c:v>Have no preference</c:v>
                </c:pt>
                <c:pt idx="3">
                  <c:v>Somewhat prefer to use an online advice provider</c:v>
                </c:pt>
                <c:pt idx="4">
                  <c:v>Strongly prefer to use an online advice provider</c:v>
                </c:pt>
              </c:strCache>
            </c:strRef>
          </c:cat>
          <c:val>
            <c:numRef>
              <c:f>Sheet1!$C$2:$C$6</c:f>
              <c:numCache>
                <c:formatCode>0%</c:formatCode>
                <c:ptCount val="5"/>
                <c:pt idx="0">
                  <c:v>0.48</c:v>
                </c:pt>
                <c:pt idx="1">
                  <c:v>0.17</c:v>
                </c:pt>
                <c:pt idx="2">
                  <c:v>0.3</c:v>
                </c:pt>
                <c:pt idx="3">
                  <c:v>0.03</c:v>
                </c:pt>
                <c:pt idx="4">
                  <c:v>0.01</c:v>
                </c:pt>
              </c:numCache>
            </c:numRef>
          </c:val>
          <c:extLst>
            <c:ext xmlns:c16="http://schemas.microsoft.com/office/drawing/2014/chart" uri="{C3380CC4-5D6E-409C-BE32-E72D297353CC}">
              <c16:uniqueId val="{00000001-C795-416A-AC98-E3931598BA94}"/>
            </c:ext>
          </c:extLst>
        </c:ser>
        <c:dLbls>
          <c:showLegendKey val="0"/>
          <c:showVal val="0"/>
          <c:showCatName val="0"/>
          <c:showSerName val="0"/>
          <c:showPercent val="0"/>
          <c:showBubbleSize val="0"/>
        </c:dLbls>
        <c:gapWidth val="50"/>
        <c:axId val="165356288"/>
        <c:axId val="165357824"/>
      </c:barChart>
      <c:catAx>
        <c:axId val="165356288"/>
        <c:scaling>
          <c:orientation val="maxMin"/>
        </c:scaling>
        <c:delete val="0"/>
        <c:axPos val="l"/>
        <c:numFmt formatCode="General" sourceLinked="1"/>
        <c:majorTickMark val="none"/>
        <c:minorTickMark val="none"/>
        <c:tickLblPos val="nextTo"/>
        <c:txPr>
          <a:bodyPr/>
          <a:lstStyle/>
          <a:p>
            <a:pPr algn="r">
              <a:defRPr/>
            </a:pPr>
            <a:endParaRPr lang="en-US"/>
          </a:p>
        </c:txPr>
        <c:crossAx val="165357824"/>
        <c:crosses val="autoZero"/>
        <c:auto val="1"/>
        <c:lblAlgn val="ctr"/>
        <c:lblOffset val="100"/>
        <c:noMultiLvlLbl val="0"/>
      </c:catAx>
      <c:valAx>
        <c:axId val="165357824"/>
        <c:scaling>
          <c:orientation val="minMax"/>
        </c:scaling>
        <c:delete val="1"/>
        <c:axPos val="t"/>
        <c:numFmt formatCode="0%" sourceLinked="1"/>
        <c:majorTickMark val="out"/>
        <c:minorTickMark val="none"/>
        <c:tickLblPos val="nextTo"/>
        <c:crossAx val="165356288"/>
        <c:crosses val="autoZero"/>
        <c:crossBetween val="between"/>
      </c:valAx>
    </c:plotArea>
    <c:legend>
      <c:legendPos val="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lgn="ctr">
        <a:defRPr sz="12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10"/>
            <c:spPr>
              <a:solidFill>
                <a:schemeClr val="accent2"/>
              </a:solidFill>
            </c:spPr>
            <c:extLst>
              <c:ext xmlns:c16="http://schemas.microsoft.com/office/drawing/2014/chart" uri="{C3380CC4-5D6E-409C-BE32-E72D297353CC}">
                <c16:uniqueId val="{00000001-E522-410C-A834-CC259427FDE4}"/>
              </c:ext>
            </c:extLst>
          </c:dPt>
          <c:dPt>
            <c:idx val="1"/>
            <c:bubble3D val="0"/>
            <c:spPr>
              <a:solidFill>
                <a:schemeClr val="accent1">
                  <a:lumMod val="60000"/>
                  <a:lumOff val="40000"/>
                </a:schemeClr>
              </a:solidFill>
            </c:spPr>
            <c:extLst>
              <c:ext xmlns:c16="http://schemas.microsoft.com/office/drawing/2014/chart" uri="{C3380CC4-5D6E-409C-BE32-E72D297353CC}">
                <c16:uniqueId val="{00000003-E522-410C-A834-CC259427FDE4}"/>
              </c:ext>
            </c:extLst>
          </c:dPt>
          <c:dPt>
            <c:idx val="2"/>
            <c:bubble3D val="0"/>
            <c:spPr>
              <a:solidFill>
                <a:schemeClr val="bg1">
                  <a:lumMod val="50000"/>
                </a:schemeClr>
              </a:solidFill>
            </c:spPr>
            <c:extLst>
              <c:ext xmlns:c16="http://schemas.microsoft.com/office/drawing/2014/chart" uri="{C3380CC4-5D6E-409C-BE32-E72D297353CC}">
                <c16:uniqueId val="{00000005-E522-410C-A834-CC259427FDE4}"/>
              </c:ext>
            </c:extLst>
          </c:dPt>
          <c:dLbls>
            <c:dLbl>
              <c:idx val="0"/>
              <c:spPr/>
              <c:txPr>
                <a:bodyPr/>
                <a:lstStyle/>
                <a:p>
                  <a:pPr>
                    <a:defRPr>
                      <a:solidFill>
                        <a:schemeClr val="bg1"/>
                      </a:solidFill>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22-410C-A834-CC259427FDE4}"/>
                </c:ext>
              </c:extLst>
            </c:dLbl>
            <c:dLbl>
              <c:idx val="1"/>
              <c:spPr/>
              <c:txPr>
                <a:bodyPr/>
                <a:lstStyle/>
                <a:p>
                  <a:pPr>
                    <a:defRPr>
                      <a:solidFill>
                        <a:schemeClr val="bg1"/>
                      </a:solidFill>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22-410C-A834-CC259427FDE4}"/>
                </c:ext>
              </c:extLst>
            </c:dLbl>
            <c:dLbl>
              <c:idx val="2"/>
              <c:delete val="1"/>
              <c:extLst>
                <c:ext xmlns:c15="http://schemas.microsoft.com/office/drawing/2012/chart" uri="{CE6537A1-D6FC-4f65-9D91-7224C49458BB}"/>
                <c:ext xmlns:c16="http://schemas.microsoft.com/office/drawing/2014/chart" uri="{C3380CC4-5D6E-409C-BE32-E72D297353CC}">
                  <c16:uniqueId val="{00000005-E522-410C-A834-CC259427FDE4}"/>
                </c:ext>
              </c:extLst>
            </c:dLbl>
            <c:spPr>
              <a:noFill/>
              <a:ln>
                <a:noFill/>
              </a:ln>
              <a:effectLst/>
            </c:sp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0.14000000000000001</c:v>
                </c:pt>
                <c:pt idx="1">
                  <c:v>0.86</c:v>
                </c:pt>
                <c:pt idx="2">
                  <c:v>0</c:v>
                </c:pt>
              </c:numCache>
            </c:numRef>
          </c:val>
          <c:extLst>
            <c:ext xmlns:c16="http://schemas.microsoft.com/office/drawing/2014/chart" uri="{C3380CC4-5D6E-409C-BE32-E72D297353CC}">
              <c16:uniqueId val="{00000006-E522-410C-A834-CC259427FDE4}"/>
            </c:ext>
          </c:extLst>
        </c:ser>
        <c:dLbls>
          <c:showLegendKey val="0"/>
          <c:showVal val="0"/>
          <c:showCatName val="0"/>
          <c:showSerName val="0"/>
          <c:showPercent val="0"/>
          <c:showBubbleSize val="0"/>
          <c:showLeaderLines val="0"/>
        </c:dLbls>
        <c:firstSliceAng val="50"/>
      </c:pieChart>
    </c:plotArea>
    <c:plotVisOnly val="1"/>
    <c:dispBlanksAs val="gap"/>
    <c:showDLblsOverMax val="0"/>
  </c:chart>
  <c:txPr>
    <a:bodyPr/>
    <a:lstStyle/>
    <a:p>
      <a:pPr>
        <a:defRPr sz="12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1C06-4C57-918B-4BCDBA5E177A}"/>
              </c:ext>
            </c:extLst>
          </c:dPt>
          <c:dPt>
            <c:idx val="1"/>
            <c:invertIfNegative val="0"/>
            <c:bubble3D val="0"/>
            <c:extLst>
              <c:ext xmlns:c16="http://schemas.microsoft.com/office/drawing/2014/chart" uri="{C3380CC4-5D6E-409C-BE32-E72D297353CC}">
                <c16:uniqueId val="{00000001-1C06-4C57-918B-4BCDBA5E177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Later, at an older age than before</c:v>
                </c:pt>
                <c:pt idx="1">
                  <c:v>Sooner, at a younger age than before</c:v>
                </c:pt>
              </c:strCache>
            </c:strRef>
          </c:cat>
          <c:val>
            <c:numRef>
              <c:f>Sheet1!$B$2:$B$3</c:f>
              <c:numCache>
                <c:formatCode>0%</c:formatCode>
                <c:ptCount val="2"/>
                <c:pt idx="0">
                  <c:v>0.78</c:v>
                </c:pt>
                <c:pt idx="1">
                  <c:v>0.21</c:v>
                </c:pt>
              </c:numCache>
            </c:numRef>
          </c:val>
          <c:extLst>
            <c:ext xmlns:c16="http://schemas.microsoft.com/office/drawing/2014/chart" uri="{C3380CC4-5D6E-409C-BE32-E72D297353CC}">
              <c16:uniqueId val="{00000002-1C06-4C57-918B-4BCDBA5E177A}"/>
            </c:ext>
          </c:extLst>
        </c:ser>
        <c:dLbls>
          <c:showLegendKey val="0"/>
          <c:showVal val="0"/>
          <c:showCatName val="0"/>
          <c:showSerName val="0"/>
          <c:showPercent val="0"/>
          <c:showBubbleSize val="0"/>
        </c:dLbls>
        <c:gapWidth val="50"/>
        <c:axId val="165436800"/>
        <c:axId val="165446784"/>
      </c:barChart>
      <c:catAx>
        <c:axId val="165436800"/>
        <c:scaling>
          <c:orientation val="minMax"/>
        </c:scaling>
        <c:delete val="0"/>
        <c:axPos val="b"/>
        <c:numFmt formatCode="General" sourceLinked="1"/>
        <c:majorTickMark val="none"/>
        <c:minorTickMark val="none"/>
        <c:tickLblPos val="nextTo"/>
        <c:crossAx val="165446784"/>
        <c:crosses val="autoZero"/>
        <c:auto val="1"/>
        <c:lblAlgn val="ctr"/>
        <c:lblOffset val="100"/>
        <c:noMultiLvlLbl val="0"/>
      </c:catAx>
      <c:valAx>
        <c:axId val="165446784"/>
        <c:scaling>
          <c:orientation val="minMax"/>
        </c:scaling>
        <c:delete val="1"/>
        <c:axPos val="l"/>
        <c:numFmt formatCode="0%" sourceLinked="1"/>
        <c:majorTickMark val="out"/>
        <c:minorTickMark val="none"/>
        <c:tickLblPos val="nextTo"/>
        <c:crossAx val="1654368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5187292279067"/>
          <c:y val="2.3475488859330214E-2"/>
          <c:w val="0.40398682750043935"/>
          <c:h val="0.945864359025961"/>
        </c:manualLayout>
      </c:layout>
      <c:barChart>
        <c:barDir val="bar"/>
        <c:grouping val="clustered"/>
        <c:varyColors val="0"/>
        <c:ser>
          <c:idx val="0"/>
          <c:order val="0"/>
          <c:tx>
            <c:strRef>
              <c:f>Sheet1!$B$1</c:f>
              <c:strCache>
                <c:ptCount val="1"/>
                <c:pt idx="0">
                  <c:v>Sooner</c:v>
                </c:pt>
              </c:strCache>
            </c:strRef>
          </c:tx>
          <c:spPr>
            <a:solidFill>
              <a:schemeClr val="accent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Poor health or disability</c:v>
                </c:pt>
                <c:pt idx="1">
                  <c:v>Favorable change in 
financial condition</c:v>
                </c:pt>
                <c:pt idx="2">
                  <c:v>Employer action such as downsizing or early 
retirement incentive</c:v>
                </c:pt>
                <c:pt idx="3">
                  <c:v>The poor economy</c:v>
                </c:pt>
                <c:pt idx="4">
                  <c:v>Something else</c:v>
                </c:pt>
              </c:strCache>
            </c:strRef>
          </c:cat>
          <c:val>
            <c:numRef>
              <c:f>Sheet1!$B$2:$B$6</c:f>
              <c:numCache>
                <c:formatCode>0%</c:formatCode>
                <c:ptCount val="5"/>
                <c:pt idx="0">
                  <c:v>0.35</c:v>
                </c:pt>
                <c:pt idx="1">
                  <c:v>0.31</c:v>
                </c:pt>
                <c:pt idx="2">
                  <c:v>0.13</c:v>
                </c:pt>
                <c:pt idx="3">
                  <c:v>0.11</c:v>
                </c:pt>
                <c:pt idx="4">
                  <c:v>0.25</c:v>
                </c:pt>
              </c:numCache>
            </c:numRef>
          </c:val>
          <c:extLst>
            <c:ext xmlns:c16="http://schemas.microsoft.com/office/drawing/2014/chart" uri="{C3380CC4-5D6E-409C-BE32-E72D297353CC}">
              <c16:uniqueId val="{00000000-3133-436E-8D30-D4276DF98724}"/>
            </c:ext>
          </c:extLst>
        </c:ser>
        <c:dLbls>
          <c:showLegendKey val="0"/>
          <c:showVal val="0"/>
          <c:showCatName val="0"/>
          <c:showSerName val="0"/>
          <c:showPercent val="0"/>
          <c:showBubbleSize val="0"/>
        </c:dLbls>
        <c:gapWidth val="50"/>
        <c:axId val="164980608"/>
        <c:axId val="164982144"/>
      </c:barChart>
      <c:catAx>
        <c:axId val="164980608"/>
        <c:scaling>
          <c:orientation val="maxMin"/>
        </c:scaling>
        <c:delete val="0"/>
        <c:axPos val="l"/>
        <c:numFmt formatCode="General" sourceLinked="1"/>
        <c:majorTickMark val="none"/>
        <c:minorTickMark val="none"/>
        <c:tickLblPos val="nextTo"/>
        <c:txPr>
          <a:bodyPr/>
          <a:lstStyle/>
          <a:p>
            <a:pPr algn="r">
              <a:defRPr sz="1000"/>
            </a:pPr>
            <a:endParaRPr lang="en-US"/>
          </a:p>
        </c:txPr>
        <c:crossAx val="164982144"/>
        <c:crosses val="autoZero"/>
        <c:auto val="1"/>
        <c:lblAlgn val="ctr"/>
        <c:lblOffset val="100"/>
        <c:noMultiLvlLbl val="0"/>
      </c:catAx>
      <c:valAx>
        <c:axId val="164982144"/>
        <c:scaling>
          <c:orientation val="minMax"/>
          <c:max val="0.60000000000000009"/>
          <c:min val="0"/>
        </c:scaling>
        <c:delete val="1"/>
        <c:axPos val="t"/>
        <c:numFmt formatCode="0%" sourceLinked="1"/>
        <c:majorTickMark val="out"/>
        <c:minorTickMark val="none"/>
        <c:tickLblPos val="nextTo"/>
        <c:crossAx val="1649806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5187292279067"/>
          <c:y val="1.6025566135881866E-2"/>
          <c:w val="0.40398682750043935"/>
          <c:h val="0.9679488677282363"/>
        </c:manualLayout>
      </c:layout>
      <c:barChart>
        <c:barDir val="bar"/>
        <c:grouping val="clustered"/>
        <c:varyColors val="0"/>
        <c:ser>
          <c:idx val="0"/>
          <c:order val="0"/>
          <c:tx>
            <c:strRef>
              <c:f>Sheet1!$B$1</c:f>
              <c:strCache>
                <c:ptCount val="1"/>
                <c:pt idx="0">
                  <c:v>Later</c:v>
                </c:pt>
              </c:strCache>
            </c:strRef>
          </c:tx>
          <c:spPr>
            <a:solidFill>
              <a:schemeClr val="accent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Can't afford to retire</c:v>
                </c:pt>
                <c:pt idx="1">
                  <c:v>Lack faith in Social Security</c:v>
                </c:pt>
                <c:pt idx="2">
                  <c:v>Healthcare costs</c:v>
                </c:pt>
                <c:pt idx="3">
                  <c:v>Want to make sure you have enough money to retire comfortably</c:v>
                </c:pt>
                <c:pt idx="4">
                  <c:v>Cost of living in retirement will be higher than you expected</c:v>
                </c:pt>
                <c:pt idx="5">
                  <c:v>You need to pay for your current expenses first</c:v>
                </c:pt>
                <c:pt idx="6">
                  <c:v>The poor economy</c:v>
                </c:pt>
                <c:pt idx="7">
                  <c:v>A change in your
 employment situation</c:v>
                </c:pt>
                <c:pt idx="8">
                  <c:v>Need to make up for losses in the stock market</c:v>
                </c:pt>
                <c:pt idx="9">
                  <c:v>Law changed the minimum retirement age</c:v>
                </c:pt>
                <c:pt idx="10">
                  <c:v>Something else</c:v>
                </c:pt>
              </c:strCache>
            </c:strRef>
          </c:cat>
          <c:val>
            <c:numRef>
              <c:f>Sheet1!$B$2:$B$12</c:f>
              <c:numCache>
                <c:formatCode>0%</c:formatCode>
                <c:ptCount val="11"/>
                <c:pt idx="0">
                  <c:v>0.49</c:v>
                </c:pt>
                <c:pt idx="1">
                  <c:v>0.46</c:v>
                </c:pt>
                <c:pt idx="2">
                  <c:v>0.45</c:v>
                </c:pt>
                <c:pt idx="3">
                  <c:v>0.44</c:v>
                </c:pt>
                <c:pt idx="4">
                  <c:v>0.41</c:v>
                </c:pt>
                <c:pt idx="5">
                  <c:v>0.36</c:v>
                </c:pt>
                <c:pt idx="6">
                  <c:v>0.32</c:v>
                </c:pt>
                <c:pt idx="7">
                  <c:v>0.16</c:v>
                </c:pt>
                <c:pt idx="8">
                  <c:v>0.11</c:v>
                </c:pt>
                <c:pt idx="9">
                  <c:v>0.09</c:v>
                </c:pt>
                <c:pt idx="10">
                  <c:v>0.08</c:v>
                </c:pt>
              </c:numCache>
            </c:numRef>
          </c:val>
          <c:extLst>
            <c:ext xmlns:c16="http://schemas.microsoft.com/office/drawing/2014/chart" uri="{C3380CC4-5D6E-409C-BE32-E72D297353CC}">
              <c16:uniqueId val="{00000000-3133-436E-8D30-D4276DF98724}"/>
            </c:ext>
          </c:extLst>
        </c:ser>
        <c:dLbls>
          <c:showLegendKey val="0"/>
          <c:showVal val="0"/>
          <c:showCatName val="0"/>
          <c:showSerName val="0"/>
          <c:showPercent val="0"/>
          <c:showBubbleSize val="0"/>
        </c:dLbls>
        <c:gapWidth val="50"/>
        <c:axId val="165044224"/>
        <c:axId val="165045760"/>
      </c:barChart>
      <c:catAx>
        <c:axId val="165044224"/>
        <c:scaling>
          <c:orientation val="maxMin"/>
        </c:scaling>
        <c:delete val="0"/>
        <c:axPos val="l"/>
        <c:numFmt formatCode="General" sourceLinked="1"/>
        <c:majorTickMark val="none"/>
        <c:minorTickMark val="none"/>
        <c:tickLblPos val="nextTo"/>
        <c:txPr>
          <a:bodyPr/>
          <a:lstStyle/>
          <a:p>
            <a:pPr algn="r">
              <a:defRPr sz="1000"/>
            </a:pPr>
            <a:endParaRPr lang="en-US"/>
          </a:p>
        </c:txPr>
        <c:crossAx val="165045760"/>
        <c:crosses val="autoZero"/>
        <c:auto val="1"/>
        <c:lblAlgn val="ctr"/>
        <c:lblOffset val="100"/>
        <c:noMultiLvlLbl val="0"/>
      </c:catAx>
      <c:valAx>
        <c:axId val="165045760"/>
        <c:scaling>
          <c:orientation val="minMax"/>
          <c:max val="0.60000000000000009"/>
          <c:min val="0"/>
        </c:scaling>
        <c:delete val="1"/>
        <c:axPos val="t"/>
        <c:numFmt formatCode="0%" sourceLinked="1"/>
        <c:majorTickMark val="out"/>
        <c:minorTickMark val="none"/>
        <c:tickLblPos val="nextTo"/>
        <c:crossAx val="1650442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14461712147849"/>
          <c:y val="4.1677866309037942E-2"/>
          <c:w val="0.69384526399588919"/>
          <c:h val="0.93125000000000002"/>
        </c:manualLayout>
      </c:layout>
      <c:barChart>
        <c:barDir val="bar"/>
        <c:grouping val="clustered"/>
        <c:varyColors val="0"/>
        <c:ser>
          <c:idx val="0"/>
          <c:order val="0"/>
          <c:tx>
            <c:strRef>
              <c:f>Sheet1!$B$1</c:f>
              <c:strCache>
                <c:ptCount val="1"/>
                <c:pt idx="0">
                  <c:v>Workers</c:v>
                </c:pt>
              </c:strCache>
            </c:strRef>
          </c:tx>
          <c:spPr>
            <a:solidFill>
              <a:srgbClr val="104F96"/>
            </a:solidFill>
            <a:ln>
              <a:solidFill>
                <a:schemeClr val="accent1"/>
              </a:solidFill>
            </a:ln>
          </c:spPr>
          <c:invertIfNegative val="0"/>
          <c:dLbls>
            <c:spPr>
              <a:noFill/>
              <a:ln>
                <a:noFill/>
              </a:ln>
              <a:effectLst/>
            </c:spPr>
            <c:txPr>
              <a:bodyPr/>
              <a:lstStyle/>
              <a:p>
                <a:pPr>
                  <a:defRPr sz="1200"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Very often</c:v>
                </c:pt>
                <c:pt idx="1">
                  <c:v>Somewhat often</c:v>
                </c:pt>
                <c:pt idx="2">
                  <c:v>Every once in a while</c:v>
                </c:pt>
              </c:strCache>
            </c:strRef>
          </c:cat>
          <c:val>
            <c:numRef>
              <c:f>Sheet1!$B$2:$B$4</c:f>
              <c:numCache>
                <c:formatCode>0%</c:formatCode>
                <c:ptCount val="3"/>
                <c:pt idx="0">
                  <c:v>0.31</c:v>
                </c:pt>
                <c:pt idx="1">
                  <c:v>0.39</c:v>
                </c:pt>
                <c:pt idx="2">
                  <c:v>0.28999999999999998</c:v>
                </c:pt>
              </c:numCache>
            </c:numRef>
          </c:val>
          <c:extLst>
            <c:ext xmlns:c16="http://schemas.microsoft.com/office/drawing/2014/chart" uri="{C3380CC4-5D6E-409C-BE32-E72D297353CC}">
              <c16:uniqueId val="{00000000-D455-4651-B606-82B9CE22899F}"/>
            </c:ext>
          </c:extLst>
        </c:ser>
        <c:dLbls>
          <c:showLegendKey val="0"/>
          <c:showVal val="0"/>
          <c:showCatName val="0"/>
          <c:showSerName val="0"/>
          <c:showPercent val="0"/>
          <c:showBubbleSize val="0"/>
        </c:dLbls>
        <c:gapWidth val="90"/>
        <c:axId val="45811584"/>
        <c:axId val="45813120"/>
      </c:barChart>
      <c:catAx>
        <c:axId val="45811584"/>
        <c:scaling>
          <c:orientation val="maxMin"/>
        </c:scaling>
        <c:delete val="0"/>
        <c:axPos val="l"/>
        <c:numFmt formatCode="General" sourceLinked="1"/>
        <c:majorTickMark val="none"/>
        <c:minorTickMark val="none"/>
        <c:tickLblPos val="nextTo"/>
        <c:txPr>
          <a:bodyPr/>
          <a:lstStyle/>
          <a:p>
            <a:pPr algn="r">
              <a:defRPr sz="1200" baseline="0">
                <a:solidFill>
                  <a:schemeClr val="tx1"/>
                </a:solidFill>
                <a:latin typeface="Century Gothic" panose="020B0502020202020204" pitchFamily="34" charset="0"/>
              </a:defRPr>
            </a:pPr>
            <a:endParaRPr lang="en-US"/>
          </a:p>
        </c:txPr>
        <c:crossAx val="45813120"/>
        <c:crosses val="autoZero"/>
        <c:auto val="1"/>
        <c:lblAlgn val="ctr"/>
        <c:lblOffset val="100"/>
        <c:noMultiLvlLbl val="0"/>
      </c:catAx>
      <c:valAx>
        <c:axId val="45813120"/>
        <c:scaling>
          <c:orientation val="minMax"/>
          <c:max val="0.70000000000000007"/>
          <c:min val="0"/>
        </c:scaling>
        <c:delete val="1"/>
        <c:axPos val="t"/>
        <c:numFmt formatCode="0%" sourceLinked="1"/>
        <c:majorTickMark val="out"/>
        <c:minorTickMark val="none"/>
        <c:tickLblPos val="nextTo"/>
        <c:crossAx val="458115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474988624821824"/>
          <c:w val="0.98267318411041304"/>
          <c:h val="0.70478318155646935"/>
        </c:manualLayout>
      </c:layout>
      <c:barChart>
        <c:barDir val="col"/>
        <c:grouping val="clustered"/>
        <c:varyColors val="0"/>
        <c:ser>
          <c:idx val="0"/>
          <c:order val="0"/>
          <c:tx>
            <c:strRef>
              <c:f>Sheet1!$B$1</c:f>
              <c:strCache>
                <c:ptCount val="1"/>
                <c:pt idx="0">
                  <c:v>Workers (n=801)</c:v>
                </c:pt>
              </c:strCache>
            </c:strRef>
          </c:tx>
          <c:spPr>
            <a:solidFill>
              <a:schemeClr val="accent2"/>
            </a:solidFill>
          </c:spPr>
          <c:invertIfNegative val="0"/>
          <c:dLbls>
            <c:dLbl>
              <c:idx val="8"/>
              <c:tx>
                <c:rich>
                  <a:bodyPr/>
                  <a:lstStyle/>
                  <a:p>
                    <a:r>
                      <a:rPr lang="en-US" smtClean="0"/>
                      <a:t>NA</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12-43A5-A999-CAE4592A21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55</c:v>
                </c:pt>
                <c:pt idx="1">
                  <c:v>55-59</c:v>
                </c:pt>
                <c:pt idx="2">
                  <c:v>60-61</c:v>
                </c:pt>
                <c:pt idx="3">
                  <c:v>62-64</c:v>
                </c:pt>
                <c:pt idx="4">
                  <c:v>65</c:v>
                </c:pt>
                <c:pt idx="5">
                  <c:v>66-69</c:v>
                </c:pt>
                <c:pt idx="6">
                  <c:v>70 or older/
Never Retire</c:v>
                </c:pt>
              </c:strCache>
            </c:strRef>
          </c:cat>
          <c:val>
            <c:numRef>
              <c:f>Sheet1!$B$2:$B$8</c:f>
              <c:numCache>
                <c:formatCode>0%</c:formatCode>
                <c:ptCount val="7"/>
                <c:pt idx="0">
                  <c:v>0.03</c:v>
                </c:pt>
                <c:pt idx="1">
                  <c:v>0.06</c:v>
                </c:pt>
                <c:pt idx="2">
                  <c:v>0.08</c:v>
                </c:pt>
                <c:pt idx="3">
                  <c:v>0.09</c:v>
                </c:pt>
                <c:pt idx="4">
                  <c:v>0.23</c:v>
                </c:pt>
                <c:pt idx="5">
                  <c:v>0.14000000000000001</c:v>
                </c:pt>
                <c:pt idx="6">
                  <c:v>0.38</c:v>
                </c:pt>
              </c:numCache>
            </c:numRef>
          </c:val>
          <c:extLst>
            <c:ext xmlns:c16="http://schemas.microsoft.com/office/drawing/2014/chart" uri="{C3380CC4-5D6E-409C-BE32-E72D297353CC}">
              <c16:uniqueId val="{00000001-AA12-43A5-A999-CAE4592A2141}"/>
            </c:ext>
          </c:extLst>
        </c:ser>
        <c:ser>
          <c:idx val="1"/>
          <c:order val="1"/>
          <c:tx>
            <c:strRef>
              <c:f>Sheet1!$C$1</c:f>
              <c:strCache>
                <c:ptCount val="1"/>
                <c:pt idx="0">
                  <c:v>Retirees (n=530)</c:v>
                </c:pt>
              </c:strCache>
            </c:strRef>
          </c:tx>
          <c:spPr>
            <a:solidFill>
              <a:schemeClr val="accent5"/>
            </a:solidFill>
          </c:spPr>
          <c:invertIfNegative val="0"/>
          <c:dLbls>
            <c:dLbl>
              <c:idx val="7"/>
              <c:tx>
                <c:rich>
                  <a:bodyPr/>
                  <a:lstStyle/>
                  <a:p>
                    <a:r>
                      <a:rPr lang="en-US" smtClean="0"/>
                      <a:t>NA</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12-43A5-A999-CAE4592A21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55</c:v>
                </c:pt>
                <c:pt idx="1">
                  <c:v>55-59</c:v>
                </c:pt>
                <c:pt idx="2">
                  <c:v>60-61</c:v>
                </c:pt>
                <c:pt idx="3">
                  <c:v>62-64</c:v>
                </c:pt>
                <c:pt idx="4">
                  <c:v>65</c:v>
                </c:pt>
                <c:pt idx="5">
                  <c:v>66-69</c:v>
                </c:pt>
                <c:pt idx="6">
                  <c:v>70 or older/
Never Retire</c:v>
                </c:pt>
              </c:strCache>
            </c:strRef>
          </c:cat>
          <c:val>
            <c:numRef>
              <c:f>Sheet1!$C$2:$C$8</c:f>
              <c:numCache>
                <c:formatCode>0%</c:formatCode>
                <c:ptCount val="7"/>
                <c:pt idx="0">
                  <c:v>0.19</c:v>
                </c:pt>
                <c:pt idx="1">
                  <c:v>0.2</c:v>
                </c:pt>
                <c:pt idx="2">
                  <c:v>0.09</c:v>
                </c:pt>
                <c:pt idx="3">
                  <c:v>0.28000000000000003</c:v>
                </c:pt>
                <c:pt idx="4">
                  <c:v>0.09</c:v>
                </c:pt>
                <c:pt idx="5">
                  <c:v>0.1</c:v>
                </c:pt>
                <c:pt idx="6">
                  <c:v>0.04</c:v>
                </c:pt>
              </c:numCache>
            </c:numRef>
          </c:val>
          <c:extLst>
            <c:ext xmlns:c16="http://schemas.microsoft.com/office/drawing/2014/chart" uri="{C3380CC4-5D6E-409C-BE32-E72D297353CC}">
              <c16:uniqueId val="{00000003-AA12-43A5-A999-CAE4592A2141}"/>
            </c:ext>
          </c:extLst>
        </c:ser>
        <c:dLbls>
          <c:showLegendKey val="0"/>
          <c:showVal val="0"/>
          <c:showCatName val="0"/>
          <c:showSerName val="0"/>
          <c:showPercent val="0"/>
          <c:showBubbleSize val="0"/>
        </c:dLbls>
        <c:gapWidth val="50"/>
        <c:axId val="165110912"/>
        <c:axId val="165112448"/>
      </c:barChart>
      <c:catAx>
        <c:axId val="165110912"/>
        <c:scaling>
          <c:orientation val="minMax"/>
        </c:scaling>
        <c:delete val="0"/>
        <c:axPos val="b"/>
        <c:numFmt formatCode="General" sourceLinked="1"/>
        <c:majorTickMark val="none"/>
        <c:minorTickMark val="none"/>
        <c:tickLblPos val="nextTo"/>
        <c:crossAx val="165112448"/>
        <c:crosses val="autoZero"/>
        <c:auto val="1"/>
        <c:lblAlgn val="ctr"/>
        <c:lblOffset val="100"/>
        <c:noMultiLvlLbl val="0"/>
      </c:catAx>
      <c:valAx>
        <c:axId val="165112448"/>
        <c:scaling>
          <c:orientation val="minMax"/>
        </c:scaling>
        <c:delete val="1"/>
        <c:axPos val="l"/>
        <c:numFmt formatCode="0%" sourceLinked="1"/>
        <c:majorTickMark val="out"/>
        <c:minorTickMark val="none"/>
        <c:tickLblPos val="nextTo"/>
        <c:crossAx val="165110912"/>
        <c:crosses val="autoZero"/>
        <c:crossBetween val="between"/>
      </c:valAx>
    </c:plotArea>
    <c:legend>
      <c:legendPos val="t"/>
      <c:layout>
        <c:manualLayout>
          <c:xMode val="edge"/>
          <c:yMode val="edge"/>
          <c:x val="0.25870528008323285"/>
          <c:y val="3.737139579366397E-2"/>
          <c:w val="0.449545175096356"/>
          <c:h val="7.9711365966094905E-2"/>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1860825089181E-3"/>
          <c:y val="0.14046956896345403"/>
          <c:w val="0.98267318411041316"/>
          <c:h val="0.73117200775434987"/>
        </c:manualLayout>
      </c:layout>
      <c:barChart>
        <c:barDir val="col"/>
        <c:grouping val="clustered"/>
        <c:varyColors val="0"/>
        <c:ser>
          <c:idx val="0"/>
          <c:order val="0"/>
          <c:tx>
            <c:strRef>
              <c:f>Sheet1!$B$1</c:f>
              <c:strCache>
                <c:ptCount val="1"/>
                <c:pt idx="0">
                  <c:v>1991</c:v>
                </c:pt>
              </c:strCache>
            </c:strRef>
          </c:tx>
          <c:spPr>
            <a:solidFill>
              <a:schemeClr val="accent2">
                <a:lumMod val="20000"/>
                <a:lumOff val="80000"/>
              </a:schemeClr>
            </a:solidFill>
          </c:spPr>
          <c:invertIfNegative val="0"/>
          <c:dLbls>
            <c:dLbl>
              <c:idx val="0"/>
              <c:layout>
                <c:manualLayout>
                  <c:x val="0"/>
                  <c:y val="-1.5134315260418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31-457F-869C-9E8E1077780B}"/>
                </c:ext>
              </c:extLst>
            </c:dLbl>
            <c:dLbl>
              <c:idx val="5"/>
              <c:delete val="1"/>
              <c:extLst>
                <c:ext xmlns:c15="http://schemas.microsoft.com/office/drawing/2012/chart" uri="{CE6537A1-D6FC-4f65-9D91-7224C49458BB}"/>
                <c:ext xmlns:c16="http://schemas.microsoft.com/office/drawing/2014/chart" uri="{C3380CC4-5D6E-409C-BE32-E72D297353CC}">
                  <c16:uniqueId val="{00000001-7631-457F-869C-9E8E1077780B}"/>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
Never retire</c:v>
                </c:pt>
              </c:strCache>
            </c:strRef>
          </c:cat>
          <c:val>
            <c:numRef>
              <c:f>Sheet1!$B$2:$B$6</c:f>
              <c:numCache>
                <c:formatCode>0%</c:formatCode>
                <c:ptCount val="5"/>
                <c:pt idx="0">
                  <c:v>0.2</c:v>
                </c:pt>
                <c:pt idx="1">
                  <c:v>0.33</c:v>
                </c:pt>
                <c:pt idx="2">
                  <c:v>0.36</c:v>
                </c:pt>
                <c:pt idx="3">
                  <c:v>0.02</c:v>
                </c:pt>
                <c:pt idx="4">
                  <c:v>0.1</c:v>
                </c:pt>
              </c:numCache>
            </c:numRef>
          </c:val>
          <c:extLst>
            <c:ext xmlns:c16="http://schemas.microsoft.com/office/drawing/2014/chart" uri="{C3380CC4-5D6E-409C-BE32-E72D297353CC}">
              <c16:uniqueId val="{00000002-7631-457F-869C-9E8E1077780B}"/>
            </c:ext>
          </c:extLst>
        </c:ser>
        <c:ser>
          <c:idx val="1"/>
          <c:order val="1"/>
          <c:tx>
            <c:strRef>
              <c:f>Sheet1!$C$1</c:f>
              <c:strCache>
                <c:ptCount val="1"/>
                <c:pt idx="0">
                  <c:v>2007</c:v>
                </c:pt>
              </c:strCache>
            </c:strRef>
          </c:tx>
          <c:spPr>
            <a:solidFill>
              <a:schemeClr val="accent2">
                <a:lumMod val="40000"/>
                <a:lumOff val="60000"/>
              </a:schemeClr>
            </a:solidFill>
          </c:spPr>
          <c:invertIfNegative val="0"/>
          <c:dLbls>
            <c:spPr>
              <a:noFill/>
              <a:ln>
                <a:noFill/>
              </a:ln>
              <a:effectLst/>
            </c:spPr>
            <c:txPr>
              <a:bodyPr/>
              <a:lstStyle/>
              <a:p>
                <a:pPr algn="ctr">
                  <a:defRPr lang="en-US" sz="1100" b="0" i="0" u="none" strike="noStrike" kern="1200" baseline="0">
                    <a:solidFill>
                      <a:srgbClr val="51515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
Never retire</c:v>
                </c:pt>
              </c:strCache>
            </c:strRef>
          </c:cat>
          <c:val>
            <c:numRef>
              <c:f>Sheet1!$C$2:$C$6</c:f>
              <c:numCache>
                <c:formatCode>0%</c:formatCode>
                <c:ptCount val="5"/>
                <c:pt idx="0">
                  <c:v>0.18</c:v>
                </c:pt>
                <c:pt idx="1">
                  <c:v>0.22</c:v>
                </c:pt>
                <c:pt idx="2">
                  <c:v>0.28999999999999998</c:v>
                </c:pt>
                <c:pt idx="3">
                  <c:v>0.09</c:v>
                </c:pt>
                <c:pt idx="4">
                  <c:v>0.23</c:v>
                </c:pt>
              </c:numCache>
            </c:numRef>
          </c:val>
          <c:extLst>
            <c:ext xmlns:c16="http://schemas.microsoft.com/office/drawing/2014/chart" uri="{C3380CC4-5D6E-409C-BE32-E72D297353CC}">
              <c16:uniqueId val="{00000003-7631-457F-869C-9E8E1077780B}"/>
            </c:ext>
          </c:extLst>
        </c:ser>
        <c:ser>
          <c:idx val="2"/>
          <c:order val="2"/>
          <c:tx>
            <c:strRef>
              <c:f>Sheet1!$D$1</c:f>
              <c:strCache>
                <c:ptCount val="1"/>
                <c:pt idx="0">
                  <c:v>2012</c:v>
                </c:pt>
              </c:strCache>
            </c:strRef>
          </c:tx>
          <c:spPr>
            <a:solidFill>
              <a:schemeClr val="accent2">
                <a:lumMod val="60000"/>
                <a:lumOff val="40000"/>
              </a:schemeClr>
            </a:solidFill>
          </c:spPr>
          <c:invertIfNegative val="0"/>
          <c:dLbls>
            <c:spPr>
              <a:noFill/>
              <a:ln>
                <a:noFill/>
              </a:ln>
              <a:effectLst/>
            </c:spPr>
            <c:txPr>
              <a:bodyPr/>
              <a:lstStyle/>
              <a:p>
                <a:pPr algn="ctr">
                  <a:defRPr lang="en-US" sz="1100" b="0" i="0" u="none" strike="noStrike" kern="1200" baseline="0">
                    <a:solidFill>
                      <a:srgbClr val="51515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
Never retire</c:v>
                </c:pt>
              </c:strCache>
            </c:strRef>
          </c:cat>
          <c:val>
            <c:numRef>
              <c:f>Sheet1!$D$2:$D$6</c:f>
              <c:numCache>
                <c:formatCode>0%</c:formatCode>
                <c:ptCount val="5"/>
                <c:pt idx="0">
                  <c:v>8.9700996677740868E-2</c:v>
                </c:pt>
                <c:pt idx="1">
                  <c:v>0.17054263565891473</c:v>
                </c:pt>
                <c:pt idx="2">
                  <c:v>0.27353266888150607</c:v>
                </c:pt>
                <c:pt idx="3">
                  <c:v>0.11517165005537099</c:v>
                </c:pt>
                <c:pt idx="4">
                  <c:v>0.35105204872646734</c:v>
                </c:pt>
              </c:numCache>
            </c:numRef>
          </c:val>
          <c:extLst>
            <c:ext xmlns:c16="http://schemas.microsoft.com/office/drawing/2014/chart" uri="{C3380CC4-5D6E-409C-BE32-E72D297353CC}">
              <c16:uniqueId val="{00000004-7631-457F-869C-9E8E1077780B}"/>
            </c:ext>
          </c:extLst>
        </c:ser>
        <c:ser>
          <c:idx val="3"/>
          <c:order val="3"/>
          <c:tx>
            <c:strRef>
              <c:f>Sheet1!$E$1</c:f>
              <c:strCache>
                <c:ptCount val="1"/>
                <c:pt idx="0">
                  <c:v>2016</c:v>
                </c:pt>
              </c:strCache>
            </c:strRef>
          </c:tx>
          <c:spPr>
            <a:solidFill>
              <a:schemeClr val="accent2"/>
            </a:solidFill>
          </c:spPr>
          <c:invertIfNegative val="0"/>
          <c:dLbls>
            <c:spPr>
              <a:noFill/>
              <a:ln>
                <a:noFill/>
              </a:ln>
              <a:effectLst/>
            </c:spPr>
            <c:txPr>
              <a:bodyPr/>
              <a:lstStyle/>
              <a:p>
                <a:pPr algn="ctr">
                  <a:defRPr lang="en-US" sz="1100" b="0" i="0" u="none" strike="noStrike" kern="1200" baseline="0">
                    <a:solidFill>
                      <a:srgbClr val="51515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
Never retire</c:v>
                </c:pt>
              </c:strCache>
            </c:strRef>
          </c:cat>
          <c:val>
            <c:numRef>
              <c:f>Sheet1!$E$2:$E$6</c:f>
              <c:numCache>
                <c:formatCode>0%</c:formatCode>
                <c:ptCount val="5"/>
                <c:pt idx="0">
                  <c:v>8.2013047530288916E-2</c:v>
                </c:pt>
                <c:pt idx="1">
                  <c:v>0.17427772600186392</c:v>
                </c:pt>
                <c:pt idx="2">
                  <c:v>0.2805219012115564</c:v>
                </c:pt>
                <c:pt idx="3">
                  <c:v>0.12115563839701771</c:v>
                </c:pt>
                <c:pt idx="4">
                  <c:v>0.34203168685927304</c:v>
                </c:pt>
              </c:numCache>
            </c:numRef>
          </c:val>
          <c:extLst>
            <c:ext xmlns:c16="http://schemas.microsoft.com/office/drawing/2014/chart" uri="{C3380CC4-5D6E-409C-BE32-E72D297353CC}">
              <c16:uniqueId val="{00000005-7631-457F-869C-9E8E1077780B}"/>
            </c:ext>
          </c:extLst>
        </c:ser>
        <c:ser>
          <c:idx val="4"/>
          <c:order val="4"/>
          <c:tx>
            <c:strRef>
              <c:f>Sheet1!$F$1</c:f>
              <c:strCache>
                <c:ptCount val="1"/>
                <c:pt idx="0">
                  <c:v>2017</c:v>
                </c:pt>
              </c:strCache>
            </c:strRef>
          </c:tx>
          <c:spPr>
            <a:solidFill>
              <a:schemeClr val="accent2">
                <a:lumMod val="50000"/>
              </a:schemeClr>
            </a:solidFill>
          </c:spPr>
          <c:invertIfNegative val="0"/>
          <c:dLbls>
            <c:dLbl>
              <c:idx val="1"/>
              <c:layout>
                <c:manualLayout>
                  <c:x val="2.8490028490028491E-3"/>
                  <c:y val="1.2158054711246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31-457F-869C-9E8E1077780B}"/>
                </c:ext>
              </c:extLst>
            </c:dLbl>
            <c:dLbl>
              <c:idx val="2"/>
              <c:layout>
                <c:manualLayout>
                  <c:x val="4.27350427350427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31-457F-869C-9E8E1077780B}"/>
                </c:ext>
              </c:extLst>
            </c:dLbl>
            <c:spPr>
              <a:noFill/>
              <a:ln>
                <a:noFill/>
              </a:ln>
              <a:effectLst/>
            </c:spPr>
            <c:txPr>
              <a:bodyPr/>
              <a:lstStyle/>
              <a:p>
                <a:pPr algn="ctr">
                  <a:defRPr lang="en-US" sz="11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
Never retire</c:v>
                </c:pt>
              </c:strCache>
            </c:strRef>
          </c:cat>
          <c:val>
            <c:numRef>
              <c:f>Sheet1!$F$2:$F$6</c:f>
              <c:numCache>
                <c:formatCode>0%</c:formatCode>
                <c:ptCount val="5"/>
                <c:pt idx="0">
                  <c:v>8.666666666666667E-2</c:v>
                </c:pt>
                <c:pt idx="1">
                  <c:v>0.17</c:v>
                </c:pt>
                <c:pt idx="2">
                  <c:v>0.22888888888888889</c:v>
                </c:pt>
                <c:pt idx="3">
                  <c:v>0.13666666666666666</c:v>
                </c:pt>
                <c:pt idx="4">
                  <c:v>0.37777777777777777</c:v>
                </c:pt>
              </c:numCache>
            </c:numRef>
          </c:val>
          <c:extLst>
            <c:ext xmlns:c16="http://schemas.microsoft.com/office/drawing/2014/chart" uri="{C3380CC4-5D6E-409C-BE32-E72D297353CC}">
              <c16:uniqueId val="{00000008-7631-457F-869C-9E8E1077780B}"/>
            </c:ext>
          </c:extLst>
        </c:ser>
        <c:dLbls>
          <c:showLegendKey val="0"/>
          <c:showVal val="0"/>
          <c:showCatName val="0"/>
          <c:showSerName val="0"/>
          <c:showPercent val="0"/>
          <c:showBubbleSize val="0"/>
        </c:dLbls>
        <c:gapWidth val="100"/>
        <c:axId val="165851904"/>
        <c:axId val="165853440"/>
      </c:barChart>
      <c:catAx>
        <c:axId val="165851904"/>
        <c:scaling>
          <c:orientation val="minMax"/>
        </c:scaling>
        <c:delete val="0"/>
        <c:axPos val="b"/>
        <c:numFmt formatCode="General" sourceLinked="1"/>
        <c:majorTickMark val="none"/>
        <c:minorTickMark val="none"/>
        <c:tickLblPos val="nextTo"/>
        <c:txPr>
          <a:bodyPr/>
          <a:lstStyle/>
          <a:p>
            <a:pPr>
              <a:defRPr sz="1200"/>
            </a:pPr>
            <a:endParaRPr lang="en-US"/>
          </a:p>
        </c:txPr>
        <c:crossAx val="165853440"/>
        <c:crosses val="autoZero"/>
        <c:auto val="1"/>
        <c:lblAlgn val="ctr"/>
        <c:lblOffset val="100"/>
        <c:noMultiLvlLbl val="0"/>
      </c:catAx>
      <c:valAx>
        <c:axId val="165853440"/>
        <c:scaling>
          <c:orientation val="minMax"/>
        </c:scaling>
        <c:delete val="1"/>
        <c:axPos val="l"/>
        <c:numFmt formatCode="0%" sourceLinked="1"/>
        <c:majorTickMark val="out"/>
        <c:minorTickMark val="none"/>
        <c:tickLblPos val="nextTo"/>
        <c:crossAx val="165851904"/>
        <c:crosses val="autoZero"/>
        <c:crossBetween val="between"/>
      </c:valAx>
    </c:plotArea>
    <c:legend>
      <c:legendPos val="t"/>
      <c:layout>
        <c:manualLayout>
          <c:xMode val="edge"/>
          <c:yMode val="edge"/>
          <c:x val="0.25408529062072371"/>
          <c:y val="3.2316971016920756E-2"/>
          <c:w val="0.4722905309913184"/>
          <c:h val="5.4276477945443435E-2"/>
        </c:manualLayout>
      </c:layout>
      <c:overlay val="0"/>
      <c:spPr>
        <a:noFill/>
        <a:ln>
          <a:solidFill>
            <a:schemeClr val="tx1"/>
          </a:solidFill>
        </a:ln>
      </c:spPr>
      <c:txPr>
        <a:bodyPr/>
        <a:lstStyle/>
        <a:p>
          <a:pPr>
            <a:defRPr sz="1200"/>
          </a:pPr>
          <a:endParaRPr lang="en-US"/>
        </a:p>
      </c:tx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0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1860825089181E-3"/>
          <c:y val="0.14046956896345403"/>
          <c:w val="0.98267318411041316"/>
          <c:h val="0.73117200775434987"/>
        </c:manualLayout>
      </c:layout>
      <c:barChart>
        <c:barDir val="col"/>
        <c:grouping val="clustered"/>
        <c:varyColors val="0"/>
        <c:ser>
          <c:idx val="0"/>
          <c:order val="0"/>
          <c:tx>
            <c:strRef>
              <c:f>Sheet1!$B$1</c:f>
              <c:strCache>
                <c:ptCount val="1"/>
                <c:pt idx="0">
                  <c:v>1991</c:v>
                </c:pt>
              </c:strCache>
            </c:strRef>
          </c:tx>
          <c:spPr>
            <a:solidFill>
              <a:schemeClr val="accent2">
                <a:lumMod val="20000"/>
                <a:lumOff val="80000"/>
              </a:schemeClr>
            </a:solidFill>
          </c:spPr>
          <c:invertIfNegative val="0"/>
          <c:dLbls>
            <c:dLbl>
              <c:idx val="0"/>
              <c:layout>
                <c:manualLayout>
                  <c:x val="0"/>
                  <c:y val="-1.5134315260418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90-41B3-AA95-9EE25F1D4F97}"/>
                </c:ext>
              </c:extLst>
            </c:dLbl>
            <c:dLbl>
              <c:idx val="5"/>
              <c:delete val="1"/>
              <c:extLst>
                <c:ext xmlns:c15="http://schemas.microsoft.com/office/drawing/2012/chart" uri="{CE6537A1-D6FC-4f65-9D91-7224C49458BB}"/>
                <c:ext xmlns:c16="http://schemas.microsoft.com/office/drawing/2014/chart" uri="{C3380CC4-5D6E-409C-BE32-E72D297353CC}">
                  <c16:uniqueId val="{00000001-C590-41B3-AA95-9EE25F1D4F97}"/>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c:v>
                </c:pt>
              </c:strCache>
            </c:strRef>
          </c:cat>
          <c:val>
            <c:numRef>
              <c:f>Sheet1!$B$2:$B$6</c:f>
              <c:numCache>
                <c:formatCode>0%</c:formatCode>
                <c:ptCount val="5"/>
                <c:pt idx="0">
                  <c:v>0.38</c:v>
                </c:pt>
                <c:pt idx="1">
                  <c:v>0.42</c:v>
                </c:pt>
                <c:pt idx="2">
                  <c:v>0.11</c:v>
                </c:pt>
                <c:pt idx="3">
                  <c:v>0.02</c:v>
                </c:pt>
                <c:pt idx="4">
                  <c:v>7.0000000000000007E-2</c:v>
                </c:pt>
              </c:numCache>
            </c:numRef>
          </c:val>
          <c:extLst>
            <c:ext xmlns:c16="http://schemas.microsoft.com/office/drawing/2014/chart" uri="{C3380CC4-5D6E-409C-BE32-E72D297353CC}">
              <c16:uniqueId val="{00000002-C590-41B3-AA95-9EE25F1D4F97}"/>
            </c:ext>
          </c:extLst>
        </c:ser>
        <c:ser>
          <c:idx val="1"/>
          <c:order val="1"/>
          <c:tx>
            <c:strRef>
              <c:f>Sheet1!$C$1</c:f>
              <c:strCache>
                <c:ptCount val="1"/>
                <c:pt idx="0">
                  <c:v>2007</c:v>
                </c:pt>
              </c:strCache>
            </c:strRef>
          </c:tx>
          <c:spPr>
            <a:solidFill>
              <a:schemeClr val="accent2">
                <a:lumMod val="40000"/>
                <a:lumOff val="60000"/>
              </a:schemeClr>
            </a:solidFill>
          </c:spPr>
          <c:invertIfNegative val="0"/>
          <c:dLbls>
            <c:spPr>
              <a:noFill/>
              <a:ln>
                <a:noFill/>
              </a:ln>
              <a:effectLst/>
            </c:spPr>
            <c:txPr>
              <a:bodyPr/>
              <a:lstStyle/>
              <a:p>
                <a:pPr algn="ctr">
                  <a:defRPr lang="en-US" sz="1100" b="0" i="0" u="none" strike="noStrike" kern="1200" baseline="0">
                    <a:solidFill>
                      <a:srgbClr val="51515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c:v>
                </c:pt>
              </c:strCache>
            </c:strRef>
          </c:cat>
          <c:val>
            <c:numRef>
              <c:f>Sheet1!$C$2:$C$6</c:f>
              <c:numCache>
                <c:formatCode>0%</c:formatCode>
                <c:ptCount val="5"/>
                <c:pt idx="0">
                  <c:v>0.37</c:v>
                </c:pt>
                <c:pt idx="1">
                  <c:v>0.34</c:v>
                </c:pt>
                <c:pt idx="2">
                  <c:v>0.14000000000000001</c:v>
                </c:pt>
                <c:pt idx="3">
                  <c:v>7.0000000000000007E-2</c:v>
                </c:pt>
                <c:pt idx="4">
                  <c:v>0.09</c:v>
                </c:pt>
              </c:numCache>
            </c:numRef>
          </c:val>
          <c:extLst>
            <c:ext xmlns:c16="http://schemas.microsoft.com/office/drawing/2014/chart" uri="{C3380CC4-5D6E-409C-BE32-E72D297353CC}">
              <c16:uniqueId val="{00000003-C590-41B3-AA95-9EE25F1D4F97}"/>
            </c:ext>
          </c:extLst>
        </c:ser>
        <c:ser>
          <c:idx val="2"/>
          <c:order val="2"/>
          <c:tx>
            <c:strRef>
              <c:f>Sheet1!$D$1</c:f>
              <c:strCache>
                <c:ptCount val="1"/>
                <c:pt idx="0">
                  <c:v>2012</c:v>
                </c:pt>
              </c:strCache>
            </c:strRef>
          </c:tx>
          <c:spPr>
            <a:solidFill>
              <a:schemeClr val="accent2">
                <a:lumMod val="60000"/>
                <a:lumOff val="40000"/>
              </a:schemeClr>
            </a:solidFill>
          </c:spPr>
          <c:invertIfNegative val="0"/>
          <c:dLbls>
            <c:spPr>
              <a:noFill/>
              <a:ln>
                <a:noFill/>
              </a:ln>
              <a:effectLst/>
            </c:spPr>
            <c:txPr>
              <a:bodyPr/>
              <a:lstStyle/>
              <a:p>
                <a:pPr algn="ctr">
                  <a:defRPr lang="en-US" sz="1100" b="0" i="0" u="none" strike="noStrike" kern="1200" baseline="0">
                    <a:solidFill>
                      <a:srgbClr val="51515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c:v>
                </c:pt>
              </c:strCache>
            </c:strRef>
          </c:cat>
          <c:val>
            <c:numRef>
              <c:f>Sheet1!$D$2:$D$6</c:f>
              <c:numCache>
                <c:formatCode>0%</c:formatCode>
                <c:ptCount val="5"/>
                <c:pt idx="0">
                  <c:v>0.44</c:v>
                </c:pt>
                <c:pt idx="1">
                  <c:v>0.27</c:v>
                </c:pt>
                <c:pt idx="2">
                  <c:v>0.1</c:v>
                </c:pt>
                <c:pt idx="3">
                  <c:v>0.11</c:v>
                </c:pt>
                <c:pt idx="4">
                  <c:v>0.09</c:v>
                </c:pt>
              </c:numCache>
            </c:numRef>
          </c:val>
          <c:extLst>
            <c:ext xmlns:c16="http://schemas.microsoft.com/office/drawing/2014/chart" uri="{C3380CC4-5D6E-409C-BE32-E72D297353CC}">
              <c16:uniqueId val="{00000004-C590-41B3-AA95-9EE25F1D4F97}"/>
            </c:ext>
          </c:extLst>
        </c:ser>
        <c:ser>
          <c:idx val="3"/>
          <c:order val="3"/>
          <c:tx>
            <c:strRef>
              <c:f>Sheet1!$E$1</c:f>
              <c:strCache>
                <c:ptCount val="1"/>
                <c:pt idx="0">
                  <c:v>2016</c:v>
                </c:pt>
              </c:strCache>
            </c:strRef>
          </c:tx>
          <c:spPr>
            <a:solidFill>
              <a:schemeClr val="accent2"/>
            </a:solidFill>
          </c:spPr>
          <c:invertIfNegative val="0"/>
          <c:dLbls>
            <c:spPr>
              <a:noFill/>
              <a:ln>
                <a:noFill/>
              </a:ln>
              <a:effectLst/>
            </c:spPr>
            <c:txPr>
              <a:bodyPr/>
              <a:lstStyle/>
              <a:p>
                <a:pPr algn="ctr">
                  <a:defRPr lang="en-US" sz="1100" b="0" i="0" u="none" strike="noStrike" kern="1200" baseline="0">
                    <a:solidFill>
                      <a:srgbClr val="51515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c:v>
                </c:pt>
              </c:strCache>
            </c:strRef>
          </c:cat>
          <c:val>
            <c:numRef>
              <c:f>Sheet1!$E$2:$E$6</c:f>
              <c:numCache>
                <c:formatCode>0%</c:formatCode>
                <c:ptCount val="5"/>
                <c:pt idx="0">
                  <c:v>0.38</c:v>
                </c:pt>
                <c:pt idx="1">
                  <c:v>0.37</c:v>
                </c:pt>
                <c:pt idx="2">
                  <c:v>0.09</c:v>
                </c:pt>
                <c:pt idx="3">
                  <c:v>7.0000000000000007E-2</c:v>
                </c:pt>
                <c:pt idx="4">
                  <c:v>0.08</c:v>
                </c:pt>
              </c:numCache>
            </c:numRef>
          </c:val>
          <c:extLst>
            <c:ext xmlns:c16="http://schemas.microsoft.com/office/drawing/2014/chart" uri="{C3380CC4-5D6E-409C-BE32-E72D297353CC}">
              <c16:uniqueId val="{00000005-C590-41B3-AA95-9EE25F1D4F97}"/>
            </c:ext>
          </c:extLst>
        </c:ser>
        <c:ser>
          <c:idx val="4"/>
          <c:order val="4"/>
          <c:tx>
            <c:strRef>
              <c:f>Sheet1!$F$1</c:f>
              <c:strCache>
                <c:ptCount val="1"/>
                <c:pt idx="0">
                  <c:v>2017</c:v>
                </c:pt>
              </c:strCache>
            </c:strRef>
          </c:tx>
          <c:spPr>
            <a:solidFill>
              <a:schemeClr val="accent2">
                <a:lumMod val="50000"/>
              </a:schemeClr>
            </a:solidFill>
          </c:spPr>
          <c:invertIfNegative val="0"/>
          <c:dLbls>
            <c:dLbl>
              <c:idx val="1"/>
              <c:layout>
                <c:manualLayout>
                  <c:x val="2.8490028490028491E-3"/>
                  <c:y val="1.2158054711246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90-41B3-AA95-9EE25F1D4F97}"/>
                </c:ext>
              </c:extLst>
            </c:dLbl>
            <c:dLbl>
              <c:idx val="2"/>
              <c:layout>
                <c:manualLayout>
                  <c:x val="4.27350427350427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90-41B3-AA95-9EE25F1D4F97}"/>
                </c:ext>
              </c:extLst>
            </c:dLbl>
            <c:spPr>
              <a:noFill/>
              <a:ln>
                <a:noFill/>
              </a:ln>
              <a:effectLst/>
            </c:spPr>
            <c:txPr>
              <a:bodyPr/>
              <a:lstStyle/>
              <a:p>
                <a:pPr algn="ctr">
                  <a:defRPr lang="en-US" sz="11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Before 60</c:v>
                </c:pt>
                <c:pt idx="1">
                  <c:v>60-64</c:v>
                </c:pt>
                <c:pt idx="2">
                  <c:v>65</c:v>
                </c:pt>
                <c:pt idx="3">
                  <c:v>66-69</c:v>
                </c:pt>
                <c:pt idx="4">
                  <c:v>70 or older</c:v>
                </c:pt>
              </c:strCache>
            </c:strRef>
          </c:cat>
          <c:val>
            <c:numRef>
              <c:f>Sheet1!$F$2:$F$6</c:f>
              <c:numCache>
                <c:formatCode>0%</c:formatCode>
                <c:ptCount val="5"/>
                <c:pt idx="0">
                  <c:v>0.39</c:v>
                </c:pt>
                <c:pt idx="1">
                  <c:v>0.37</c:v>
                </c:pt>
                <c:pt idx="2">
                  <c:v>0.09</c:v>
                </c:pt>
                <c:pt idx="3">
                  <c:v>0.1</c:v>
                </c:pt>
                <c:pt idx="4">
                  <c:v>0.04</c:v>
                </c:pt>
              </c:numCache>
            </c:numRef>
          </c:val>
          <c:extLst>
            <c:ext xmlns:c16="http://schemas.microsoft.com/office/drawing/2014/chart" uri="{C3380CC4-5D6E-409C-BE32-E72D297353CC}">
              <c16:uniqueId val="{00000008-C590-41B3-AA95-9EE25F1D4F97}"/>
            </c:ext>
          </c:extLst>
        </c:ser>
        <c:dLbls>
          <c:showLegendKey val="0"/>
          <c:showVal val="0"/>
          <c:showCatName val="0"/>
          <c:showSerName val="0"/>
          <c:showPercent val="0"/>
          <c:showBubbleSize val="0"/>
        </c:dLbls>
        <c:gapWidth val="100"/>
        <c:axId val="165556224"/>
        <c:axId val="165557760"/>
      </c:barChart>
      <c:catAx>
        <c:axId val="165556224"/>
        <c:scaling>
          <c:orientation val="minMax"/>
        </c:scaling>
        <c:delete val="0"/>
        <c:axPos val="b"/>
        <c:numFmt formatCode="General" sourceLinked="1"/>
        <c:majorTickMark val="none"/>
        <c:minorTickMark val="none"/>
        <c:tickLblPos val="nextTo"/>
        <c:txPr>
          <a:bodyPr/>
          <a:lstStyle/>
          <a:p>
            <a:pPr>
              <a:defRPr sz="1200"/>
            </a:pPr>
            <a:endParaRPr lang="en-US"/>
          </a:p>
        </c:txPr>
        <c:crossAx val="165557760"/>
        <c:crosses val="autoZero"/>
        <c:auto val="1"/>
        <c:lblAlgn val="ctr"/>
        <c:lblOffset val="100"/>
        <c:noMultiLvlLbl val="0"/>
      </c:catAx>
      <c:valAx>
        <c:axId val="165557760"/>
        <c:scaling>
          <c:orientation val="minMax"/>
        </c:scaling>
        <c:delete val="1"/>
        <c:axPos val="l"/>
        <c:numFmt formatCode="0%" sourceLinked="1"/>
        <c:majorTickMark val="out"/>
        <c:minorTickMark val="none"/>
        <c:tickLblPos val="nextTo"/>
        <c:crossAx val="165556224"/>
        <c:crosses val="autoZero"/>
        <c:crossBetween val="between"/>
      </c:valAx>
    </c:plotArea>
    <c:legend>
      <c:legendPos val="t"/>
      <c:layout>
        <c:manualLayout>
          <c:xMode val="edge"/>
          <c:yMode val="edge"/>
          <c:x val="0.25408529062072371"/>
          <c:y val="3.2316971016920756E-2"/>
          <c:w val="0.4722905309913184"/>
          <c:h val="5.4276477945443435E-2"/>
        </c:manualLayout>
      </c:layout>
      <c:overlay val="0"/>
      <c:spPr>
        <a:noFill/>
        <a:ln>
          <a:solidFill>
            <a:schemeClr val="tx1"/>
          </a:solidFill>
        </a:ln>
      </c:spPr>
      <c:txPr>
        <a:bodyPr/>
        <a:lstStyle/>
        <a:p>
          <a:pPr>
            <a:defRPr sz="1200"/>
          </a:pPr>
          <a:endParaRPr lang="en-US"/>
        </a:p>
      </c:tx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0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1977260754113889"/>
          <c:w val="0.98267318411041304"/>
          <c:h val="0.7943164301893888"/>
        </c:manualLayout>
      </c:layout>
      <c:lineChart>
        <c:grouping val="standard"/>
        <c:varyColors val="0"/>
        <c:ser>
          <c:idx val="0"/>
          <c:order val="0"/>
          <c:tx>
            <c:strRef>
              <c:f>Sheet1!$B$1</c:f>
              <c:strCache>
                <c:ptCount val="1"/>
                <c:pt idx="0">
                  <c:v>Earlier Than Planned</c:v>
                </c:pt>
              </c:strCache>
            </c:strRef>
          </c:tx>
          <c:spPr>
            <a:ln>
              <a:solidFill>
                <a:schemeClr val="accent5"/>
              </a:solidFill>
            </a:ln>
          </c:spPr>
          <c:marker>
            <c:spPr>
              <a:solidFill>
                <a:schemeClr val="accent5"/>
              </a:solidFill>
              <a:ln>
                <a:no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30-45AD-AC29-BB740039EDEF}"/>
                </c:ext>
              </c:extLst>
            </c:dLbl>
            <c:dLbl>
              <c:idx val="5"/>
              <c:delete val="1"/>
              <c:extLst>
                <c:ext xmlns:c15="http://schemas.microsoft.com/office/drawing/2012/chart" uri="{CE6537A1-D6FC-4f65-9D91-7224C49458BB}"/>
                <c:ext xmlns:c16="http://schemas.microsoft.com/office/drawing/2014/chart" uri="{C3380CC4-5D6E-409C-BE32-E72D297353CC}">
                  <c16:uniqueId val="{00000001-2830-45AD-AC29-BB740039EDEF}"/>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30-45AD-AC29-BB740039EDEF}"/>
                </c:ext>
              </c:extLst>
            </c:dLbl>
            <c:dLbl>
              <c:idx val="7"/>
              <c:delete val="1"/>
              <c:extLst>
                <c:ext xmlns:c15="http://schemas.microsoft.com/office/drawing/2012/chart" uri="{CE6537A1-D6FC-4f65-9D91-7224C49458BB}"/>
                <c:ext xmlns:c16="http://schemas.microsoft.com/office/drawing/2014/chart" uri="{C3380CC4-5D6E-409C-BE32-E72D297353CC}">
                  <c16:uniqueId val="{00000003-2830-45AD-AC29-BB740039EDEF}"/>
                </c:ext>
              </c:extLst>
            </c:dLbl>
            <c:dLbl>
              <c:idx val="8"/>
              <c:delete val="1"/>
              <c:extLst>
                <c:ext xmlns:c15="http://schemas.microsoft.com/office/drawing/2012/chart" uri="{CE6537A1-D6FC-4f65-9D91-7224C49458BB}"/>
                <c:ext xmlns:c16="http://schemas.microsoft.com/office/drawing/2014/chart" uri="{C3380CC4-5D6E-409C-BE32-E72D297353CC}">
                  <c16:uniqueId val="{00000004-2830-45AD-AC29-BB740039EDEF}"/>
                </c:ext>
              </c:extLst>
            </c:dLbl>
            <c:dLbl>
              <c:idx val="9"/>
              <c:delete val="1"/>
              <c:extLst>
                <c:ext xmlns:c15="http://schemas.microsoft.com/office/drawing/2012/chart" uri="{CE6537A1-D6FC-4f65-9D91-7224C49458BB}"/>
                <c:ext xmlns:c16="http://schemas.microsoft.com/office/drawing/2014/chart" uri="{C3380CC4-5D6E-409C-BE32-E72D297353CC}">
                  <c16:uniqueId val="{00000005-2830-45AD-AC29-BB740039EDEF}"/>
                </c:ext>
              </c:extLst>
            </c:dLbl>
            <c:dLbl>
              <c:idx val="10"/>
              <c:delete val="1"/>
              <c:extLst>
                <c:ext xmlns:c15="http://schemas.microsoft.com/office/drawing/2012/chart" uri="{CE6537A1-D6FC-4f65-9D91-7224C49458BB}"/>
                <c:ext xmlns:c16="http://schemas.microsoft.com/office/drawing/2014/chart" uri="{C3380CC4-5D6E-409C-BE32-E72D297353CC}">
                  <c16:uniqueId val="{00000006-2830-45AD-AC29-BB740039EDEF}"/>
                </c:ext>
              </c:extLst>
            </c:dLbl>
            <c:dLbl>
              <c:idx val="12"/>
              <c:delete val="1"/>
              <c:extLst>
                <c:ext xmlns:c15="http://schemas.microsoft.com/office/drawing/2012/chart" uri="{CE6537A1-D6FC-4f65-9D91-7224C49458BB}"/>
                <c:ext xmlns:c16="http://schemas.microsoft.com/office/drawing/2014/chart" uri="{C3380CC4-5D6E-409C-BE32-E72D297353CC}">
                  <c16:uniqueId val="{00000007-2830-45AD-AC29-BB740039EDEF}"/>
                </c:ext>
              </c:extLst>
            </c:dLbl>
            <c:dLbl>
              <c:idx val="13"/>
              <c:delete val="1"/>
              <c:extLst>
                <c:ext xmlns:c15="http://schemas.microsoft.com/office/drawing/2012/chart" uri="{CE6537A1-D6FC-4f65-9D91-7224C49458BB}"/>
                <c:ext xmlns:c16="http://schemas.microsoft.com/office/drawing/2014/chart" uri="{C3380CC4-5D6E-409C-BE32-E72D297353CC}">
                  <c16:uniqueId val="{00000008-2830-45AD-AC29-BB740039EDEF}"/>
                </c:ext>
              </c:extLst>
            </c:dLbl>
            <c:dLbl>
              <c:idx val="14"/>
              <c:delete val="1"/>
              <c:extLst>
                <c:ext xmlns:c15="http://schemas.microsoft.com/office/drawing/2012/chart" uri="{CE6537A1-D6FC-4f65-9D91-7224C49458BB}"/>
                <c:ext xmlns:c16="http://schemas.microsoft.com/office/drawing/2014/chart" uri="{C3380CC4-5D6E-409C-BE32-E72D297353CC}">
                  <c16:uniqueId val="{00000009-2830-45AD-AC29-BB740039EDEF}"/>
                </c:ext>
              </c:extLst>
            </c:dLbl>
            <c:dLbl>
              <c:idx val="15"/>
              <c:delete val="1"/>
              <c:extLst>
                <c:ext xmlns:c15="http://schemas.microsoft.com/office/drawing/2012/chart" uri="{CE6537A1-D6FC-4f65-9D91-7224C49458BB}"/>
                <c:ext xmlns:c16="http://schemas.microsoft.com/office/drawing/2014/chart" uri="{C3380CC4-5D6E-409C-BE32-E72D297353CC}">
                  <c16:uniqueId val="{0000000A-2830-45AD-AC29-BB740039EDEF}"/>
                </c:ext>
              </c:extLst>
            </c:dLbl>
            <c:dLbl>
              <c:idx val="17"/>
              <c:delete val="1"/>
              <c:extLst>
                <c:ext xmlns:c15="http://schemas.microsoft.com/office/drawing/2012/chart" uri="{CE6537A1-D6FC-4f65-9D91-7224C49458BB}"/>
                <c:ext xmlns:c16="http://schemas.microsoft.com/office/drawing/2014/chart" uri="{C3380CC4-5D6E-409C-BE32-E72D297353CC}">
                  <c16:uniqueId val="{0000000B-2830-45AD-AC29-BB740039EDEF}"/>
                </c:ext>
              </c:extLst>
            </c:dLbl>
            <c:dLbl>
              <c:idx val="18"/>
              <c:delete val="1"/>
              <c:extLst>
                <c:ext xmlns:c15="http://schemas.microsoft.com/office/drawing/2012/chart" uri="{CE6537A1-D6FC-4f65-9D91-7224C49458BB}"/>
                <c:ext xmlns:c16="http://schemas.microsoft.com/office/drawing/2014/chart" uri="{C3380CC4-5D6E-409C-BE32-E72D297353CC}">
                  <c16:uniqueId val="{0000000C-2830-45AD-AC29-BB740039EDEF}"/>
                </c:ext>
              </c:extLst>
            </c:dLbl>
            <c:dLbl>
              <c:idx val="19"/>
              <c:delete val="1"/>
              <c:extLst>
                <c:ext xmlns:c15="http://schemas.microsoft.com/office/drawing/2012/chart" uri="{CE6537A1-D6FC-4f65-9D91-7224C49458BB}"/>
                <c:ext xmlns:c16="http://schemas.microsoft.com/office/drawing/2014/chart" uri="{C3380CC4-5D6E-409C-BE32-E72D297353CC}">
                  <c16:uniqueId val="{0000000D-2830-45AD-AC29-BB740039EDEF}"/>
                </c:ext>
              </c:extLst>
            </c:dLbl>
            <c:dLbl>
              <c:idx val="20"/>
              <c:delete val="1"/>
              <c:extLst>
                <c:ext xmlns:c15="http://schemas.microsoft.com/office/drawing/2012/chart" uri="{CE6537A1-D6FC-4f65-9D91-7224C49458BB}"/>
                <c:ext xmlns:c16="http://schemas.microsoft.com/office/drawing/2014/chart" uri="{C3380CC4-5D6E-409C-BE32-E72D297353CC}">
                  <c16:uniqueId val="{0000000E-2830-45AD-AC29-BB740039EDEF}"/>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30-45AD-AC29-BB740039EDEF}"/>
                </c:ext>
              </c:extLst>
            </c:dLbl>
            <c:dLbl>
              <c:idx val="22"/>
              <c:delete val="1"/>
              <c:extLst>
                <c:ext xmlns:c15="http://schemas.microsoft.com/office/drawing/2012/chart" uri="{CE6537A1-D6FC-4f65-9D91-7224C49458BB}"/>
                <c:ext xmlns:c16="http://schemas.microsoft.com/office/drawing/2014/chart" uri="{C3380CC4-5D6E-409C-BE32-E72D297353CC}">
                  <c16:uniqueId val="{00000010-2830-45AD-AC29-BB740039EDEF}"/>
                </c:ext>
              </c:extLst>
            </c:dLbl>
            <c:dLbl>
              <c:idx val="23"/>
              <c:delete val="1"/>
              <c:extLst>
                <c:ext xmlns:c15="http://schemas.microsoft.com/office/drawing/2012/chart" uri="{CE6537A1-D6FC-4f65-9D91-7224C49458BB}"/>
                <c:ext xmlns:c16="http://schemas.microsoft.com/office/drawing/2014/chart" uri="{C3380CC4-5D6E-409C-BE32-E72D297353CC}">
                  <c16:uniqueId val="{00000011-2830-45AD-AC29-BB740039EDEF}"/>
                </c:ext>
              </c:extLst>
            </c:dLbl>
            <c:dLbl>
              <c:idx val="24"/>
              <c:delete val="1"/>
              <c:extLst>
                <c:ext xmlns:c15="http://schemas.microsoft.com/office/drawing/2012/chart" uri="{CE6537A1-D6FC-4f65-9D91-7224C49458BB}"/>
                <c:ext xmlns:c16="http://schemas.microsoft.com/office/drawing/2014/chart" uri="{C3380CC4-5D6E-409C-BE32-E72D297353CC}">
                  <c16:uniqueId val="{00000012-2830-45AD-AC29-BB740039EDEF}"/>
                </c:ext>
              </c:extLst>
            </c:dLbl>
            <c:dLbl>
              <c:idx val="25"/>
              <c:layout>
                <c:manualLayout>
                  <c:x val="-2.4294142719339568E-2"/>
                  <c:y val="-4.0703862097590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830-45AD-AC29-BB740039EDEF}"/>
                </c:ext>
              </c:extLst>
            </c:dLbl>
            <c:spPr>
              <a:noFill/>
              <a:ln>
                <a:noFill/>
              </a:ln>
              <a:effectLst/>
            </c:spPr>
            <c:txPr>
              <a:bodyPr/>
              <a:lstStyle/>
              <a:p>
                <a:pPr>
                  <a:defRPr sz="1300" b="1">
                    <a:solidFill>
                      <a:schemeClr val="accent5"/>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Sheet1!$B$2:$B$28</c:f>
              <c:numCache>
                <c:formatCode>0%</c:formatCode>
                <c:ptCount val="27"/>
                <c:pt idx="0">
                  <c:v>0.52</c:v>
                </c:pt>
                <c:pt idx="1">
                  <c:v>0.4</c:v>
                </c:pt>
                <c:pt idx="5">
                  <c:v>0.48</c:v>
                </c:pt>
                <c:pt idx="6">
                  <c:v>0.49</c:v>
                </c:pt>
                <c:pt idx="7">
                  <c:v>0.45</c:v>
                </c:pt>
                <c:pt idx="8">
                  <c:v>0.4</c:v>
                </c:pt>
                <c:pt idx="9">
                  <c:v>0.36</c:v>
                </c:pt>
                <c:pt idx="10">
                  <c:v>0.39</c:v>
                </c:pt>
                <c:pt idx="11">
                  <c:v>0.45</c:v>
                </c:pt>
                <c:pt idx="12">
                  <c:v>0.39</c:v>
                </c:pt>
                <c:pt idx="13">
                  <c:v>0.37</c:v>
                </c:pt>
                <c:pt idx="14">
                  <c:v>0.4</c:v>
                </c:pt>
                <c:pt idx="15">
                  <c:v>0.38</c:v>
                </c:pt>
                <c:pt idx="16">
                  <c:v>0.37</c:v>
                </c:pt>
                <c:pt idx="17">
                  <c:v>0.51</c:v>
                </c:pt>
                <c:pt idx="18">
                  <c:v>0.47</c:v>
                </c:pt>
                <c:pt idx="19">
                  <c:v>0.41</c:v>
                </c:pt>
                <c:pt idx="20">
                  <c:v>0.45</c:v>
                </c:pt>
                <c:pt idx="21">
                  <c:v>0.5</c:v>
                </c:pt>
                <c:pt idx="22">
                  <c:v>0.47</c:v>
                </c:pt>
                <c:pt idx="23">
                  <c:v>0.49</c:v>
                </c:pt>
                <c:pt idx="24">
                  <c:v>0.5</c:v>
                </c:pt>
                <c:pt idx="25">
                  <c:v>0.46</c:v>
                </c:pt>
                <c:pt idx="26">
                  <c:v>0.48</c:v>
                </c:pt>
              </c:numCache>
            </c:numRef>
          </c:val>
          <c:smooth val="0"/>
          <c:extLst>
            <c:ext xmlns:c16="http://schemas.microsoft.com/office/drawing/2014/chart" uri="{C3380CC4-5D6E-409C-BE32-E72D297353CC}">
              <c16:uniqueId val="{00000014-2830-45AD-AC29-BB740039EDEF}"/>
            </c:ext>
          </c:extLst>
        </c:ser>
        <c:ser>
          <c:idx val="1"/>
          <c:order val="1"/>
          <c:tx>
            <c:strRef>
              <c:f>Sheet1!$C$1</c:f>
              <c:strCache>
                <c:ptCount val="1"/>
                <c:pt idx="0">
                  <c:v>About When Planned</c:v>
                </c:pt>
              </c:strCache>
            </c:strRef>
          </c:tx>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830-45AD-AC29-BB740039EDEF}"/>
                </c:ext>
              </c:extLst>
            </c:dLbl>
            <c:dLbl>
              <c:idx val="5"/>
              <c:delete val="1"/>
              <c:extLst>
                <c:ext xmlns:c15="http://schemas.microsoft.com/office/drawing/2012/chart" uri="{CE6537A1-D6FC-4f65-9D91-7224C49458BB}"/>
                <c:ext xmlns:c16="http://schemas.microsoft.com/office/drawing/2014/chart" uri="{C3380CC4-5D6E-409C-BE32-E72D297353CC}">
                  <c16:uniqueId val="{00000016-2830-45AD-AC29-BB740039EDEF}"/>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830-45AD-AC29-BB740039EDEF}"/>
                </c:ext>
              </c:extLst>
            </c:dLbl>
            <c:dLbl>
              <c:idx val="7"/>
              <c:delete val="1"/>
              <c:extLst>
                <c:ext xmlns:c15="http://schemas.microsoft.com/office/drawing/2012/chart" uri="{CE6537A1-D6FC-4f65-9D91-7224C49458BB}"/>
                <c:ext xmlns:c16="http://schemas.microsoft.com/office/drawing/2014/chart" uri="{C3380CC4-5D6E-409C-BE32-E72D297353CC}">
                  <c16:uniqueId val="{00000018-2830-45AD-AC29-BB740039EDEF}"/>
                </c:ext>
              </c:extLst>
            </c:dLbl>
            <c:dLbl>
              <c:idx val="8"/>
              <c:delete val="1"/>
              <c:extLst>
                <c:ext xmlns:c15="http://schemas.microsoft.com/office/drawing/2012/chart" uri="{CE6537A1-D6FC-4f65-9D91-7224C49458BB}"/>
                <c:ext xmlns:c16="http://schemas.microsoft.com/office/drawing/2014/chart" uri="{C3380CC4-5D6E-409C-BE32-E72D297353CC}">
                  <c16:uniqueId val="{00000019-2830-45AD-AC29-BB740039EDEF}"/>
                </c:ext>
              </c:extLst>
            </c:dLbl>
            <c:dLbl>
              <c:idx val="9"/>
              <c:delete val="1"/>
              <c:extLst>
                <c:ext xmlns:c15="http://schemas.microsoft.com/office/drawing/2012/chart" uri="{CE6537A1-D6FC-4f65-9D91-7224C49458BB}"/>
                <c:ext xmlns:c16="http://schemas.microsoft.com/office/drawing/2014/chart" uri="{C3380CC4-5D6E-409C-BE32-E72D297353CC}">
                  <c16:uniqueId val="{0000001A-2830-45AD-AC29-BB740039EDEF}"/>
                </c:ext>
              </c:extLst>
            </c:dLbl>
            <c:dLbl>
              <c:idx val="10"/>
              <c:delete val="1"/>
              <c:extLst>
                <c:ext xmlns:c15="http://schemas.microsoft.com/office/drawing/2012/chart" uri="{CE6537A1-D6FC-4f65-9D91-7224C49458BB}"/>
                <c:ext xmlns:c16="http://schemas.microsoft.com/office/drawing/2014/chart" uri="{C3380CC4-5D6E-409C-BE32-E72D297353CC}">
                  <c16:uniqueId val="{0000001B-2830-45AD-AC29-BB740039EDEF}"/>
                </c:ext>
              </c:extLst>
            </c:dLbl>
            <c:dLbl>
              <c:idx val="12"/>
              <c:delete val="1"/>
              <c:extLst>
                <c:ext xmlns:c15="http://schemas.microsoft.com/office/drawing/2012/chart" uri="{CE6537A1-D6FC-4f65-9D91-7224C49458BB}"/>
                <c:ext xmlns:c16="http://schemas.microsoft.com/office/drawing/2014/chart" uri="{C3380CC4-5D6E-409C-BE32-E72D297353CC}">
                  <c16:uniqueId val="{0000001C-2830-45AD-AC29-BB740039EDEF}"/>
                </c:ext>
              </c:extLst>
            </c:dLbl>
            <c:dLbl>
              <c:idx val="13"/>
              <c:delete val="1"/>
              <c:extLst>
                <c:ext xmlns:c15="http://schemas.microsoft.com/office/drawing/2012/chart" uri="{CE6537A1-D6FC-4f65-9D91-7224C49458BB}"/>
                <c:ext xmlns:c16="http://schemas.microsoft.com/office/drawing/2014/chart" uri="{C3380CC4-5D6E-409C-BE32-E72D297353CC}">
                  <c16:uniqueId val="{0000001D-2830-45AD-AC29-BB740039EDEF}"/>
                </c:ext>
              </c:extLst>
            </c:dLbl>
            <c:dLbl>
              <c:idx val="14"/>
              <c:delete val="1"/>
              <c:extLst>
                <c:ext xmlns:c15="http://schemas.microsoft.com/office/drawing/2012/chart" uri="{CE6537A1-D6FC-4f65-9D91-7224C49458BB}"/>
                <c:ext xmlns:c16="http://schemas.microsoft.com/office/drawing/2014/chart" uri="{C3380CC4-5D6E-409C-BE32-E72D297353CC}">
                  <c16:uniqueId val="{0000001E-2830-45AD-AC29-BB740039EDEF}"/>
                </c:ext>
              </c:extLst>
            </c:dLbl>
            <c:dLbl>
              <c:idx val="15"/>
              <c:delete val="1"/>
              <c:extLst>
                <c:ext xmlns:c15="http://schemas.microsoft.com/office/drawing/2012/chart" uri="{CE6537A1-D6FC-4f65-9D91-7224C49458BB}"/>
                <c:ext xmlns:c16="http://schemas.microsoft.com/office/drawing/2014/chart" uri="{C3380CC4-5D6E-409C-BE32-E72D297353CC}">
                  <c16:uniqueId val="{0000001F-2830-45AD-AC29-BB740039EDEF}"/>
                </c:ext>
              </c:extLst>
            </c:dLbl>
            <c:dLbl>
              <c:idx val="17"/>
              <c:delete val="1"/>
              <c:extLst>
                <c:ext xmlns:c15="http://schemas.microsoft.com/office/drawing/2012/chart" uri="{CE6537A1-D6FC-4f65-9D91-7224C49458BB}"/>
                <c:ext xmlns:c16="http://schemas.microsoft.com/office/drawing/2014/chart" uri="{C3380CC4-5D6E-409C-BE32-E72D297353CC}">
                  <c16:uniqueId val="{00000020-2830-45AD-AC29-BB740039EDEF}"/>
                </c:ext>
              </c:extLst>
            </c:dLbl>
            <c:dLbl>
              <c:idx val="18"/>
              <c:delete val="1"/>
              <c:extLst>
                <c:ext xmlns:c15="http://schemas.microsoft.com/office/drawing/2012/chart" uri="{CE6537A1-D6FC-4f65-9D91-7224C49458BB}"/>
                <c:ext xmlns:c16="http://schemas.microsoft.com/office/drawing/2014/chart" uri="{C3380CC4-5D6E-409C-BE32-E72D297353CC}">
                  <c16:uniqueId val="{00000021-2830-45AD-AC29-BB740039EDEF}"/>
                </c:ext>
              </c:extLst>
            </c:dLbl>
            <c:dLbl>
              <c:idx val="19"/>
              <c:delete val="1"/>
              <c:extLst>
                <c:ext xmlns:c15="http://schemas.microsoft.com/office/drawing/2012/chart" uri="{CE6537A1-D6FC-4f65-9D91-7224C49458BB}"/>
                <c:ext xmlns:c16="http://schemas.microsoft.com/office/drawing/2014/chart" uri="{C3380CC4-5D6E-409C-BE32-E72D297353CC}">
                  <c16:uniqueId val="{00000022-2830-45AD-AC29-BB740039EDEF}"/>
                </c:ext>
              </c:extLst>
            </c:dLbl>
            <c:dLbl>
              <c:idx val="20"/>
              <c:delete val="1"/>
              <c:extLst>
                <c:ext xmlns:c15="http://schemas.microsoft.com/office/drawing/2012/chart" uri="{CE6537A1-D6FC-4f65-9D91-7224C49458BB}"/>
                <c:ext xmlns:c16="http://schemas.microsoft.com/office/drawing/2014/chart" uri="{C3380CC4-5D6E-409C-BE32-E72D297353CC}">
                  <c16:uniqueId val="{00000023-2830-45AD-AC29-BB740039EDEF}"/>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830-45AD-AC29-BB740039EDEF}"/>
                </c:ext>
              </c:extLst>
            </c:dLbl>
            <c:dLbl>
              <c:idx val="22"/>
              <c:delete val="1"/>
              <c:extLst>
                <c:ext xmlns:c15="http://schemas.microsoft.com/office/drawing/2012/chart" uri="{CE6537A1-D6FC-4f65-9D91-7224C49458BB}"/>
                <c:ext xmlns:c16="http://schemas.microsoft.com/office/drawing/2014/chart" uri="{C3380CC4-5D6E-409C-BE32-E72D297353CC}">
                  <c16:uniqueId val="{00000025-2830-45AD-AC29-BB740039EDEF}"/>
                </c:ext>
              </c:extLst>
            </c:dLbl>
            <c:dLbl>
              <c:idx val="23"/>
              <c:delete val="1"/>
              <c:extLst>
                <c:ext xmlns:c15="http://schemas.microsoft.com/office/drawing/2012/chart" uri="{CE6537A1-D6FC-4f65-9D91-7224C49458BB}"/>
                <c:ext xmlns:c16="http://schemas.microsoft.com/office/drawing/2014/chart" uri="{C3380CC4-5D6E-409C-BE32-E72D297353CC}">
                  <c16:uniqueId val="{00000026-2830-45AD-AC29-BB740039EDEF}"/>
                </c:ext>
              </c:extLst>
            </c:dLbl>
            <c:dLbl>
              <c:idx val="24"/>
              <c:delete val="1"/>
              <c:extLst>
                <c:ext xmlns:c15="http://schemas.microsoft.com/office/drawing/2012/chart" uri="{CE6537A1-D6FC-4f65-9D91-7224C49458BB}"/>
                <c:ext xmlns:c16="http://schemas.microsoft.com/office/drawing/2014/chart" uri="{C3380CC4-5D6E-409C-BE32-E72D297353CC}">
                  <c16:uniqueId val="{00000027-2830-45AD-AC29-BB740039EDEF}"/>
                </c:ext>
              </c:extLst>
            </c:dLbl>
            <c:dLbl>
              <c:idx val="25"/>
              <c:layout>
                <c:manualLayout>
                  <c:x val="-2.4216524216524215E-2"/>
                  <c:y val="4.9151590833704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830-45AD-AC29-BB740039EDEF}"/>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Sheet1!$C$2:$C$28</c:f>
              <c:numCache>
                <c:formatCode>0%</c:formatCode>
                <c:ptCount val="27"/>
                <c:pt idx="0">
                  <c:v>0.43</c:v>
                </c:pt>
                <c:pt idx="1">
                  <c:v>0.53</c:v>
                </c:pt>
                <c:pt idx="5">
                  <c:v>0.42</c:v>
                </c:pt>
                <c:pt idx="6">
                  <c:v>0.39</c:v>
                </c:pt>
                <c:pt idx="7">
                  <c:v>0.42</c:v>
                </c:pt>
                <c:pt idx="8">
                  <c:v>0.48</c:v>
                </c:pt>
                <c:pt idx="9">
                  <c:v>0.52</c:v>
                </c:pt>
                <c:pt idx="10">
                  <c:v>0.48</c:v>
                </c:pt>
                <c:pt idx="11">
                  <c:v>0.47</c:v>
                </c:pt>
                <c:pt idx="12">
                  <c:v>0.48</c:v>
                </c:pt>
                <c:pt idx="13">
                  <c:v>0.52</c:v>
                </c:pt>
                <c:pt idx="14">
                  <c:v>0.5</c:v>
                </c:pt>
                <c:pt idx="15">
                  <c:v>0.52</c:v>
                </c:pt>
                <c:pt idx="16">
                  <c:v>0.55000000000000004</c:v>
                </c:pt>
                <c:pt idx="17">
                  <c:v>0.4</c:v>
                </c:pt>
                <c:pt idx="18">
                  <c:v>0.42</c:v>
                </c:pt>
                <c:pt idx="19">
                  <c:v>0.49</c:v>
                </c:pt>
                <c:pt idx="20">
                  <c:v>0.46</c:v>
                </c:pt>
                <c:pt idx="21">
                  <c:v>0.37</c:v>
                </c:pt>
                <c:pt idx="22">
                  <c:v>0.43</c:v>
                </c:pt>
                <c:pt idx="23">
                  <c:v>0.38</c:v>
                </c:pt>
                <c:pt idx="24">
                  <c:v>0.4</c:v>
                </c:pt>
                <c:pt idx="25">
                  <c:v>0.44</c:v>
                </c:pt>
                <c:pt idx="26">
                  <c:v>0.48</c:v>
                </c:pt>
              </c:numCache>
            </c:numRef>
          </c:val>
          <c:smooth val="0"/>
          <c:extLst>
            <c:ext xmlns:c16="http://schemas.microsoft.com/office/drawing/2014/chart" uri="{C3380CC4-5D6E-409C-BE32-E72D297353CC}">
              <c16:uniqueId val="{00000029-2830-45AD-AC29-BB740039EDEF}"/>
            </c:ext>
          </c:extLst>
        </c:ser>
        <c:ser>
          <c:idx val="2"/>
          <c:order val="2"/>
          <c:tx>
            <c:strRef>
              <c:f>Sheet1!$D$1</c:f>
              <c:strCache>
                <c:ptCount val="1"/>
                <c:pt idx="0">
                  <c:v>Later Than Planned</c:v>
                </c:pt>
              </c:strCache>
            </c:strRef>
          </c:tx>
          <c:spPr>
            <a:ln>
              <a:solidFill>
                <a:schemeClr val="bg2"/>
              </a:solidFill>
            </a:ln>
          </c:spPr>
          <c:marker>
            <c:spPr>
              <a:solidFill>
                <a:schemeClr val="bg2"/>
              </a:solidFill>
              <a:ln>
                <a:noFill/>
              </a:ln>
            </c:spPr>
          </c:marker>
          <c:dLbls>
            <c:dLbl>
              <c:idx val="5"/>
              <c:delete val="1"/>
              <c:extLst>
                <c:ext xmlns:c15="http://schemas.microsoft.com/office/drawing/2012/chart" uri="{CE6537A1-D6FC-4f65-9D91-7224C49458BB}"/>
                <c:ext xmlns:c16="http://schemas.microsoft.com/office/drawing/2014/chart" uri="{C3380CC4-5D6E-409C-BE32-E72D297353CC}">
                  <c16:uniqueId val="{0000002A-2830-45AD-AC29-BB740039EDEF}"/>
                </c:ext>
              </c:extLst>
            </c:dLbl>
            <c:dLbl>
              <c:idx val="7"/>
              <c:delete val="1"/>
              <c:extLst>
                <c:ext xmlns:c15="http://schemas.microsoft.com/office/drawing/2012/chart" uri="{CE6537A1-D6FC-4f65-9D91-7224C49458BB}"/>
                <c:ext xmlns:c16="http://schemas.microsoft.com/office/drawing/2014/chart" uri="{C3380CC4-5D6E-409C-BE32-E72D297353CC}">
                  <c16:uniqueId val="{0000002B-2830-45AD-AC29-BB740039EDEF}"/>
                </c:ext>
              </c:extLst>
            </c:dLbl>
            <c:dLbl>
              <c:idx val="8"/>
              <c:delete val="1"/>
              <c:extLst>
                <c:ext xmlns:c15="http://schemas.microsoft.com/office/drawing/2012/chart" uri="{CE6537A1-D6FC-4f65-9D91-7224C49458BB}"/>
                <c:ext xmlns:c16="http://schemas.microsoft.com/office/drawing/2014/chart" uri="{C3380CC4-5D6E-409C-BE32-E72D297353CC}">
                  <c16:uniqueId val="{0000002C-2830-45AD-AC29-BB740039EDEF}"/>
                </c:ext>
              </c:extLst>
            </c:dLbl>
            <c:dLbl>
              <c:idx val="9"/>
              <c:delete val="1"/>
              <c:extLst>
                <c:ext xmlns:c15="http://schemas.microsoft.com/office/drawing/2012/chart" uri="{CE6537A1-D6FC-4f65-9D91-7224C49458BB}"/>
                <c:ext xmlns:c16="http://schemas.microsoft.com/office/drawing/2014/chart" uri="{C3380CC4-5D6E-409C-BE32-E72D297353CC}">
                  <c16:uniqueId val="{0000002D-2830-45AD-AC29-BB740039EDEF}"/>
                </c:ext>
              </c:extLst>
            </c:dLbl>
            <c:dLbl>
              <c:idx val="10"/>
              <c:delete val="1"/>
              <c:extLst>
                <c:ext xmlns:c15="http://schemas.microsoft.com/office/drawing/2012/chart" uri="{CE6537A1-D6FC-4f65-9D91-7224C49458BB}"/>
                <c:ext xmlns:c16="http://schemas.microsoft.com/office/drawing/2014/chart" uri="{C3380CC4-5D6E-409C-BE32-E72D297353CC}">
                  <c16:uniqueId val="{0000002E-2830-45AD-AC29-BB740039EDEF}"/>
                </c:ext>
              </c:extLst>
            </c:dLbl>
            <c:dLbl>
              <c:idx val="12"/>
              <c:delete val="1"/>
              <c:extLst>
                <c:ext xmlns:c15="http://schemas.microsoft.com/office/drawing/2012/chart" uri="{CE6537A1-D6FC-4f65-9D91-7224C49458BB}"/>
                <c:ext xmlns:c16="http://schemas.microsoft.com/office/drawing/2014/chart" uri="{C3380CC4-5D6E-409C-BE32-E72D297353CC}">
                  <c16:uniqueId val="{0000002F-2830-45AD-AC29-BB740039EDEF}"/>
                </c:ext>
              </c:extLst>
            </c:dLbl>
            <c:dLbl>
              <c:idx val="13"/>
              <c:delete val="1"/>
              <c:extLst>
                <c:ext xmlns:c15="http://schemas.microsoft.com/office/drawing/2012/chart" uri="{CE6537A1-D6FC-4f65-9D91-7224C49458BB}"/>
                <c:ext xmlns:c16="http://schemas.microsoft.com/office/drawing/2014/chart" uri="{C3380CC4-5D6E-409C-BE32-E72D297353CC}">
                  <c16:uniqueId val="{00000030-2830-45AD-AC29-BB740039EDEF}"/>
                </c:ext>
              </c:extLst>
            </c:dLbl>
            <c:dLbl>
              <c:idx val="14"/>
              <c:delete val="1"/>
              <c:extLst>
                <c:ext xmlns:c15="http://schemas.microsoft.com/office/drawing/2012/chart" uri="{CE6537A1-D6FC-4f65-9D91-7224C49458BB}"/>
                <c:ext xmlns:c16="http://schemas.microsoft.com/office/drawing/2014/chart" uri="{C3380CC4-5D6E-409C-BE32-E72D297353CC}">
                  <c16:uniqueId val="{00000031-2830-45AD-AC29-BB740039EDEF}"/>
                </c:ext>
              </c:extLst>
            </c:dLbl>
            <c:dLbl>
              <c:idx val="15"/>
              <c:delete val="1"/>
              <c:extLst>
                <c:ext xmlns:c15="http://schemas.microsoft.com/office/drawing/2012/chart" uri="{CE6537A1-D6FC-4f65-9D91-7224C49458BB}"/>
                <c:ext xmlns:c16="http://schemas.microsoft.com/office/drawing/2014/chart" uri="{C3380CC4-5D6E-409C-BE32-E72D297353CC}">
                  <c16:uniqueId val="{00000032-2830-45AD-AC29-BB740039EDEF}"/>
                </c:ext>
              </c:extLst>
            </c:dLbl>
            <c:dLbl>
              <c:idx val="17"/>
              <c:delete val="1"/>
              <c:extLst>
                <c:ext xmlns:c15="http://schemas.microsoft.com/office/drawing/2012/chart" uri="{CE6537A1-D6FC-4f65-9D91-7224C49458BB}"/>
                <c:ext xmlns:c16="http://schemas.microsoft.com/office/drawing/2014/chart" uri="{C3380CC4-5D6E-409C-BE32-E72D297353CC}">
                  <c16:uniqueId val="{00000033-2830-45AD-AC29-BB740039EDEF}"/>
                </c:ext>
              </c:extLst>
            </c:dLbl>
            <c:dLbl>
              <c:idx val="18"/>
              <c:delete val="1"/>
              <c:extLst>
                <c:ext xmlns:c15="http://schemas.microsoft.com/office/drawing/2012/chart" uri="{CE6537A1-D6FC-4f65-9D91-7224C49458BB}"/>
                <c:ext xmlns:c16="http://schemas.microsoft.com/office/drawing/2014/chart" uri="{C3380CC4-5D6E-409C-BE32-E72D297353CC}">
                  <c16:uniqueId val="{00000034-2830-45AD-AC29-BB740039EDEF}"/>
                </c:ext>
              </c:extLst>
            </c:dLbl>
            <c:dLbl>
              <c:idx val="19"/>
              <c:delete val="1"/>
              <c:extLst>
                <c:ext xmlns:c15="http://schemas.microsoft.com/office/drawing/2012/chart" uri="{CE6537A1-D6FC-4f65-9D91-7224C49458BB}"/>
                <c:ext xmlns:c16="http://schemas.microsoft.com/office/drawing/2014/chart" uri="{C3380CC4-5D6E-409C-BE32-E72D297353CC}">
                  <c16:uniqueId val="{00000035-2830-45AD-AC29-BB740039EDEF}"/>
                </c:ext>
              </c:extLst>
            </c:dLbl>
            <c:dLbl>
              <c:idx val="20"/>
              <c:delete val="1"/>
              <c:extLst>
                <c:ext xmlns:c15="http://schemas.microsoft.com/office/drawing/2012/chart" uri="{CE6537A1-D6FC-4f65-9D91-7224C49458BB}"/>
                <c:ext xmlns:c16="http://schemas.microsoft.com/office/drawing/2014/chart" uri="{C3380CC4-5D6E-409C-BE32-E72D297353CC}">
                  <c16:uniqueId val="{00000036-2830-45AD-AC29-BB740039EDEF}"/>
                </c:ext>
              </c:extLst>
            </c:dLbl>
            <c:dLbl>
              <c:idx val="21"/>
              <c:delete val="1"/>
              <c:extLst>
                <c:ext xmlns:c15="http://schemas.microsoft.com/office/drawing/2012/chart" uri="{CE6537A1-D6FC-4f65-9D91-7224C49458BB}"/>
                <c:ext xmlns:c16="http://schemas.microsoft.com/office/drawing/2014/chart" uri="{C3380CC4-5D6E-409C-BE32-E72D297353CC}">
                  <c16:uniqueId val="{00000037-2830-45AD-AC29-BB740039EDEF}"/>
                </c:ext>
              </c:extLst>
            </c:dLbl>
            <c:dLbl>
              <c:idx val="22"/>
              <c:delete val="1"/>
              <c:extLst>
                <c:ext xmlns:c15="http://schemas.microsoft.com/office/drawing/2012/chart" uri="{CE6537A1-D6FC-4f65-9D91-7224C49458BB}"/>
                <c:ext xmlns:c16="http://schemas.microsoft.com/office/drawing/2014/chart" uri="{C3380CC4-5D6E-409C-BE32-E72D297353CC}">
                  <c16:uniqueId val="{00000038-2830-45AD-AC29-BB740039EDEF}"/>
                </c:ext>
              </c:extLst>
            </c:dLbl>
            <c:dLbl>
              <c:idx val="23"/>
              <c:delete val="1"/>
              <c:extLst>
                <c:ext xmlns:c15="http://schemas.microsoft.com/office/drawing/2012/chart" uri="{CE6537A1-D6FC-4f65-9D91-7224C49458BB}"/>
                <c:ext xmlns:c16="http://schemas.microsoft.com/office/drawing/2014/chart" uri="{C3380CC4-5D6E-409C-BE32-E72D297353CC}">
                  <c16:uniqueId val="{00000039-2830-45AD-AC29-BB740039EDEF}"/>
                </c:ext>
              </c:extLst>
            </c:dLbl>
            <c:dLbl>
              <c:idx val="24"/>
              <c:delete val="1"/>
              <c:extLst>
                <c:ext xmlns:c15="http://schemas.microsoft.com/office/drawing/2012/chart" uri="{CE6537A1-D6FC-4f65-9D91-7224C49458BB}"/>
                <c:ext xmlns:c16="http://schemas.microsoft.com/office/drawing/2014/chart" uri="{C3380CC4-5D6E-409C-BE32-E72D297353CC}">
                  <c16:uniqueId val="{0000003A-2830-45AD-AC29-BB740039EDEF}"/>
                </c:ext>
              </c:extLst>
            </c:dLbl>
            <c:spPr>
              <a:noFill/>
              <a:ln>
                <a:noFill/>
              </a:ln>
              <a:effectLst/>
            </c:spPr>
            <c:txPr>
              <a:bodyPr/>
              <a:lstStyle/>
              <a:p>
                <a:pPr>
                  <a:defRPr sz="1300"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Sheet1!$D$2:$D$28</c:f>
              <c:numCache>
                <c:formatCode>0%</c:formatCode>
                <c:ptCount val="27"/>
                <c:pt idx="0">
                  <c:v>0.03</c:v>
                </c:pt>
                <c:pt idx="1">
                  <c:v>0.03</c:v>
                </c:pt>
                <c:pt idx="5">
                  <c:v>7.0000000000000007E-2</c:v>
                </c:pt>
                <c:pt idx="6">
                  <c:v>7.0000000000000007E-2</c:v>
                </c:pt>
                <c:pt idx="7">
                  <c:v>0.05</c:v>
                </c:pt>
                <c:pt idx="8">
                  <c:v>0.05</c:v>
                </c:pt>
                <c:pt idx="9">
                  <c:v>0.06</c:v>
                </c:pt>
                <c:pt idx="10">
                  <c:v>0.05</c:v>
                </c:pt>
                <c:pt idx="11">
                  <c:v>0.05</c:v>
                </c:pt>
                <c:pt idx="12">
                  <c:v>0.05</c:v>
                </c:pt>
                <c:pt idx="13">
                  <c:v>0.06</c:v>
                </c:pt>
                <c:pt idx="14">
                  <c:v>0.05</c:v>
                </c:pt>
                <c:pt idx="15">
                  <c:v>0.05</c:v>
                </c:pt>
                <c:pt idx="16">
                  <c:v>0.05</c:v>
                </c:pt>
                <c:pt idx="17">
                  <c:v>0.04</c:v>
                </c:pt>
                <c:pt idx="18">
                  <c:v>7.0000000000000007E-2</c:v>
                </c:pt>
                <c:pt idx="19">
                  <c:v>0.04</c:v>
                </c:pt>
                <c:pt idx="20">
                  <c:v>0.03</c:v>
                </c:pt>
                <c:pt idx="21">
                  <c:v>0.09</c:v>
                </c:pt>
                <c:pt idx="22">
                  <c:v>0.06</c:v>
                </c:pt>
                <c:pt idx="23">
                  <c:v>7.0000000000000007E-2</c:v>
                </c:pt>
                <c:pt idx="24">
                  <c:v>0.05</c:v>
                </c:pt>
                <c:pt idx="25">
                  <c:v>0.04</c:v>
                </c:pt>
                <c:pt idx="26">
                  <c:v>0.03</c:v>
                </c:pt>
              </c:numCache>
            </c:numRef>
          </c:val>
          <c:smooth val="0"/>
          <c:extLst>
            <c:ext xmlns:c16="http://schemas.microsoft.com/office/drawing/2014/chart" uri="{C3380CC4-5D6E-409C-BE32-E72D297353CC}">
              <c16:uniqueId val="{0000003B-2830-45AD-AC29-BB740039EDEF}"/>
            </c:ext>
          </c:extLst>
        </c:ser>
        <c:dLbls>
          <c:showLegendKey val="0"/>
          <c:showVal val="0"/>
          <c:showCatName val="0"/>
          <c:showSerName val="0"/>
          <c:showPercent val="0"/>
          <c:showBubbleSize val="0"/>
        </c:dLbls>
        <c:marker val="1"/>
        <c:smooth val="0"/>
        <c:axId val="165622144"/>
        <c:axId val="165623680"/>
      </c:lineChart>
      <c:catAx>
        <c:axId val="165622144"/>
        <c:scaling>
          <c:orientation val="minMax"/>
        </c:scaling>
        <c:delete val="0"/>
        <c:axPos val="b"/>
        <c:numFmt formatCode="General" sourceLinked="1"/>
        <c:majorTickMark val="none"/>
        <c:minorTickMark val="none"/>
        <c:tickLblPos val="nextTo"/>
        <c:txPr>
          <a:bodyPr/>
          <a:lstStyle/>
          <a:p>
            <a:pPr>
              <a:defRPr sz="1000"/>
            </a:pPr>
            <a:endParaRPr lang="en-US"/>
          </a:p>
        </c:txPr>
        <c:crossAx val="165623680"/>
        <c:crosses val="autoZero"/>
        <c:auto val="1"/>
        <c:lblAlgn val="ctr"/>
        <c:lblOffset val="100"/>
        <c:noMultiLvlLbl val="0"/>
      </c:catAx>
      <c:valAx>
        <c:axId val="165623680"/>
        <c:scaling>
          <c:orientation val="minMax"/>
        </c:scaling>
        <c:delete val="1"/>
        <c:axPos val="l"/>
        <c:numFmt formatCode="0%" sourceLinked="1"/>
        <c:majorTickMark val="out"/>
        <c:minorTickMark val="none"/>
        <c:tickLblPos val="nextTo"/>
        <c:crossAx val="165622144"/>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1937905197747698"/>
          <c:h val="6.4537765116778195E-2"/>
        </c:manualLayout>
      </c:layout>
      <c:overlay val="0"/>
      <c:spPr>
        <a:solidFill>
          <a:schemeClr val="bg1"/>
        </a:solidFill>
        <a:ln>
          <a:solidFill>
            <a:schemeClr val="tx1"/>
          </a:solidFill>
        </a:ln>
      </c:spPr>
    </c:legend>
    <c:plotVisOnly val="1"/>
    <c:dispBlanksAs val="span"/>
    <c:showDLblsOverMax val="0"/>
  </c:chart>
  <c:txPr>
    <a:bodyPr/>
    <a:lstStyle/>
    <a:p>
      <a:pPr>
        <a:defRPr sz="12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23389864728445"/>
          <c:y val="3.4375000000000003E-2"/>
          <c:w val="0.41968342418736115"/>
          <c:h val="0.93125000000000002"/>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7"/>
                <c:pt idx="0">
                  <c:v>You had a health problem or disability</c:v>
                </c:pt>
                <c:pt idx="1">
                  <c:v>Changes at your company</c:v>
                </c:pt>
                <c:pt idx="2">
                  <c:v>You could afford to retire earlier</c:v>
                </c:pt>
                <c:pt idx="3">
                  <c:v>You had another work-related reason</c:v>
                </c:pt>
                <c:pt idx="4">
                  <c:v>You had to care for a spouse or another family member</c:v>
                </c:pt>
                <c:pt idx="5">
                  <c:v>You wanted to do something else</c:v>
                </c:pt>
                <c:pt idx="6">
                  <c:v>Changes in the skills required for your job</c:v>
                </c:pt>
              </c:strCache>
            </c:strRef>
          </c:cat>
          <c:val>
            <c:numRef>
              <c:f>Sheet1!$B$2:$B$8</c:f>
              <c:numCache>
                <c:formatCode>0%</c:formatCode>
                <c:ptCount val="7"/>
                <c:pt idx="0">
                  <c:v>0.41</c:v>
                </c:pt>
                <c:pt idx="1">
                  <c:v>0.26</c:v>
                </c:pt>
                <c:pt idx="2">
                  <c:v>0.24</c:v>
                </c:pt>
                <c:pt idx="3">
                  <c:v>0.16</c:v>
                </c:pt>
                <c:pt idx="4">
                  <c:v>0.14000000000000001</c:v>
                </c:pt>
                <c:pt idx="5">
                  <c:v>0.1</c:v>
                </c:pt>
                <c:pt idx="6">
                  <c:v>0.04</c:v>
                </c:pt>
              </c:numCache>
            </c:numRef>
          </c:val>
          <c:extLst>
            <c:ext xmlns:c16="http://schemas.microsoft.com/office/drawing/2014/chart" uri="{C3380CC4-5D6E-409C-BE32-E72D297353CC}">
              <c16:uniqueId val="{00000000-31A7-4ACD-891D-C664B8B29F64}"/>
            </c:ext>
          </c:extLst>
        </c:ser>
        <c:dLbls>
          <c:showLegendKey val="0"/>
          <c:showVal val="0"/>
          <c:showCatName val="0"/>
          <c:showSerName val="0"/>
          <c:showPercent val="0"/>
          <c:showBubbleSize val="0"/>
        </c:dLbls>
        <c:gapWidth val="50"/>
        <c:axId val="164595584"/>
        <c:axId val="164597120"/>
      </c:barChart>
      <c:catAx>
        <c:axId val="164595584"/>
        <c:scaling>
          <c:orientation val="maxMin"/>
        </c:scaling>
        <c:delete val="0"/>
        <c:axPos val="l"/>
        <c:numFmt formatCode="General" sourceLinked="0"/>
        <c:majorTickMark val="none"/>
        <c:minorTickMark val="none"/>
        <c:tickLblPos val="nextTo"/>
        <c:txPr>
          <a:bodyPr/>
          <a:lstStyle/>
          <a:p>
            <a:pPr algn="r">
              <a:defRPr/>
            </a:pPr>
            <a:endParaRPr lang="en-US"/>
          </a:p>
        </c:txPr>
        <c:crossAx val="164597120"/>
        <c:crosses val="autoZero"/>
        <c:auto val="1"/>
        <c:lblAlgn val="ctr"/>
        <c:lblOffset val="100"/>
        <c:noMultiLvlLbl val="0"/>
      </c:catAx>
      <c:valAx>
        <c:axId val="164597120"/>
        <c:scaling>
          <c:orientation val="minMax"/>
        </c:scaling>
        <c:delete val="1"/>
        <c:axPos val="t"/>
        <c:numFmt formatCode="0%" sourceLinked="1"/>
        <c:majorTickMark val="out"/>
        <c:minorTickMark val="none"/>
        <c:tickLblPos val="nextTo"/>
        <c:crossAx val="164595584"/>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01E-2"/>
          <c:y val="9.8527141888720901E-2"/>
          <c:w val="0.96783625730994205"/>
          <c:h val="0.78819388711822314"/>
        </c:manualLayout>
      </c:layout>
      <c:lineChart>
        <c:grouping val="standard"/>
        <c:varyColors val="0"/>
        <c:ser>
          <c:idx val="0"/>
          <c:order val="0"/>
          <c:tx>
            <c:strRef>
              <c:f>Sheet1!$B$1</c:f>
              <c:strCache>
                <c:ptCount val="1"/>
                <c:pt idx="0">
                  <c:v>Workers</c:v>
                </c:pt>
              </c:strCache>
            </c:strRef>
          </c:tx>
          <c:spPr>
            <a:ln>
              <a:solidFill>
                <a:schemeClr val="accent2"/>
              </a:solidFill>
            </a:ln>
          </c:spPr>
          <c:marker>
            <c:spPr>
              <a:solidFill>
                <a:schemeClr val="accent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4CF9-45A8-8425-13F4C7BC2544}"/>
                </c:ext>
              </c:extLst>
            </c:dLbl>
            <c:dLbl>
              <c:idx val="2"/>
              <c:delete val="1"/>
              <c:extLst>
                <c:ext xmlns:c15="http://schemas.microsoft.com/office/drawing/2012/chart" uri="{CE6537A1-D6FC-4f65-9D91-7224C49458BB}"/>
                <c:ext xmlns:c16="http://schemas.microsoft.com/office/drawing/2014/chart" uri="{C3380CC4-5D6E-409C-BE32-E72D297353CC}">
                  <c16:uniqueId val="{00000001-4CF9-45A8-8425-13F4C7BC2544}"/>
                </c:ext>
              </c:extLst>
            </c:dLbl>
            <c:dLbl>
              <c:idx val="3"/>
              <c:delete val="1"/>
              <c:extLst>
                <c:ext xmlns:c15="http://schemas.microsoft.com/office/drawing/2012/chart" uri="{CE6537A1-D6FC-4f65-9D91-7224C49458BB}"/>
                <c:ext xmlns:c16="http://schemas.microsoft.com/office/drawing/2014/chart" uri="{C3380CC4-5D6E-409C-BE32-E72D297353CC}">
                  <c16:uniqueId val="{00000002-4CF9-45A8-8425-13F4C7BC2544}"/>
                </c:ext>
              </c:extLst>
            </c:dLbl>
            <c:dLbl>
              <c:idx val="5"/>
              <c:delete val="1"/>
              <c:extLst>
                <c:ext xmlns:c15="http://schemas.microsoft.com/office/drawing/2012/chart" uri="{CE6537A1-D6FC-4f65-9D91-7224C49458BB}"/>
                <c:ext xmlns:c16="http://schemas.microsoft.com/office/drawing/2014/chart" uri="{C3380CC4-5D6E-409C-BE32-E72D297353CC}">
                  <c16:uniqueId val="{00000003-4CF9-45A8-8425-13F4C7BC2544}"/>
                </c:ext>
              </c:extLst>
            </c:dLbl>
            <c:dLbl>
              <c:idx val="6"/>
              <c:delete val="1"/>
              <c:extLst>
                <c:ext xmlns:c15="http://schemas.microsoft.com/office/drawing/2012/chart" uri="{CE6537A1-D6FC-4f65-9D91-7224C49458BB}"/>
                <c:ext xmlns:c16="http://schemas.microsoft.com/office/drawing/2014/chart" uri="{C3380CC4-5D6E-409C-BE32-E72D297353CC}">
                  <c16:uniqueId val="{00000004-4CF9-45A8-8425-13F4C7BC2544}"/>
                </c:ext>
              </c:extLst>
            </c:dLbl>
            <c:dLbl>
              <c:idx val="7"/>
              <c:delete val="1"/>
              <c:extLst>
                <c:ext xmlns:c15="http://schemas.microsoft.com/office/drawing/2012/chart" uri="{CE6537A1-D6FC-4f65-9D91-7224C49458BB}"/>
                <c:ext xmlns:c16="http://schemas.microsoft.com/office/drawing/2014/chart" uri="{C3380CC4-5D6E-409C-BE32-E72D297353CC}">
                  <c16:uniqueId val="{00000005-4CF9-45A8-8425-13F4C7BC2544}"/>
                </c:ext>
              </c:extLst>
            </c:dLbl>
            <c:dLbl>
              <c:idx val="8"/>
              <c:delete val="1"/>
              <c:extLst>
                <c:ext xmlns:c15="http://schemas.microsoft.com/office/drawing/2012/chart" uri="{CE6537A1-D6FC-4f65-9D91-7224C49458BB}"/>
                <c:ext xmlns:c16="http://schemas.microsoft.com/office/drawing/2014/chart" uri="{C3380CC4-5D6E-409C-BE32-E72D297353CC}">
                  <c16:uniqueId val="{00000006-4CF9-45A8-8425-13F4C7BC2544}"/>
                </c:ext>
              </c:extLst>
            </c:dLbl>
            <c:dLbl>
              <c:idx val="10"/>
              <c:delete val="1"/>
              <c:extLst>
                <c:ext xmlns:c15="http://schemas.microsoft.com/office/drawing/2012/chart" uri="{CE6537A1-D6FC-4f65-9D91-7224C49458BB}"/>
                <c:ext xmlns:c16="http://schemas.microsoft.com/office/drawing/2014/chart" uri="{C3380CC4-5D6E-409C-BE32-E72D297353CC}">
                  <c16:uniqueId val="{00000007-4CF9-45A8-8425-13F4C7BC2544}"/>
                </c:ext>
              </c:extLst>
            </c:dLbl>
            <c:dLbl>
              <c:idx val="11"/>
              <c:delete val="1"/>
              <c:extLst>
                <c:ext xmlns:c15="http://schemas.microsoft.com/office/drawing/2012/chart" uri="{CE6537A1-D6FC-4f65-9D91-7224C49458BB}"/>
                <c:ext xmlns:c16="http://schemas.microsoft.com/office/drawing/2014/chart" uri="{C3380CC4-5D6E-409C-BE32-E72D297353CC}">
                  <c16:uniqueId val="{00000008-4CF9-45A8-8425-13F4C7BC2544}"/>
                </c:ext>
              </c:extLst>
            </c:dLbl>
            <c:dLbl>
              <c:idx val="12"/>
              <c:delete val="1"/>
              <c:extLst>
                <c:ext xmlns:c15="http://schemas.microsoft.com/office/drawing/2012/chart" uri="{CE6537A1-D6FC-4f65-9D91-7224C49458BB}"/>
                <c:ext xmlns:c16="http://schemas.microsoft.com/office/drawing/2014/chart" uri="{C3380CC4-5D6E-409C-BE32-E72D297353CC}">
                  <c16:uniqueId val="{00000009-4CF9-45A8-8425-13F4C7BC2544}"/>
                </c:ext>
              </c:extLst>
            </c:dLbl>
            <c:dLbl>
              <c:idx val="13"/>
              <c:delete val="1"/>
              <c:extLst>
                <c:ext xmlns:c15="http://schemas.microsoft.com/office/drawing/2012/chart" uri="{CE6537A1-D6FC-4f65-9D91-7224C49458BB}"/>
                <c:ext xmlns:c16="http://schemas.microsoft.com/office/drawing/2014/chart" uri="{C3380CC4-5D6E-409C-BE32-E72D297353CC}">
                  <c16:uniqueId val="{0000000A-4CF9-45A8-8425-13F4C7BC2544}"/>
                </c:ext>
              </c:extLst>
            </c:dLbl>
            <c:dLbl>
              <c:idx val="15"/>
              <c:delete val="1"/>
              <c:extLst>
                <c:ext xmlns:c15="http://schemas.microsoft.com/office/drawing/2012/chart" uri="{CE6537A1-D6FC-4f65-9D91-7224C49458BB}"/>
                <c:ext xmlns:c16="http://schemas.microsoft.com/office/drawing/2014/chart" uri="{C3380CC4-5D6E-409C-BE32-E72D297353CC}">
                  <c16:uniqueId val="{0000000B-4CF9-45A8-8425-13F4C7BC2544}"/>
                </c:ext>
              </c:extLst>
            </c:dLbl>
            <c:dLbl>
              <c:idx val="16"/>
              <c:delete val="1"/>
              <c:extLst>
                <c:ext xmlns:c15="http://schemas.microsoft.com/office/drawing/2012/chart" uri="{CE6537A1-D6FC-4f65-9D91-7224C49458BB}"/>
                <c:ext xmlns:c16="http://schemas.microsoft.com/office/drawing/2014/chart" uri="{C3380CC4-5D6E-409C-BE32-E72D297353CC}">
                  <c16:uniqueId val="{0000000C-4CF9-45A8-8425-13F4C7BC2544}"/>
                </c:ext>
              </c:extLst>
            </c:dLbl>
            <c:dLbl>
              <c:idx val="17"/>
              <c:delete val="1"/>
              <c:extLst>
                <c:ext xmlns:c15="http://schemas.microsoft.com/office/drawing/2012/chart" uri="{CE6537A1-D6FC-4f65-9D91-7224C49458BB}"/>
                <c:ext xmlns:c16="http://schemas.microsoft.com/office/drawing/2014/chart" uri="{C3380CC4-5D6E-409C-BE32-E72D297353CC}">
                  <c16:uniqueId val="{0000000D-4CF9-45A8-8425-13F4C7BC2544}"/>
                </c:ext>
              </c:extLst>
            </c:dLbl>
            <c:dLbl>
              <c:idx val="19"/>
              <c:layout>
                <c:manualLayout>
                  <c:x val="-1.9371345029239765E-2"/>
                  <c:y val="-5.4518973438694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CF9-45A8-8425-13F4C7BC2544}"/>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Sheet1!$B$2:$B$21</c:f>
              <c:numCache>
                <c:formatCode>0%</c:formatCode>
                <c:ptCount val="20"/>
                <c:pt idx="0">
                  <c:v>0.68</c:v>
                </c:pt>
                <c:pt idx="1">
                  <c:v>0.73</c:v>
                </c:pt>
                <c:pt idx="2">
                  <c:v>0.7</c:v>
                </c:pt>
                <c:pt idx="3">
                  <c:v>0.67</c:v>
                </c:pt>
                <c:pt idx="4">
                  <c:v>0.71</c:v>
                </c:pt>
                <c:pt idx="5">
                  <c:v>0.75</c:v>
                </c:pt>
                <c:pt idx="6">
                  <c:v>0.74</c:v>
                </c:pt>
                <c:pt idx="7">
                  <c:v>0.68</c:v>
                </c:pt>
                <c:pt idx="8">
                  <c:v>0.71</c:v>
                </c:pt>
                <c:pt idx="9">
                  <c:v>0.72</c:v>
                </c:pt>
                <c:pt idx="10">
                  <c:v>0.71</c:v>
                </c:pt>
                <c:pt idx="11">
                  <c:v>0.8</c:v>
                </c:pt>
                <c:pt idx="12">
                  <c:v>0.74</c:v>
                </c:pt>
                <c:pt idx="13">
                  <c:v>0.8</c:v>
                </c:pt>
                <c:pt idx="14">
                  <c:v>0.77</c:v>
                </c:pt>
                <c:pt idx="15">
                  <c:v>0.75</c:v>
                </c:pt>
                <c:pt idx="16">
                  <c:v>0.72</c:v>
                </c:pt>
                <c:pt idx="17">
                  <c:v>0.73</c:v>
                </c:pt>
                <c:pt idx="18">
                  <c:v>0.73</c:v>
                </c:pt>
                <c:pt idx="19">
                  <c:v>0.79</c:v>
                </c:pt>
              </c:numCache>
            </c:numRef>
          </c:val>
          <c:smooth val="0"/>
          <c:extLst>
            <c:ext xmlns:c16="http://schemas.microsoft.com/office/drawing/2014/chart" uri="{C3380CC4-5D6E-409C-BE32-E72D297353CC}">
              <c16:uniqueId val="{0000000F-4CF9-45A8-8425-13F4C7BC2544}"/>
            </c:ext>
          </c:extLst>
        </c:ser>
        <c:ser>
          <c:idx val="1"/>
          <c:order val="1"/>
          <c:tx>
            <c:strRef>
              <c:f>Sheet1!$C$1</c:f>
              <c:strCache>
                <c:ptCount val="1"/>
                <c:pt idx="0">
                  <c:v>Retirees</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0-4CF9-45A8-8425-13F4C7BC2544}"/>
                </c:ext>
              </c:extLst>
            </c:dLbl>
            <c:dLbl>
              <c:idx val="2"/>
              <c:delete val="1"/>
              <c:extLst>
                <c:ext xmlns:c15="http://schemas.microsoft.com/office/drawing/2012/chart" uri="{CE6537A1-D6FC-4f65-9D91-7224C49458BB}"/>
                <c:ext xmlns:c16="http://schemas.microsoft.com/office/drawing/2014/chart" uri="{C3380CC4-5D6E-409C-BE32-E72D297353CC}">
                  <c16:uniqueId val="{00000011-4CF9-45A8-8425-13F4C7BC2544}"/>
                </c:ext>
              </c:extLst>
            </c:dLbl>
            <c:dLbl>
              <c:idx val="3"/>
              <c:delete val="1"/>
              <c:extLst>
                <c:ext xmlns:c15="http://schemas.microsoft.com/office/drawing/2012/chart" uri="{CE6537A1-D6FC-4f65-9D91-7224C49458BB}"/>
                <c:ext xmlns:c16="http://schemas.microsoft.com/office/drawing/2014/chart" uri="{C3380CC4-5D6E-409C-BE32-E72D297353CC}">
                  <c16:uniqueId val="{00000012-4CF9-45A8-8425-13F4C7BC2544}"/>
                </c:ext>
              </c:extLst>
            </c:dLbl>
            <c:dLbl>
              <c:idx val="5"/>
              <c:delete val="1"/>
              <c:extLst>
                <c:ext xmlns:c15="http://schemas.microsoft.com/office/drawing/2012/chart" uri="{CE6537A1-D6FC-4f65-9D91-7224C49458BB}"/>
                <c:ext xmlns:c16="http://schemas.microsoft.com/office/drawing/2014/chart" uri="{C3380CC4-5D6E-409C-BE32-E72D297353CC}">
                  <c16:uniqueId val="{00000013-4CF9-45A8-8425-13F4C7BC2544}"/>
                </c:ext>
              </c:extLst>
            </c:dLbl>
            <c:dLbl>
              <c:idx val="6"/>
              <c:delete val="1"/>
              <c:extLst>
                <c:ext xmlns:c15="http://schemas.microsoft.com/office/drawing/2012/chart" uri="{CE6537A1-D6FC-4f65-9D91-7224C49458BB}"/>
                <c:ext xmlns:c16="http://schemas.microsoft.com/office/drawing/2014/chart" uri="{C3380CC4-5D6E-409C-BE32-E72D297353CC}">
                  <c16:uniqueId val="{00000014-4CF9-45A8-8425-13F4C7BC2544}"/>
                </c:ext>
              </c:extLst>
            </c:dLbl>
            <c:dLbl>
              <c:idx val="7"/>
              <c:delete val="1"/>
              <c:extLst>
                <c:ext xmlns:c15="http://schemas.microsoft.com/office/drawing/2012/chart" uri="{CE6537A1-D6FC-4f65-9D91-7224C49458BB}"/>
                <c:ext xmlns:c16="http://schemas.microsoft.com/office/drawing/2014/chart" uri="{C3380CC4-5D6E-409C-BE32-E72D297353CC}">
                  <c16:uniqueId val="{00000015-4CF9-45A8-8425-13F4C7BC2544}"/>
                </c:ext>
              </c:extLst>
            </c:dLbl>
            <c:dLbl>
              <c:idx val="8"/>
              <c:delete val="1"/>
              <c:extLst>
                <c:ext xmlns:c15="http://schemas.microsoft.com/office/drawing/2012/chart" uri="{CE6537A1-D6FC-4f65-9D91-7224C49458BB}"/>
                <c:ext xmlns:c16="http://schemas.microsoft.com/office/drawing/2014/chart" uri="{C3380CC4-5D6E-409C-BE32-E72D297353CC}">
                  <c16:uniqueId val="{00000016-4CF9-45A8-8425-13F4C7BC2544}"/>
                </c:ext>
              </c:extLst>
            </c:dLbl>
            <c:dLbl>
              <c:idx val="10"/>
              <c:delete val="1"/>
              <c:extLst>
                <c:ext xmlns:c15="http://schemas.microsoft.com/office/drawing/2012/chart" uri="{CE6537A1-D6FC-4f65-9D91-7224C49458BB}"/>
                <c:ext xmlns:c16="http://schemas.microsoft.com/office/drawing/2014/chart" uri="{C3380CC4-5D6E-409C-BE32-E72D297353CC}">
                  <c16:uniqueId val="{00000017-4CF9-45A8-8425-13F4C7BC2544}"/>
                </c:ext>
              </c:extLst>
            </c:dLbl>
            <c:dLbl>
              <c:idx val="11"/>
              <c:delete val="1"/>
              <c:extLst>
                <c:ext xmlns:c15="http://schemas.microsoft.com/office/drawing/2012/chart" uri="{CE6537A1-D6FC-4f65-9D91-7224C49458BB}"/>
                <c:ext xmlns:c16="http://schemas.microsoft.com/office/drawing/2014/chart" uri="{C3380CC4-5D6E-409C-BE32-E72D297353CC}">
                  <c16:uniqueId val="{00000018-4CF9-45A8-8425-13F4C7BC2544}"/>
                </c:ext>
              </c:extLst>
            </c:dLbl>
            <c:dLbl>
              <c:idx val="12"/>
              <c:delete val="1"/>
              <c:extLst>
                <c:ext xmlns:c15="http://schemas.microsoft.com/office/drawing/2012/chart" uri="{CE6537A1-D6FC-4f65-9D91-7224C49458BB}"/>
                <c:ext xmlns:c16="http://schemas.microsoft.com/office/drawing/2014/chart" uri="{C3380CC4-5D6E-409C-BE32-E72D297353CC}">
                  <c16:uniqueId val="{00000019-4CF9-45A8-8425-13F4C7BC2544}"/>
                </c:ext>
              </c:extLst>
            </c:dLbl>
            <c:dLbl>
              <c:idx val="13"/>
              <c:delete val="1"/>
              <c:extLst>
                <c:ext xmlns:c15="http://schemas.microsoft.com/office/drawing/2012/chart" uri="{CE6537A1-D6FC-4f65-9D91-7224C49458BB}"/>
                <c:ext xmlns:c16="http://schemas.microsoft.com/office/drawing/2014/chart" uri="{C3380CC4-5D6E-409C-BE32-E72D297353CC}">
                  <c16:uniqueId val="{0000001A-4CF9-45A8-8425-13F4C7BC2544}"/>
                </c:ext>
              </c:extLst>
            </c:dLbl>
            <c:dLbl>
              <c:idx val="15"/>
              <c:delete val="1"/>
              <c:extLst>
                <c:ext xmlns:c15="http://schemas.microsoft.com/office/drawing/2012/chart" uri="{CE6537A1-D6FC-4f65-9D91-7224C49458BB}"/>
                <c:ext xmlns:c16="http://schemas.microsoft.com/office/drawing/2014/chart" uri="{C3380CC4-5D6E-409C-BE32-E72D297353CC}">
                  <c16:uniqueId val="{0000001B-4CF9-45A8-8425-13F4C7BC2544}"/>
                </c:ext>
              </c:extLst>
            </c:dLbl>
            <c:dLbl>
              <c:idx val="16"/>
              <c:delete val="1"/>
              <c:extLst>
                <c:ext xmlns:c15="http://schemas.microsoft.com/office/drawing/2012/chart" uri="{CE6537A1-D6FC-4f65-9D91-7224C49458BB}"/>
                <c:ext xmlns:c16="http://schemas.microsoft.com/office/drawing/2014/chart" uri="{C3380CC4-5D6E-409C-BE32-E72D297353CC}">
                  <c16:uniqueId val="{0000001C-4CF9-45A8-8425-13F4C7BC2544}"/>
                </c:ext>
              </c:extLst>
            </c:dLbl>
            <c:dLbl>
              <c:idx val="17"/>
              <c:delete val="1"/>
              <c:extLst>
                <c:ext xmlns:c15="http://schemas.microsoft.com/office/drawing/2012/chart" uri="{CE6537A1-D6FC-4f65-9D91-7224C49458BB}"/>
                <c:ext xmlns:c16="http://schemas.microsoft.com/office/drawing/2014/chart" uri="{C3380CC4-5D6E-409C-BE32-E72D297353CC}">
                  <c16:uniqueId val="{0000001D-4CF9-45A8-8425-13F4C7BC2544}"/>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Sheet1!$C$2:$C$21</c:f>
              <c:numCache>
                <c:formatCode>0%</c:formatCode>
                <c:ptCount val="20"/>
                <c:pt idx="0">
                  <c:v>0.22</c:v>
                </c:pt>
                <c:pt idx="1">
                  <c:v>0.27</c:v>
                </c:pt>
                <c:pt idx="2">
                  <c:v>0.22</c:v>
                </c:pt>
                <c:pt idx="3">
                  <c:v>0.26</c:v>
                </c:pt>
                <c:pt idx="4">
                  <c:v>0.24</c:v>
                </c:pt>
                <c:pt idx="5">
                  <c:v>0.28000000000000003</c:v>
                </c:pt>
                <c:pt idx="6">
                  <c:v>0.32</c:v>
                </c:pt>
                <c:pt idx="7">
                  <c:v>0.26</c:v>
                </c:pt>
                <c:pt idx="8">
                  <c:v>0.27</c:v>
                </c:pt>
                <c:pt idx="9">
                  <c:v>0.37</c:v>
                </c:pt>
                <c:pt idx="10">
                  <c:v>0.25</c:v>
                </c:pt>
                <c:pt idx="11">
                  <c:v>0.34</c:v>
                </c:pt>
                <c:pt idx="12">
                  <c:v>0.23</c:v>
                </c:pt>
                <c:pt idx="13">
                  <c:v>0.24</c:v>
                </c:pt>
                <c:pt idx="14">
                  <c:v>0.27</c:v>
                </c:pt>
                <c:pt idx="15">
                  <c:v>0.25</c:v>
                </c:pt>
                <c:pt idx="16">
                  <c:v>0.27</c:v>
                </c:pt>
                <c:pt idx="17">
                  <c:v>0.23</c:v>
                </c:pt>
                <c:pt idx="18">
                  <c:v>0.27</c:v>
                </c:pt>
                <c:pt idx="19">
                  <c:v>0.28999999999999998</c:v>
                </c:pt>
              </c:numCache>
            </c:numRef>
          </c:val>
          <c:smooth val="0"/>
          <c:extLst>
            <c:ext xmlns:c16="http://schemas.microsoft.com/office/drawing/2014/chart" uri="{C3380CC4-5D6E-409C-BE32-E72D297353CC}">
              <c16:uniqueId val="{0000001E-4CF9-45A8-8425-13F4C7BC2544}"/>
            </c:ext>
          </c:extLst>
        </c:ser>
        <c:dLbls>
          <c:showLegendKey val="0"/>
          <c:showVal val="0"/>
          <c:showCatName val="0"/>
          <c:showSerName val="0"/>
          <c:showPercent val="0"/>
          <c:showBubbleSize val="0"/>
        </c:dLbls>
        <c:marker val="1"/>
        <c:smooth val="0"/>
        <c:axId val="164788096"/>
        <c:axId val="164789632"/>
      </c:lineChart>
      <c:catAx>
        <c:axId val="164788096"/>
        <c:scaling>
          <c:orientation val="minMax"/>
        </c:scaling>
        <c:delete val="0"/>
        <c:axPos val="b"/>
        <c:numFmt formatCode="General" sourceLinked="1"/>
        <c:majorTickMark val="none"/>
        <c:minorTickMark val="none"/>
        <c:tickLblPos val="nextTo"/>
        <c:txPr>
          <a:bodyPr/>
          <a:lstStyle/>
          <a:p>
            <a:pPr>
              <a:defRPr sz="1000"/>
            </a:pPr>
            <a:endParaRPr lang="en-US"/>
          </a:p>
        </c:txPr>
        <c:crossAx val="164789632"/>
        <c:crosses val="autoZero"/>
        <c:auto val="1"/>
        <c:lblAlgn val="ctr"/>
        <c:lblOffset val="100"/>
        <c:noMultiLvlLbl val="0"/>
      </c:catAx>
      <c:valAx>
        <c:axId val="164789632"/>
        <c:scaling>
          <c:orientation val="minMax"/>
        </c:scaling>
        <c:delete val="1"/>
        <c:axPos val="l"/>
        <c:numFmt formatCode="0%" sourceLinked="1"/>
        <c:majorTickMark val="out"/>
        <c:minorTickMark val="none"/>
        <c:tickLblPos val="nextTo"/>
        <c:crossAx val="164788096"/>
        <c:crosses val="autoZero"/>
        <c:crossBetween val="between"/>
      </c:valAx>
      <c:spPr>
        <a:solidFill>
          <a:schemeClr val="bg1">
            <a:lumMod val="95000"/>
          </a:schemeClr>
        </a:solidFill>
        <a:ln>
          <a:solidFill>
            <a:schemeClr val="tx1"/>
          </a:solidFill>
        </a:ln>
      </c:spPr>
    </c:plotArea>
    <c:legend>
      <c:legendPos val="t"/>
      <c:overlay val="0"/>
      <c:spPr>
        <a:solidFill>
          <a:schemeClr val="bg1"/>
        </a:solidFill>
        <a:ln>
          <a:solidFill>
            <a:schemeClr val="tx1">
              <a:lumMod val="40000"/>
              <a:lumOff val="60000"/>
            </a:schemeClr>
          </a:solidFill>
        </a:ln>
      </c:spPr>
    </c:legend>
    <c:plotVisOnly val="1"/>
    <c:dispBlanksAs val="gap"/>
    <c:showDLblsOverMax val="0"/>
  </c:chart>
  <c:txPr>
    <a:bodyPr/>
    <a:lstStyle/>
    <a:p>
      <a:pPr>
        <a:defRPr sz="12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1236284253461"/>
          <c:y val="0.1431048156754868"/>
          <c:w val="0.53587637157465384"/>
          <c:h val="0.8298229131425845"/>
        </c:manualLayout>
      </c:layout>
      <c:barChart>
        <c:barDir val="bar"/>
        <c:grouping val="stacked"/>
        <c:varyColors val="0"/>
        <c:ser>
          <c:idx val="0"/>
          <c:order val="0"/>
          <c:tx>
            <c:strRef>
              <c:f>Sheet1!$B$1</c:f>
              <c:strCache>
                <c:ptCount val="1"/>
                <c:pt idx="0">
                  <c:v>Major reason</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Wanting to stay active and involved</c:v>
                </c:pt>
                <c:pt idx="1">
                  <c:v>Enjoying working</c:v>
                </c:pt>
                <c:pt idx="2">
                  <c:v>Wanting money to buy extras</c:v>
                </c:pt>
                <c:pt idx="3">
                  <c:v>A job opportunity</c:v>
                </c:pt>
                <c:pt idx="4">
                  <c:v>Needing money to make ends meet</c:v>
                </c:pt>
                <c:pt idx="5">
                  <c:v>Trying a different career</c:v>
                </c:pt>
                <c:pt idx="6">
                  <c:v>A decrease in the value of your savings or investments</c:v>
                </c:pt>
                <c:pt idx="7">
                  <c:v>Keeping health insurance or other benefits</c:v>
                </c:pt>
              </c:strCache>
            </c:strRef>
          </c:cat>
          <c:val>
            <c:numRef>
              <c:f>Sheet1!$B$2:$B$9</c:f>
              <c:numCache>
                <c:formatCode>0%</c:formatCode>
                <c:ptCount val="8"/>
                <c:pt idx="0">
                  <c:v>0.64</c:v>
                </c:pt>
                <c:pt idx="1">
                  <c:v>0.48</c:v>
                </c:pt>
                <c:pt idx="2">
                  <c:v>0.31</c:v>
                </c:pt>
                <c:pt idx="3">
                  <c:v>0.23</c:v>
                </c:pt>
                <c:pt idx="4">
                  <c:v>0.19</c:v>
                </c:pt>
                <c:pt idx="5">
                  <c:v>0.1</c:v>
                </c:pt>
                <c:pt idx="6">
                  <c:v>0.09</c:v>
                </c:pt>
                <c:pt idx="7">
                  <c:v>0.04</c:v>
                </c:pt>
              </c:numCache>
            </c:numRef>
          </c:val>
          <c:extLst>
            <c:ext xmlns:c16="http://schemas.microsoft.com/office/drawing/2014/chart" uri="{C3380CC4-5D6E-409C-BE32-E72D297353CC}">
              <c16:uniqueId val="{00000000-549F-4716-9401-8BC3C60B4140}"/>
            </c:ext>
          </c:extLst>
        </c:ser>
        <c:ser>
          <c:idx val="1"/>
          <c:order val="1"/>
          <c:tx>
            <c:strRef>
              <c:f>Sheet1!$C$1</c:f>
              <c:strCache>
                <c:ptCount val="1"/>
                <c:pt idx="0">
                  <c:v>Minor reason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Wanting to stay active and involved</c:v>
                </c:pt>
                <c:pt idx="1">
                  <c:v>Enjoying working</c:v>
                </c:pt>
                <c:pt idx="2">
                  <c:v>Wanting money to buy extras</c:v>
                </c:pt>
                <c:pt idx="3">
                  <c:v>A job opportunity</c:v>
                </c:pt>
                <c:pt idx="4">
                  <c:v>Needing money to make ends meet</c:v>
                </c:pt>
                <c:pt idx="5">
                  <c:v>Trying a different career</c:v>
                </c:pt>
                <c:pt idx="6">
                  <c:v>A decrease in the value of your savings or investments</c:v>
                </c:pt>
                <c:pt idx="7">
                  <c:v>Keeping health insurance or other benefits</c:v>
                </c:pt>
              </c:strCache>
            </c:strRef>
          </c:cat>
          <c:val>
            <c:numRef>
              <c:f>Sheet1!$C$2:$C$9</c:f>
              <c:numCache>
                <c:formatCode>0%</c:formatCode>
                <c:ptCount val="8"/>
                <c:pt idx="0">
                  <c:v>0.26</c:v>
                </c:pt>
                <c:pt idx="1">
                  <c:v>0.34</c:v>
                </c:pt>
                <c:pt idx="2">
                  <c:v>0.36</c:v>
                </c:pt>
                <c:pt idx="3">
                  <c:v>0.24</c:v>
                </c:pt>
                <c:pt idx="4">
                  <c:v>0.23</c:v>
                </c:pt>
                <c:pt idx="5">
                  <c:v>0.17</c:v>
                </c:pt>
                <c:pt idx="6">
                  <c:v>0.15</c:v>
                </c:pt>
                <c:pt idx="7">
                  <c:v>0.1</c:v>
                </c:pt>
              </c:numCache>
            </c:numRef>
          </c:val>
          <c:extLst>
            <c:ext xmlns:c16="http://schemas.microsoft.com/office/drawing/2014/chart" uri="{C3380CC4-5D6E-409C-BE32-E72D297353CC}">
              <c16:uniqueId val="{00000001-549F-4716-9401-8BC3C60B4140}"/>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Wanting to stay active and involved</c:v>
                </c:pt>
                <c:pt idx="1">
                  <c:v>Enjoying working</c:v>
                </c:pt>
                <c:pt idx="2">
                  <c:v>Wanting money to buy extras</c:v>
                </c:pt>
                <c:pt idx="3">
                  <c:v>A job opportunity</c:v>
                </c:pt>
                <c:pt idx="4">
                  <c:v>Needing money to make ends meet</c:v>
                </c:pt>
                <c:pt idx="5">
                  <c:v>Trying a different career</c:v>
                </c:pt>
                <c:pt idx="6">
                  <c:v>A decrease in the value of your savings or investments</c:v>
                </c:pt>
                <c:pt idx="7">
                  <c:v>Keeping health insurance or other benefits</c:v>
                </c:pt>
              </c:strCache>
            </c:strRef>
          </c:cat>
          <c:val>
            <c:numRef>
              <c:f>Sheet1!$D$2:$D$9</c:f>
              <c:numCache>
                <c:formatCode>0%</c:formatCode>
                <c:ptCount val="8"/>
                <c:pt idx="0">
                  <c:v>0.9</c:v>
                </c:pt>
                <c:pt idx="1">
                  <c:v>0.82</c:v>
                </c:pt>
                <c:pt idx="2">
                  <c:v>0.67</c:v>
                </c:pt>
                <c:pt idx="3">
                  <c:v>0.47</c:v>
                </c:pt>
                <c:pt idx="4">
                  <c:v>0.42</c:v>
                </c:pt>
                <c:pt idx="5">
                  <c:v>0.27</c:v>
                </c:pt>
                <c:pt idx="6">
                  <c:v>0.23</c:v>
                </c:pt>
                <c:pt idx="7">
                  <c:v>0.13</c:v>
                </c:pt>
              </c:numCache>
            </c:numRef>
          </c:val>
          <c:extLst>
            <c:ext xmlns:c16="http://schemas.microsoft.com/office/drawing/2014/chart" uri="{C3380CC4-5D6E-409C-BE32-E72D297353CC}">
              <c16:uniqueId val="{00000002-549F-4716-9401-8BC3C60B4140}"/>
            </c:ext>
          </c:extLst>
        </c:ser>
        <c:dLbls>
          <c:showLegendKey val="0"/>
          <c:showVal val="0"/>
          <c:showCatName val="0"/>
          <c:showSerName val="0"/>
          <c:showPercent val="0"/>
          <c:showBubbleSize val="0"/>
        </c:dLbls>
        <c:gapWidth val="50"/>
        <c:overlap val="100"/>
        <c:axId val="164756864"/>
        <c:axId val="165688448"/>
      </c:barChart>
      <c:catAx>
        <c:axId val="164756864"/>
        <c:scaling>
          <c:orientation val="maxMin"/>
        </c:scaling>
        <c:delete val="0"/>
        <c:axPos val="l"/>
        <c:numFmt formatCode="General" sourceLinked="1"/>
        <c:majorTickMark val="none"/>
        <c:minorTickMark val="none"/>
        <c:tickLblPos val="nextTo"/>
        <c:txPr>
          <a:bodyPr/>
          <a:lstStyle/>
          <a:p>
            <a:pPr algn="r">
              <a:defRPr/>
            </a:pPr>
            <a:endParaRPr lang="en-US"/>
          </a:p>
        </c:txPr>
        <c:crossAx val="165688448"/>
        <c:crosses val="autoZero"/>
        <c:auto val="1"/>
        <c:lblAlgn val="ctr"/>
        <c:lblOffset val="100"/>
        <c:noMultiLvlLbl val="0"/>
      </c:catAx>
      <c:valAx>
        <c:axId val="165688448"/>
        <c:scaling>
          <c:orientation val="minMax"/>
          <c:max val="1"/>
        </c:scaling>
        <c:delete val="1"/>
        <c:axPos val="t"/>
        <c:numFmt formatCode="0%" sourceLinked="1"/>
        <c:majorTickMark val="out"/>
        <c:minorTickMark val="none"/>
        <c:tickLblPos val="nextTo"/>
        <c:crossAx val="164756864"/>
        <c:crosses val="autoZero"/>
        <c:crossBetween val="between"/>
      </c:valAx>
    </c:plotArea>
    <c:legend>
      <c:legendPos val="t"/>
      <c:legendEntry>
        <c:idx val="2"/>
        <c:delete val="1"/>
      </c:legendEntry>
      <c:layout>
        <c:manualLayout>
          <c:xMode val="edge"/>
          <c:yMode val="edge"/>
          <c:x val="0.34225386943990554"/>
          <c:y val="2.5356752649647544E-2"/>
          <c:w val="0.41432955172244135"/>
          <c:h val="7.1378260411409433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1236284253461"/>
          <c:y val="0.1431048156754868"/>
          <c:w val="0.51285518959413923"/>
          <c:h val="0.8298229131425845"/>
        </c:manualLayout>
      </c:layout>
      <c:barChart>
        <c:barDir val="bar"/>
        <c:grouping val="stacked"/>
        <c:varyColors val="0"/>
        <c:ser>
          <c:idx val="0"/>
          <c:order val="0"/>
          <c:tx>
            <c:strRef>
              <c:f>Sheet1!$B$1</c:f>
              <c:strCache>
                <c:ptCount val="1"/>
                <c:pt idx="0">
                  <c:v>Major reason</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Wanting to stay active and involved</c:v>
                </c:pt>
                <c:pt idx="1">
                  <c:v>Wanting money to buy extras</c:v>
                </c:pt>
                <c:pt idx="2">
                  <c:v>Enjoying working</c:v>
                </c:pt>
                <c:pt idx="3">
                  <c:v>Needing money to make ends meet</c:v>
                </c:pt>
                <c:pt idx="4">
                  <c:v>Keeping health insurance or other benefits</c:v>
                </c:pt>
                <c:pt idx="5">
                  <c:v>Trying a different career</c:v>
                </c:pt>
              </c:strCache>
            </c:strRef>
          </c:cat>
          <c:val>
            <c:numRef>
              <c:f>Sheet1!$B$2:$B$7</c:f>
              <c:numCache>
                <c:formatCode>0%</c:formatCode>
                <c:ptCount val="6"/>
                <c:pt idx="0">
                  <c:v>0.64</c:v>
                </c:pt>
                <c:pt idx="1">
                  <c:v>0.47</c:v>
                </c:pt>
                <c:pt idx="2">
                  <c:v>0.43</c:v>
                </c:pt>
                <c:pt idx="3">
                  <c:v>0.37</c:v>
                </c:pt>
                <c:pt idx="4">
                  <c:v>0.39</c:v>
                </c:pt>
                <c:pt idx="5">
                  <c:v>0.14000000000000001</c:v>
                </c:pt>
              </c:numCache>
            </c:numRef>
          </c:val>
          <c:extLst>
            <c:ext xmlns:c16="http://schemas.microsoft.com/office/drawing/2014/chart" uri="{C3380CC4-5D6E-409C-BE32-E72D297353CC}">
              <c16:uniqueId val="{00000000-F3C3-4CBE-8B27-5114D65F4430}"/>
            </c:ext>
          </c:extLst>
        </c:ser>
        <c:ser>
          <c:idx val="1"/>
          <c:order val="1"/>
          <c:tx>
            <c:strRef>
              <c:f>Sheet1!$C$1</c:f>
              <c:strCache>
                <c:ptCount val="1"/>
                <c:pt idx="0">
                  <c:v>Minor reason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Wanting to stay active and involved</c:v>
                </c:pt>
                <c:pt idx="1">
                  <c:v>Wanting money to buy extras</c:v>
                </c:pt>
                <c:pt idx="2">
                  <c:v>Enjoying working</c:v>
                </c:pt>
                <c:pt idx="3">
                  <c:v>Needing money to make ends meet</c:v>
                </c:pt>
                <c:pt idx="4">
                  <c:v>Keeping health insurance or other benefits</c:v>
                </c:pt>
                <c:pt idx="5">
                  <c:v>Trying a different career</c:v>
                </c:pt>
              </c:strCache>
            </c:strRef>
          </c:cat>
          <c:val>
            <c:numRef>
              <c:f>Sheet1!$C$2:$C$7</c:f>
              <c:numCache>
                <c:formatCode>0%</c:formatCode>
                <c:ptCount val="6"/>
                <c:pt idx="0">
                  <c:v>0.3</c:v>
                </c:pt>
                <c:pt idx="1">
                  <c:v>0.43</c:v>
                </c:pt>
                <c:pt idx="2">
                  <c:v>0.39</c:v>
                </c:pt>
                <c:pt idx="3">
                  <c:v>0.37</c:v>
                </c:pt>
                <c:pt idx="4">
                  <c:v>0.34</c:v>
                </c:pt>
                <c:pt idx="5">
                  <c:v>0.37</c:v>
                </c:pt>
              </c:numCache>
            </c:numRef>
          </c:val>
          <c:extLst>
            <c:ext xmlns:c16="http://schemas.microsoft.com/office/drawing/2014/chart" uri="{C3380CC4-5D6E-409C-BE32-E72D297353CC}">
              <c16:uniqueId val="{00000001-F3C3-4CBE-8B27-5114D65F4430}"/>
            </c:ext>
          </c:extLst>
        </c:ser>
        <c:ser>
          <c:idx val="2"/>
          <c:order val="2"/>
          <c:tx>
            <c:strRef>
              <c:f>Sheet1!$D$1</c:f>
              <c:strCache>
                <c:ptCount val="1"/>
                <c:pt idx="0">
                  <c:v>Net</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Wanting to stay active and involved</c:v>
                </c:pt>
                <c:pt idx="1">
                  <c:v>Wanting money to buy extras</c:v>
                </c:pt>
                <c:pt idx="2">
                  <c:v>Enjoying working</c:v>
                </c:pt>
                <c:pt idx="3">
                  <c:v>Needing money to make ends meet</c:v>
                </c:pt>
                <c:pt idx="4">
                  <c:v>Keeping health insurance or other benefits</c:v>
                </c:pt>
                <c:pt idx="5">
                  <c:v>Trying a different career</c:v>
                </c:pt>
              </c:strCache>
            </c:strRef>
          </c:cat>
          <c:val>
            <c:numRef>
              <c:f>Sheet1!$D$2:$D$7</c:f>
              <c:numCache>
                <c:formatCode>0%</c:formatCode>
                <c:ptCount val="6"/>
                <c:pt idx="0">
                  <c:v>0.94</c:v>
                </c:pt>
                <c:pt idx="1">
                  <c:v>0.9</c:v>
                </c:pt>
                <c:pt idx="2">
                  <c:v>0.82</c:v>
                </c:pt>
                <c:pt idx="3">
                  <c:v>0.74</c:v>
                </c:pt>
                <c:pt idx="4">
                  <c:v>0.73</c:v>
                </c:pt>
                <c:pt idx="5">
                  <c:v>0.51</c:v>
                </c:pt>
              </c:numCache>
            </c:numRef>
          </c:val>
          <c:extLst>
            <c:ext xmlns:c16="http://schemas.microsoft.com/office/drawing/2014/chart" uri="{C3380CC4-5D6E-409C-BE32-E72D297353CC}">
              <c16:uniqueId val="{00000002-F3C3-4CBE-8B27-5114D65F4430}"/>
            </c:ext>
          </c:extLst>
        </c:ser>
        <c:dLbls>
          <c:showLegendKey val="0"/>
          <c:showVal val="0"/>
          <c:showCatName val="0"/>
          <c:showSerName val="0"/>
          <c:showPercent val="0"/>
          <c:showBubbleSize val="0"/>
        </c:dLbls>
        <c:gapWidth val="50"/>
        <c:overlap val="100"/>
        <c:axId val="166389248"/>
        <c:axId val="166390784"/>
      </c:barChart>
      <c:catAx>
        <c:axId val="166389248"/>
        <c:scaling>
          <c:orientation val="maxMin"/>
        </c:scaling>
        <c:delete val="0"/>
        <c:axPos val="l"/>
        <c:numFmt formatCode="General" sourceLinked="1"/>
        <c:majorTickMark val="none"/>
        <c:minorTickMark val="none"/>
        <c:tickLblPos val="nextTo"/>
        <c:txPr>
          <a:bodyPr/>
          <a:lstStyle/>
          <a:p>
            <a:pPr algn="r">
              <a:defRPr/>
            </a:pPr>
            <a:endParaRPr lang="en-US"/>
          </a:p>
        </c:txPr>
        <c:crossAx val="166390784"/>
        <c:crosses val="autoZero"/>
        <c:auto val="1"/>
        <c:lblAlgn val="ctr"/>
        <c:lblOffset val="100"/>
        <c:noMultiLvlLbl val="0"/>
      </c:catAx>
      <c:valAx>
        <c:axId val="166390784"/>
        <c:scaling>
          <c:orientation val="minMax"/>
          <c:max val="1"/>
        </c:scaling>
        <c:delete val="1"/>
        <c:axPos val="t"/>
        <c:numFmt formatCode="0%" sourceLinked="1"/>
        <c:majorTickMark val="out"/>
        <c:minorTickMark val="none"/>
        <c:tickLblPos val="nextTo"/>
        <c:crossAx val="166389248"/>
        <c:crosses val="autoZero"/>
        <c:crossBetween val="between"/>
      </c:valAx>
    </c:plotArea>
    <c:legend>
      <c:legendPos val="t"/>
      <c:legendEntry>
        <c:idx val="2"/>
        <c:delete val="1"/>
      </c:legendEntry>
      <c:layout>
        <c:manualLayout>
          <c:xMode val="edge"/>
          <c:yMode val="edge"/>
          <c:x val="0.34225386943990554"/>
          <c:y val="2.5356752649647544E-2"/>
          <c:w val="0.41432955172244135"/>
          <c:h val="7.1378260411409433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0579432779235928"/>
          <c:w val="0.98267318411041304"/>
          <c:h val="0.82845425571803522"/>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00-2D2C-4D04-8859-2495FDA53AA6}"/>
                </c:ext>
              </c:extLst>
            </c:dLbl>
            <c:dLbl>
              <c:idx val="4"/>
              <c:delete val="1"/>
              <c:extLst>
                <c:ext xmlns:c15="http://schemas.microsoft.com/office/drawing/2012/chart" uri="{CE6537A1-D6FC-4f65-9D91-7224C49458BB}"/>
                <c:ext xmlns:c16="http://schemas.microsoft.com/office/drawing/2014/chart" uri="{C3380CC4-5D6E-409C-BE32-E72D297353CC}">
                  <c16:uniqueId val="{00000001-2D2C-4D04-8859-2495FDA53AA6}"/>
                </c:ext>
              </c:extLst>
            </c:dLbl>
            <c:dLbl>
              <c:idx val="5"/>
              <c:delete val="1"/>
              <c:extLst>
                <c:ext xmlns:c15="http://schemas.microsoft.com/office/drawing/2012/chart" uri="{CE6537A1-D6FC-4f65-9D91-7224C49458BB}"/>
                <c:ext xmlns:c16="http://schemas.microsoft.com/office/drawing/2014/chart" uri="{C3380CC4-5D6E-409C-BE32-E72D297353CC}">
                  <c16:uniqueId val="{00000002-2D2C-4D04-8859-2495FDA53AA6}"/>
                </c:ext>
              </c:extLst>
            </c:dLbl>
            <c:dLbl>
              <c:idx val="7"/>
              <c:delete val="1"/>
              <c:extLst>
                <c:ext xmlns:c15="http://schemas.microsoft.com/office/drawing/2012/chart" uri="{CE6537A1-D6FC-4f65-9D91-7224C49458BB}"/>
                <c:ext xmlns:c16="http://schemas.microsoft.com/office/drawing/2014/chart" uri="{C3380CC4-5D6E-409C-BE32-E72D297353CC}">
                  <c16:uniqueId val="{00000003-2D2C-4D04-8859-2495FDA53AA6}"/>
                </c:ext>
              </c:extLst>
            </c:dLbl>
            <c:dLbl>
              <c:idx val="8"/>
              <c:delete val="1"/>
              <c:extLst>
                <c:ext xmlns:c15="http://schemas.microsoft.com/office/drawing/2012/chart" uri="{CE6537A1-D6FC-4f65-9D91-7224C49458BB}"/>
                <c:ext xmlns:c16="http://schemas.microsoft.com/office/drawing/2014/chart" uri="{C3380CC4-5D6E-409C-BE32-E72D297353CC}">
                  <c16:uniqueId val="{00000004-2D2C-4D04-8859-2495FDA53AA6}"/>
                </c:ext>
              </c:extLst>
            </c:dLbl>
            <c:dLbl>
              <c:idx val="9"/>
              <c:delete val="1"/>
              <c:extLst>
                <c:ext xmlns:c15="http://schemas.microsoft.com/office/drawing/2012/chart" uri="{CE6537A1-D6FC-4f65-9D91-7224C49458BB}"/>
                <c:ext xmlns:c16="http://schemas.microsoft.com/office/drawing/2014/chart" uri="{C3380CC4-5D6E-409C-BE32-E72D297353CC}">
                  <c16:uniqueId val="{00000005-2D2C-4D04-8859-2495FDA53AA6}"/>
                </c:ext>
              </c:extLst>
            </c:dLbl>
            <c:dLbl>
              <c:idx val="12"/>
              <c:delete val="1"/>
              <c:extLst>
                <c:ext xmlns:c15="http://schemas.microsoft.com/office/drawing/2012/chart" uri="{CE6537A1-D6FC-4f65-9D91-7224C49458BB}"/>
                <c:ext xmlns:c16="http://schemas.microsoft.com/office/drawing/2014/chart" uri="{C3380CC4-5D6E-409C-BE32-E72D297353CC}">
                  <c16:uniqueId val="{00000006-2D2C-4D04-8859-2495FDA53AA6}"/>
                </c:ext>
              </c:extLst>
            </c:dLbl>
            <c:dLbl>
              <c:idx val="14"/>
              <c:delete val="1"/>
              <c:extLst>
                <c:ext xmlns:c15="http://schemas.microsoft.com/office/drawing/2012/chart" uri="{CE6537A1-D6FC-4f65-9D91-7224C49458BB}"/>
                <c:ext xmlns:c16="http://schemas.microsoft.com/office/drawing/2014/chart" uri="{C3380CC4-5D6E-409C-BE32-E72D297353CC}">
                  <c16:uniqueId val="{00000007-2D2C-4D04-8859-2495FDA53AA6}"/>
                </c:ext>
              </c:extLst>
            </c:dLbl>
            <c:dLbl>
              <c:idx val="17"/>
              <c:delete val="1"/>
              <c:extLst>
                <c:ext xmlns:c15="http://schemas.microsoft.com/office/drawing/2012/chart" uri="{CE6537A1-D6FC-4f65-9D91-7224C49458BB}"/>
                <c:ext xmlns:c16="http://schemas.microsoft.com/office/drawing/2014/chart" uri="{C3380CC4-5D6E-409C-BE32-E72D297353CC}">
                  <c16:uniqueId val="{00000008-2D2C-4D04-8859-2495FDA53AA6}"/>
                </c:ext>
              </c:extLst>
            </c:dLbl>
            <c:dLbl>
              <c:idx val="18"/>
              <c:delete val="1"/>
              <c:extLst>
                <c:ext xmlns:c15="http://schemas.microsoft.com/office/drawing/2012/chart" uri="{CE6537A1-D6FC-4f65-9D91-7224C49458BB}"/>
                <c:ext xmlns:c16="http://schemas.microsoft.com/office/drawing/2014/chart" uri="{C3380CC4-5D6E-409C-BE32-E72D297353CC}">
                  <c16:uniqueId val="{00000009-2D2C-4D04-8859-2495FDA53AA6}"/>
                </c:ext>
              </c:extLst>
            </c:dLbl>
            <c:dLbl>
              <c:idx val="19"/>
              <c:delete val="1"/>
              <c:extLst>
                <c:ext xmlns:c15="http://schemas.microsoft.com/office/drawing/2012/chart" uri="{CE6537A1-D6FC-4f65-9D91-7224C49458BB}"/>
                <c:ext xmlns:c16="http://schemas.microsoft.com/office/drawing/2014/chart" uri="{C3380CC4-5D6E-409C-BE32-E72D297353CC}">
                  <c16:uniqueId val="{0000000A-2D2C-4D04-8859-2495FDA53AA6}"/>
                </c:ext>
              </c:extLst>
            </c:dLbl>
            <c:dLbl>
              <c:idx val="20"/>
              <c:delete val="1"/>
              <c:extLst>
                <c:ext xmlns:c15="http://schemas.microsoft.com/office/drawing/2012/chart" uri="{CE6537A1-D6FC-4f65-9D91-7224C49458BB}"/>
                <c:ext xmlns:c16="http://schemas.microsoft.com/office/drawing/2014/chart" uri="{C3380CC4-5D6E-409C-BE32-E72D297353CC}">
                  <c16:uniqueId val="{0000000B-2D2C-4D04-8859-2495FDA53AA6}"/>
                </c:ext>
              </c:extLst>
            </c:dLbl>
            <c:dLbl>
              <c:idx val="22"/>
              <c:delete val="1"/>
              <c:extLst>
                <c:ext xmlns:c15="http://schemas.microsoft.com/office/drawing/2012/chart" uri="{CE6537A1-D6FC-4f65-9D91-7224C49458BB}"/>
                <c:ext xmlns:c16="http://schemas.microsoft.com/office/drawing/2014/chart" uri="{C3380CC4-5D6E-409C-BE32-E72D297353CC}">
                  <c16:uniqueId val="{0000000C-2D2C-4D04-8859-2495FDA53AA6}"/>
                </c:ext>
              </c:extLst>
            </c:dLbl>
            <c:dLbl>
              <c:idx val="23"/>
              <c:delete val="1"/>
              <c:extLst>
                <c:ext xmlns:c15="http://schemas.microsoft.com/office/drawing/2012/chart" uri="{CE6537A1-D6FC-4f65-9D91-7224C49458BB}"/>
                <c:ext xmlns:c16="http://schemas.microsoft.com/office/drawing/2014/chart" uri="{C3380CC4-5D6E-409C-BE32-E72D297353CC}">
                  <c16:uniqueId val="{0000000D-2D2C-4D04-8859-2495FDA53AA6}"/>
                </c:ext>
              </c:extLst>
            </c:dLbl>
            <c:dLbl>
              <c:idx val="24"/>
              <c:delete val="1"/>
              <c:extLst>
                <c:ext xmlns:c15="http://schemas.microsoft.com/office/drawing/2012/chart" uri="{CE6537A1-D6FC-4f65-9D91-7224C49458BB}"/>
                <c:ext xmlns:c16="http://schemas.microsoft.com/office/drawing/2014/chart" uri="{C3380CC4-5D6E-409C-BE32-E72D297353CC}">
                  <c16:uniqueId val="{0000000E-2D2C-4D04-8859-2495FDA53AA6}"/>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Sheet1!$B$2:$B$28</c:f>
              <c:numCache>
                <c:formatCode>General</c:formatCode>
                <c:ptCount val="27"/>
                <c:pt idx="0" formatCode="0%">
                  <c:v>0.37</c:v>
                </c:pt>
                <c:pt idx="2" formatCode="0%">
                  <c:v>0.33</c:v>
                </c:pt>
                <c:pt idx="3" formatCode="0%">
                  <c:v>0.34</c:v>
                </c:pt>
                <c:pt idx="4" formatCode="0%">
                  <c:v>0.31</c:v>
                </c:pt>
                <c:pt idx="5" formatCode="0%">
                  <c:v>0.27</c:v>
                </c:pt>
                <c:pt idx="6" formatCode="0%">
                  <c:v>0.23</c:v>
                </c:pt>
                <c:pt idx="7" formatCode="0%">
                  <c:v>0.23</c:v>
                </c:pt>
                <c:pt idx="8" formatCode="0%">
                  <c:v>0.24</c:v>
                </c:pt>
                <c:pt idx="9" formatCode="0%">
                  <c:v>0.24</c:v>
                </c:pt>
                <c:pt idx="11" formatCode="0%">
                  <c:v>0.27</c:v>
                </c:pt>
                <c:pt idx="12" formatCode="0%">
                  <c:v>0.26</c:v>
                </c:pt>
                <c:pt idx="14" formatCode="0%">
                  <c:v>0.27</c:v>
                </c:pt>
                <c:pt idx="16" formatCode="0%">
                  <c:v>0.25</c:v>
                </c:pt>
                <c:pt idx="17" formatCode="0%">
                  <c:v>0.31</c:v>
                </c:pt>
                <c:pt idx="18" formatCode="0%">
                  <c:v>0.32</c:v>
                </c:pt>
                <c:pt idx="19" formatCode="0%">
                  <c:v>0.32</c:v>
                </c:pt>
                <c:pt idx="20" formatCode="0%">
                  <c:v>0.33</c:v>
                </c:pt>
                <c:pt idx="21" formatCode="0%">
                  <c:v>0.31</c:v>
                </c:pt>
                <c:pt idx="22" formatCode="0%">
                  <c:v>0.33</c:v>
                </c:pt>
                <c:pt idx="23" formatCode="0%">
                  <c:v>0.33</c:v>
                </c:pt>
                <c:pt idx="24" formatCode="0%">
                  <c:v>0.31</c:v>
                </c:pt>
                <c:pt idx="25" formatCode="0%">
                  <c:v>0.35</c:v>
                </c:pt>
                <c:pt idx="26" formatCode="0%">
                  <c:v>0.35</c:v>
                </c:pt>
              </c:numCache>
            </c:numRef>
          </c:val>
          <c:smooth val="0"/>
          <c:extLst>
            <c:ext xmlns:c16="http://schemas.microsoft.com/office/drawing/2014/chart" uri="{C3380CC4-5D6E-409C-BE32-E72D297353CC}">
              <c16:uniqueId val="{0000000F-2D2C-4D04-8859-2495FDA53AA6}"/>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10-2D2C-4D04-8859-2495FDA53AA6}"/>
                </c:ext>
              </c:extLst>
            </c:dLbl>
            <c:dLbl>
              <c:idx val="4"/>
              <c:delete val="1"/>
              <c:extLst>
                <c:ext xmlns:c15="http://schemas.microsoft.com/office/drawing/2012/chart" uri="{CE6537A1-D6FC-4f65-9D91-7224C49458BB}"/>
                <c:ext xmlns:c16="http://schemas.microsoft.com/office/drawing/2014/chart" uri="{C3380CC4-5D6E-409C-BE32-E72D297353CC}">
                  <c16:uniqueId val="{00000011-2D2C-4D04-8859-2495FDA53AA6}"/>
                </c:ext>
              </c:extLst>
            </c:dLbl>
            <c:dLbl>
              <c:idx val="5"/>
              <c:delete val="1"/>
              <c:extLst>
                <c:ext xmlns:c15="http://schemas.microsoft.com/office/drawing/2012/chart" uri="{CE6537A1-D6FC-4f65-9D91-7224C49458BB}"/>
                <c:ext xmlns:c16="http://schemas.microsoft.com/office/drawing/2014/chart" uri="{C3380CC4-5D6E-409C-BE32-E72D297353CC}">
                  <c16:uniqueId val="{00000012-2D2C-4D04-8859-2495FDA53AA6}"/>
                </c:ext>
              </c:extLst>
            </c:dLbl>
            <c:dLbl>
              <c:idx val="7"/>
              <c:delete val="1"/>
              <c:extLst>
                <c:ext xmlns:c15="http://schemas.microsoft.com/office/drawing/2012/chart" uri="{CE6537A1-D6FC-4f65-9D91-7224C49458BB}"/>
                <c:ext xmlns:c16="http://schemas.microsoft.com/office/drawing/2014/chart" uri="{C3380CC4-5D6E-409C-BE32-E72D297353CC}">
                  <c16:uniqueId val="{00000013-2D2C-4D04-8859-2495FDA53AA6}"/>
                </c:ext>
              </c:extLst>
            </c:dLbl>
            <c:dLbl>
              <c:idx val="8"/>
              <c:delete val="1"/>
              <c:extLst>
                <c:ext xmlns:c15="http://schemas.microsoft.com/office/drawing/2012/chart" uri="{CE6537A1-D6FC-4f65-9D91-7224C49458BB}"/>
                <c:ext xmlns:c16="http://schemas.microsoft.com/office/drawing/2014/chart" uri="{C3380CC4-5D6E-409C-BE32-E72D297353CC}">
                  <c16:uniqueId val="{00000014-2D2C-4D04-8859-2495FDA53AA6}"/>
                </c:ext>
              </c:extLst>
            </c:dLbl>
            <c:dLbl>
              <c:idx val="9"/>
              <c:delete val="1"/>
              <c:extLst>
                <c:ext xmlns:c15="http://schemas.microsoft.com/office/drawing/2012/chart" uri="{CE6537A1-D6FC-4f65-9D91-7224C49458BB}"/>
                <c:ext xmlns:c16="http://schemas.microsoft.com/office/drawing/2014/chart" uri="{C3380CC4-5D6E-409C-BE32-E72D297353CC}">
                  <c16:uniqueId val="{00000015-2D2C-4D04-8859-2495FDA53AA6}"/>
                </c:ext>
              </c:extLst>
            </c:dLbl>
            <c:dLbl>
              <c:idx val="12"/>
              <c:delete val="1"/>
              <c:extLst>
                <c:ext xmlns:c15="http://schemas.microsoft.com/office/drawing/2012/chart" uri="{CE6537A1-D6FC-4f65-9D91-7224C49458BB}"/>
                <c:ext xmlns:c16="http://schemas.microsoft.com/office/drawing/2014/chart" uri="{C3380CC4-5D6E-409C-BE32-E72D297353CC}">
                  <c16:uniqueId val="{00000016-2D2C-4D04-8859-2495FDA53AA6}"/>
                </c:ext>
              </c:extLst>
            </c:dLbl>
            <c:dLbl>
              <c:idx val="14"/>
              <c:delete val="1"/>
              <c:extLst>
                <c:ext xmlns:c15="http://schemas.microsoft.com/office/drawing/2012/chart" uri="{CE6537A1-D6FC-4f65-9D91-7224C49458BB}"/>
                <c:ext xmlns:c16="http://schemas.microsoft.com/office/drawing/2014/chart" uri="{C3380CC4-5D6E-409C-BE32-E72D297353CC}">
                  <c16:uniqueId val="{00000017-2D2C-4D04-8859-2495FDA53AA6}"/>
                </c:ext>
              </c:extLst>
            </c:dLbl>
            <c:dLbl>
              <c:idx val="17"/>
              <c:delete val="1"/>
              <c:extLst>
                <c:ext xmlns:c15="http://schemas.microsoft.com/office/drawing/2012/chart" uri="{CE6537A1-D6FC-4f65-9D91-7224C49458BB}"/>
                <c:ext xmlns:c16="http://schemas.microsoft.com/office/drawing/2014/chart" uri="{C3380CC4-5D6E-409C-BE32-E72D297353CC}">
                  <c16:uniqueId val="{00000018-2D2C-4D04-8859-2495FDA53AA6}"/>
                </c:ext>
              </c:extLst>
            </c:dLbl>
            <c:dLbl>
              <c:idx val="18"/>
              <c:delete val="1"/>
              <c:extLst>
                <c:ext xmlns:c15="http://schemas.microsoft.com/office/drawing/2012/chart" uri="{CE6537A1-D6FC-4f65-9D91-7224C49458BB}"/>
                <c:ext xmlns:c16="http://schemas.microsoft.com/office/drawing/2014/chart" uri="{C3380CC4-5D6E-409C-BE32-E72D297353CC}">
                  <c16:uniqueId val="{00000019-2D2C-4D04-8859-2495FDA53AA6}"/>
                </c:ext>
              </c:extLst>
            </c:dLbl>
            <c:dLbl>
              <c:idx val="19"/>
              <c:delete val="1"/>
              <c:extLst>
                <c:ext xmlns:c15="http://schemas.microsoft.com/office/drawing/2012/chart" uri="{CE6537A1-D6FC-4f65-9D91-7224C49458BB}"/>
                <c:ext xmlns:c16="http://schemas.microsoft.com/office/drawing/2014/chart" uri="{C3380CC4-5D6E-409C-BE32-E72D297353CC}">
                  <c16:uniqueId val="{0000001A-2D2C-4D04-8859-2495FDA53AA6}"/>
                </c:ext>
              </c:extLst>
            </c:dLbl>
            <c:dLbl>
              <c:idx val="20"/>
              <c:delete val="1"/>
              <c:extLst>
                <c:ext xmlns:c15="http://schemas.microsoft.com/office/drawing/2012/chart" uri="{CE6537A1-D6FC-4f65-9D91-7224C49458BB}"/>
                <c:ext xmlns:c16="http://schemas.microsoft.com/office/drawing/2014/chart" uri="{C3380CC4-5D6E-409C-BE32-E72D297353CC}">
                  <c16:uniqueId val="{0000001B-2D2C-4D04-8859-2495FDA53AA6}"/>
                </c:ext>
              </c:extLst>
            </c:dLbl>
            <c:dLbl>
              <c:idx val="22"/>
              <c:delete val="1"/>
              <c:extLst>
                <c:ext xmlns:c15="http://schemas.microsoft.com/office/drawing/2012/chart" uri="{CE6537A1-D6FC-4f65-9D91-7224C49458BB}"/>
                <c:ext xmlns:c16="http://schemas.microsoft.com/office/drawing/2014/chart" uri="{C3380CC4-5D6E-409C-BE32-E72D297353CC}">
                  <c16:uniqueId val="{0000001C-2D2C-4D04-8859-2495FDA53AA6}"/>
                </c:ext>
              </c:extLst>
            </c:dLbl>
            <c:dLbl>
              <c:idx val="23"/>
              <c:delete val="1"/>
              <c:extLst>
                <c:ext xmlns:c15="http://schemas.microsoft.com/office/drawing/2012/chart" uri="{CE6537A1-D6FC-4f65-9D91-7224C49458BB}"/>
                <c:ext xmlns:c16="http://schemas.microsoft.com/office/drawing/2014/chart" uri="{C3380CC4-5D6E-409C-BE32-E72D297353CC}">
                  <c16:uniqueId val="{0000001D-2D2C-4D04-8859-2495FDA53AA6}"/>
                </c:ext>
              </c:extLst>
            </c:dLbl>
            <c:dLbl>
              <c:idx val="24"/>
              <c:delete val="1"/>
              <c:extLst>
                <c:ext xmlns:c15="http://schemas.microsoft.com/office/drawing/2012/chart" uri="{CE6537A1-D6FC-4f65-9D91-7224C49458BB}"/>
                <c:ext xmlns:c16="http://schemas.microsoft.com/office/drawing/2014/chart" uri="{C3380CC4-5D6E-409C-BE32-E72D297353CC}">
                  <c16:uniqueId val="{0000001E-2D2C-4D04-8859-2495FDA53AA6}"/>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Sheet1!$C$2:$C$28</c:f>
              <c:numCache>
                <c:formatCode>General</c:formatCode>
                <c:ptCount val="27"/>
                <c:pt idx="0" formatCode="0%">
                  <c:v>0.52</c:v>
                </c:pt>
                <c:pt idx="2" formatCode="0%">
                  <c:v>0.5</c:v>
                </c:pt>
                <c:pt idx="3" formatCode="0%">
                  <c:v>0.51</c:v>
                </c:pt>
                <c:pt idx="4" formatCode="0%">
                  <c:v>0.5</c:v>
                </c:pt>
                <c:pt idx="5" formatCode="0%">
                  <c:v>0.49</c:v>
                </c:pt>
                <c:pt idx="6" formatCode="0%">
                  <c:v>0.52</c:v>
                </c:pt>
                <c:pt idx="7" formatCode="0%">
                  <c:v>0.54</c:v>
                </c:pt>
                <c:pt idx="8" formatCode="0%">
                  <c:v>0.53</c:v>
                </c:pt>
                <c:pt idx="9" formatCode="0%">
                  <c:v>0.55000000000000004</c:v>
                </c:pt>
                <c:pt idx="11" formatCode="0%">
                  <c:v>0.56000000000000005</c:v>
                </c:pt>
                <c:pt idx="12" formatCode="0%">
                  <c:v>0.56000000000000005</c:v>
                </c:pt>
                <c:pt idx="14" formatCode="0%">
                  <c:v>0.54</c:v>
                </c:pt>
                <c:pt idx="16" formatCode="0%">
                  <c:v>0.56000000000000005</c:v>
                </c:pt>
                <c:pt idx="17" formatCode="0%">
                  <c:v>0.49</c:v>
                </c:pt>
                <c:pt idx="18" formatCode="0%">
                  <c:v>0.49</c:v>
                </c:pt>
                <c:pt idx="19" formatCode="0%">
                  <c:v>0.45</c:v>
                </c:pt>
                <c:pt idx="20" formatCode="0%">
                  <c:v>0.45</c:v>
                </c:pt>
                <c:pt idx="21" formatCode="0%">
                  <c:v>0.47</c:v>
                </c:pt>
                <c:pt idx="22" formatCode="0%">
                  <c:v>0.44</c:v>
                </c:pt>
                <c:pt idx="23" formatCode="0%">
                  <c:v>0.46</c:v>
                </c:pt>
                <c:pt idx="24" formatCode="0%">
                  <c:v>0.49</c:v>
                </c:pt>
                <c:pt idx="25" formatCode="0%">
                  <c:v>0.49</c:v>
                </c:pt>
                <c:pt idx="26" formatCode="0%">
                  <c:v>0.51</c:v>
                </c:pt>
              </c:numCache>
            </c:numRef>
          </c:val>
          <c:smooth val="0"/>
          <c:extLst>
            <c:ext xmlns:c16="http://schemas.microsoft.com/office/drawing/2014/chart" uri="{C3380CC4-5D6E-409C-BE32-E72D297353CC}">
              <c16:uniqueId val="{0000001F-2D2C-4D04-8859-2495FDA53AA6}"/>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20-2D2C-4D04-8859-2495FDA53AA6}"/>
                </c:ext>
              </c:extLst>
            </c:dLbl>
            <c:dLbl>
              <c:idx val="4"/>
              <c:delete val="1"/>
              <c:extLst>
                <c:ext xmlns:c15="http://schemas.microsoft.com/office/drawing/2012/chart" uri="{CE6537A1-D6FC-4f65-9D91-7224C49458BB}"/>
                <c:ext xmlns:c16="http://schemas.microsoft.com/office/drawing/2014/chart" uri="{C3380CC4-5D6E-409C-BE32-E72D297353CC}">
                  <c16:uniqueId val="{00000021-2D2C-4D04-8859-2495FDA53AA6}"/>
                </c:ext>
              </c:extLst>
            </c:dLbl>
            <c:dLbl>
              <c:idx val="5"/>
              <c:delete val="1"/>
              <c:extLst>
                <c:ext xmlns:c15="http://schemas.microsoft.com/office/drawing/2012/chart" uri="{CE6537A1-D6FC-4f65-9D91-7224C49458BB}"/>
                <c:ext xmlns:c16="http://schemas.microsoft.com/office/drawing/2014/chart" uri="{C3380CC4-5D6E-409C-BE32-E72D297353CC}">
                  <c16:uniqueId val="{00000022-2D2C-4D04-8859-2495FDA53AA6}"/>
                </c:ext>
              </c:extLst>
            </c:dLbl>
            <c:dLbl>
              <c:idx val="7"/>
              <c:delete val="1"/>
              <c:extLst>
                <c:ext xmlns:c15="http://schemas.microsoft.com/office/drawing/2012/chart" uri="{CE6537A1-D6FC-4f65-9D91-7224C49458BB}"/>
                <c:ext xmlns:c16="http://schemas.microsoft.com/office/drawing/2014/chart" uri="{C3380CC4-5D6E-409C-BE32-E72D297353CC}">
                  <c16:uniqueId val="{00000023-2D2C-4D04-8859-2495FDA53AA6}"/>
                </c:ext>
              </c:extLst>
            </c:dLbl>
            <c:dLbl>
              <c:idx val="8"/>
              <c:delete val="1"/>
              <c:extLst>
                <c:ext xmlns:c15="http://schemas.microsoft.com/office/drawing/2012/chart" uri="{CE6537A1-D6FC-4f65-9D91-7224C49458BB}"/>
                <c:ext xmlns:c16="http://schemas.microsoft.com/office/drawing/2014/chart" uri="{C3380CC4-5D6E-409C-BE32-E72D297353CC}">
                  <c16:uniqueId val="{00000024-2D2C-4D04-8859-2495FDA53AA6}"/>
                </c:ext>
              </c:extLst>
            </c:dLbl>
            <c:dLbl>
              <c:idx val="9"/>
              <c:delete val="1"/>
              <c:extLst>
                <c:ext xmlns:c15="http://schemas.microsoft.com/office/drawing/2012/chart" uri="{CE6537A1-D6FC-4f65-9D91-7224C49458BB}"/>
                <c:ext xmlns:c16="http://schemas.microsoft.com/office/drawing/2014/chart" uri="{C3380CC4-5D6E-409C-BE32-E72D297353CC}">
                  <c16:uniqueId val="{00000025-2D2C-4D04-8859-2495FDA53AA6}"/>
                </c:ext>
              </c:extLst>
            </c:dLbl>
            <c:dLbl>
              <c:idx val="12"/>
              <c:delete val="1"/>
              <c:extLst>
                <c:ext xmlns:c15="http://schemas.microsoft.com/office/drawing/2012/chart" uri="{CE6537A1-D6FC-4f65-9D91-7224C49458BB}"/>
                <c:ext xmlns:c16="http://schemas.microsoft.com/office/drawing/2014/chart" uri="{C3380CC4-5D6E-409C-BE32-E72D297353CC}">
                  <c16:uniqueId val="{00000026-2D2C-4D04-8859-2495FDA53AA6}"/>
                </c:ext>
              </c:extLst>
            </c:dLbl>
            <c:dLbl>
              <c:idx val="14"/>
              <c:delete val="1"/>
              <c:extLst>
                <c:ext xmlns:c15="http://schemas.microsoft.com/office/drawing/2012/chart" uri="{CE6537A1-D6FC-4f65-9D91-7224C49458BB}"/>
                <c:ext xmlns:c16="http://schemas.microsoft.com/office/drawing/2014/chart" uri="{C3380CC4-5D6E-409C-BE32-E72D297353CC}">
                  <c16:uniqueId val="{00000027-2D2C-4D04-8859-2495FDA53AA6}"/>
                </c:ext>
              </c:extLst>
            </c:dLbl>
            <c:dLbl>
              <c:idx val="17"/>
              <c:delete val="1"/>
              <c:extLst>
                <c:ext xmlns:c15="http://schemas.microsoft.com/office/drawing/2012/chart" uri="{CE6537A1-D6FC-4f65-9D91-7224C49458BB}"/>
                <c:ext xmlns:c16="http://schemas.microsoft.com/office/drawing/2014/chart" uri="{C3380CC4-5D6E-409C-BE32-E72D297353CC}">
                  <c16:uniqueId val="{00000028-2D2C-4D04-8859-2495FDA53AA6}"/>
                </c:ext>
              </c:extLst>
            </c:dLbl>
            <c:dLbl>
              <c:idx val="18"/>
              <c:delete val="1"/>
              <c:extLst>
                <c:ext xmlns:c15="http://schemas.microsoft.com/office/drawing/2012/chart" uri="{CE6537A1-D6FC-4f65-9D91-7224C49458BB}"/>
                <c:ext xmlns:c16="http://schemas.microsoft.com/office/drawing/2014/chart" uri="{C3380CC4-5D6E-409C-BE32-E72D297353CC}">
                  <c16:uniqueId val="{00000029-2D2C-4D04-8859-2495FDA53AA6}"/>
                </c:ext>
              </c:extLst>
            </c:dLbl>
            <c:dLbl>
              <c:idx val="19"/>
              <c:delete val="1"/>
              <c:extLst>
                <c:ext xmlns:c15="http://schemas.microsoft.com/office/drawing/2012/chart" uri="{CE6537A1-D6FC-4f65-9D91-7224C49458BB}"/>
                <c:ext xmlns:c16="http://schemas.microsoft.com/office/drawing/2014/chart" uri="{C3380CC4-5D6E-409C-BE32-E72D297353CC}">
                  <c16:uniqueId val="{0000002A-2D2C-4D04-8859-2495FDA53AA6}"/>
                </c:ext>
              </c:extLst>
            </c:dLbl>
            <c:dLbl>
              <c:idx val="20"/>
              <c:delete val="1"/>
              <c:extLst>
                <c:ext xmlns:c15="http://schemas.microsoft.com/office/drawing/2012/chart" uri="{CE6537A1-D6FC-4f65-9D91-7224C49458BB}"/>
                <c:ext xmlns:c16="http://schemas.microsoft.com/office/drawing/2014/chart" uri="{C3380CC4-5D6E-409C-BE32-E72D297353CC}">
                  <c16:uniqueId val="{0000002B-2D2C-4D04-8859-2495FDA53AA6}"/>
                </c:ext>
              </c:extLst>
            </c:dLbl>
            <c:dLbl>
              <c:idx val="22"/>
              <c:delete val="1"/>
              <c:extLst>
                <c:ext xmlns:c15="http://schemas.microsoft.com/office/drawing/2012/chart" uri="{CE6537A1-D6FC-4f65-9D91-7224C49458BB}"/>
                <c:ext xmlns:c16="http://schemas.microsoft.com/office/drawing/2014/chart" uri="{C3380CC4-5D6E-409C-BE32-E72D297353CC}">
                  <c16:uniqueId val="{0000002C-2D2C-4D04-8859-2495FDA53AA6}"/>
                </c:ext>
              </c:extLst>
            </c:dLbl>
            <c:dLbl>
              <c:idx val="23"/>
              <c:delete val="1"/>
              <c:extLst>
                <c:ext xmlns:c15="http://schemas.microsoft.com/office/drawing/2012/chart" uri="{CE6537A1-D6FC-4f65-9D91-7224C49458BB}"/>
                <c:ext xmlns:c16="http://schemas.microsoft.com/office/drawing/2014/chart" uri="{C3380CC4-5D6E-409C-BE32-E72D297353CC}">
                  <c16:uniqueId val="{0000002D-2D2C-4D04-8859-2495FDA53AA6}"/>
                </c:ext>
              </c:extLst>
            </c:dLbl>
            <c:dLbl>
              <c:idx val="24"/>
              <c:delete val="1"/>
              <c:extLst>
                <c:ext xmlns:c15="http://schemas.microsoft.com/office/drawing/2012/chart" uri="{CE6537A1-D6FC-4f65-9D91-7224C49458BB}"/>
                <c:ext xmlns:c16="http://schemas.microsoft.com/office/drawing/2014/chart" uri="{C3380CC4-5D6E-409C-BE32-E72D297353CC}">
                  <c16:uniqueId val="{0000002E-2D2C-4D04-8859-2495FDA53AA6}"/>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Sheet1!$D$2:$D$28</c:f>
              <c:numCache>
                <c:formatCode>General</c:formatCode>
                <c:ptCount val="27"/>
                <c:pt idx="0" formatCode="0%">
                  <c:v>0.1</c:v>
                </c:pt>
                <c:pt idx="2" formatCode="0%">
                  <c:v>0.14000000000000001</c:v>
                </c:pt>
                <c:pt idx="3" formatCode="0%">
                  <c:v>0.13</c:v>
                </c:pt>
                <c:pt idx="4" formatCode="0%">
                  <c:v>0.17</c:v>
                </c:pt>
                <c:pt idx="5" formatCode="0%">
                  <c:v>0.23</c:v>
                </c:pt>
                <c:pt idx="6" formatCode="0%">
                  <c:v>0.22</c:v>
                </c:pt>
                <c:pt idx="7" formatCode="0%">
                  <c:v>0.21</c:v>
                </c:pt>
                <c:pt idx="8" formatCode="0%">
                  <c:v>0.21</c:v>
                </c:pt>
                <c:pt idx="9" formatCode="0%">
                  <c:v>0.19</c:v>
                </c:pt>
                <c:pt idx="11" formatCode="0%">
                  <c:v>0.15</c:v>
                </c:pt>
                <c:pt idx="12" formatCode="0%">
                  <c:v>0.17</c:v>
                </c:pt>
                <c:pt idx="14" formatCode="0%">
                  <c:v>0.19</c:v>
                </c:pt>
                <c:pt idx="16" formatCode="0%">
                  <c:v>0.17</c:v>
                </c:pt>
                <c:pt idx="17" formatCode="0%">
                  <c:v>0.19</c:v>
                </c:pt>
                <c:pt idx="18" formatCode="0%">
                  <c:v>0.18</c:v>
                </c:pt>
                <c:pt idx="19" formatCode="0%">
                  <c:v>0.21</c:v>
                </c:pt>
                <c:pt idx="20" formatCode="0%">
                  <c:v>0.21</c:v>
                </c:pt>
                <c:pt idx="21" formatCode="0%">
                  <c:v>0.21</c:v>
                </c:pt>
                <c:pt idx="22" formatCode="0%">
                  <c:v>0.21</c:v>
                </c:pt>
                <c:pt idx="23" formatCode="0%">
                  <c:v>0.2</c:v>
                </c:pt>
                <c:pt idx="24" formatCode="0%">
                  <c:v>0.19</c:v>
                </c:pt>
                <c:pt idx="25" formatCode="0%">
                  <c:v>0.15</c:v>
                </c:pt>
                <c:pt idx="26" formatCode="0%">
                  <c:v>0.12</c:v>
                </c:pt>
              </c:numCache>
            </c:numRef>
          </c:val>
          <c:smooth val="0"/>
          <c:extLst>
            <c:ext xmlns:c16="http://schemas.microsoft.com/office/drawing/2014/chart" uri="{C3380CC4-5D6E-409C-BE32-E72D297353CC}">
              <c16:uniqueId val="{0000002F-2D2C-4D04-8859-2495FDA53AA6}"/>
            </c:ext>
          </c:extLst>
        </c:ser>
        <c:dLbls>
          <c:showLegendKey val="0"/>
          <c:showVal val="0"/>
          <c:showCatName val="0"/>
          <c:showSerName val="0"/>
          <c:showPercent val="0"/>
          <c:showBubbleSize val="0"/>
        </c:dLbls>
        <c:marker val="1"/>
        <c:smooth val="0"/>
        <c:axId val="166173696"/>
        <c:axId val="166220544"/>
      </c:lineChart>
      <c:catAx>
        <c:axId val="166173696"/>
        <c:scaling>
          <c:orientation val="minMax"/>
        </c:scaling>
        <c:delete val="0"/>
        <c:axPos val="b"/>
        <c:numFmt formatCode="General" sourceLinked="1"/>
        <c:majorTickMark val="none"/>
        <c:minorTickMark val="none"/>
        <c:tickLblPos val="nextTo"/>
        <c:txPr>
          <a:bodyPr/>
          <a:lstStyle/>
          <a:p>
            <a:pPr>
              <a:defRPr sz="1000"/>
            </a:pPr>
            <a:endParaRPr lang="en-US"/>
          </a:p>
        </c:txPr>
        <c:crossAx val="166220544"/>
        <c:crosses val="autoZero"/>
        <c:auto val="1"/>
        <c:lblAlgn val="ctr"/>
        <c:lblOffset val="100"/>
        <c:noMultiLvlLbl val="0"/>
      </c:catAx>
      <c:valAx>
        <c:axId val="166220544"/>
        <c:scaling>
          <c:orientation val="minMax"/>
          <c:max val="0.70000000000000007"/>
        </c:scaling>
        <c:delete val="1"/>
        <c:axPos val="l"/>
        <c:numFmt formatCode="0%" sourceLinked="1"/>
        <c:majorTickMark val="out"/>
        <c:minorTickMark val="none"/>
        <c:tickLblPos val="nextTo"/>
        <c:crossAx val="166173696"/>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883067501177699"/>
          <c:h val="6.4537765116778195E-2"/>
        </c:manualLayout>
      </c:layout>
      <c:overlay val="0"/>
      <c:spPr>
        <a:solidFill>
          <a:schemeClr val="bg1"/>
        </a:solidFill>
        <a:ln>
          <a:solidFill>
            <a:schemeClr val="tx1">
              <a:lumMod val="50000"/>
              <a:lumOff val="50000"/>
            </a:schemeClr>
          </a:solidFill>
        </a:ln>
      </c:spPr>
    </c:legend>
    <c:plotVisOnly val="1"/>
    <c:dispBlanksAs val="span"/>
    <c:showDLblsOverMax val="0"/>
  </c:chart>
  <c:txPr>
    <a:bodyPr/>
    <a:lstStyle/>
    <a:p>
      <a:pPr>
        <a:defRPr sz="12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2563559763362914"/>
          <c:w val="0.98267318411041304"/>
          <c:h val="0.79301701870599506"/>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00-813E-4CBE-86A4-D15A610B41F0}"/>
                </c:ext>
              </c:extLst>
            </c:dLbl>
            <c:dLbl>
              <c:idx val="4"/>
              <c:delete val="1"/>
              <c:extLst>
                <c:ext xmlns:c15="http://schemas.microsoft.com/office/drawing/2012/chart" uri="{CE6537A1-D6FC-4f65-9D91-7224C49458BB}"/>
                <c:ext xmlns:c16="http://schemas.microsoft.com/office/drawing/2014/chart" uri="{C3380CC4-5D6E-409C-BE32-E72D297353CC}">
                  <c16:uniqueId val="{00000001-813E-4CBE-86A4-D15A610B41F0}"/>
                </c:ext>
              </c:extLst>
            </c:dLbl>
            <c:dLbl>
              <c:idx val="5"/>
              <c:delete val="1"/>
              <c:extLst>
                <c:ext xmlns:c15="http://schemas.microsoft.com/office/drawing/2012/chart" uri="{CE6537A1-D6FC-4f65-9D91-7224C49458BB}"/>
                <c:ext xmlns:c16="http://schemas.microsoft.com/office/drawing/2014/chart" uri="{C3380CC4-5D6E-409C-BE32-E72D297353CC}">
                  <c16:uniqueId val="{00000002-813E-4CBE-86A4-D15A610B41F0}"/>
                </c:ext>
              </c:extLst>
            </c:dLbl>
            <c:dLbl>
              <c:idx val="7"/>
              <c:delete val="1"/>
              <c:extLst>
                <c:ext xmlns:c15="http://schemas.microsoft.com/office/drawing/2012/chart" uri="{CE6537A1-D6FC-4f65-9D91-7224C49458BB}"/>
                <c:ext xmlns:c16="http://schemas.microsoft.com/office/drawing/2014/chart" uri="{C3380CC4-5D6E-409C-BE32-E72D297353CC}">
                  <c16:uniqueId val="{00000003-813E-4CBE-86A4-D15A610B41F0}"/>
                </c:ext>
              </c:extLst>
            </c:dLbl>
            <c:dLbl>
              <c:idx val="8"/>
              <c:delete val="1"/>
              <c:extLst>
                <c:ext xmlns:c15="http://schemas.microsoft.com/office/drawing/2012/chart" uri="{CE6537A1-D6FC-4f65-9D91-7224C49458BB}"/>
                <c:ext xmlns:c16="http://schemas.microsoft.com/office/drawing/2014/chart" uri="{C3380CC4-5D6E-409C-BE32-E72D297353CC}">
                  <c16:uniqueId val="{00000004-813E-4CBE-86A4-D15A610B41F0}"/>
                </c:ext>
              </c:extLst>
            </c:dLbl>
            <c:dLbl>
              <c:idx val="9"/>
              <c:delete val="1"/>
              <c:extLst>
                <c:ext xmlns:c15="http://schemas.microsoft.com/office/drawing/2012/chart" uri="{CE6537A1-D6FC-4f65-9D91-7224C49458BB}"/>
                <c:ext xmlns:c16="http://schemas.microsoft.com/office/drawing/2014/chart" uri="{C3380CC4-5D6E-409C-BE32-E72D297353CC}">
                  <c16:uniqueId val="{00000005-813E-4CBE-86A4-D15A610B41F0}"/>
                </c:ext>
              </c:extLst>
            </c:dLbl>
            <c:dLbl>
              <c:idx val="10"/>
              <c:delete val="1"/>
              <c:extLst>
                <c:ext xmlns:c15="http://schemas.microsoft.com/office/drawing/2012/chart" uri="{CE6537A1-D6FC-4f65-9D91-7224C49458BB}"/>
                <c:ext xmlns:c16="http://schemas.microsoft.com/office/drawing/2014/chart" uri="{C3380CC4-5D6E-409C-BE32-E72D297353CC}">
                  <c16:uniqueId val="{00000006-813E-4CBE-86A4-D15A610B41F0}"/>
                </c:ext>
              </c:extLst>
            </c:dLbl>
            <c:dLbl>
              <c:idx val="12"/>
              <c:delete val="1"/>
              <c:extLst>
                <c:ext xmlns:c15="http://schemas.microsoft.com/office/drawing/2012/chart" uri="{CE6537A1-D6FC-4f65-9D91-7224C49458BB}"/>
                <c:ext xmlns:c16="http://schemas.microsoft.com/office/drawing/2014/chart" uri="{C3380CC4-5D6E-409C-BE32-E72D297353CC}">
                  <c16:uniqueId val="{00000007-813E-4CBE-86A4-D15A610B41F0}"/>
                </c:ext>
              </c:extLst>
            </c:dLbl>
            <c:dLbl>
              <c:idx val="14"/>
              <c:delete val="1"/>
              <c:extLst>
                <c:ext xmlns:c15="http://schemas.microsoft.com/office/drawing/2012/chart" uri="{CE6537A1-D6FC-4f65-9D91-7224C49458BB}"/>
                <c:ext xmlns:c16="http://schemas.microsoft.com/office/drawing/2014/chart" uri="{C3380CC4-5D6E-409C-BE32-E72D297353CC}">
                  <c16:uniqueId val="{00000008-813E-4CBE-86A4-D15A610B41F0}"/>
                </c:ext>
              </c:extLst>
            </c:dLbl>
            <c:dLbl>
              <c:idx val="17"/>
              <c:delete val="1"/>
              <c:extLst>
                <c:ext xmlns:c15="http://schemas.microsoft.com/office/drawing/2012/chart" uri="{CE6537A1-D6FC-4f65-9D91-7224C49458BB}"/>
                <c:ext xmlns:c16="http://schemas.microsoft.com/office/drawing/2014/chart" uri="{C3380CC4-5D6E-409C-BE32-E72D297353CC}">
                  <c16:uniqueId val="{00000009-813E-4CBE-86A4-D15A610B41F0}"/>
                </c:ext>
              </c:extLst>
            </c:dLbl>
            <c:dLbl>
              <c:idx val="18"/>
              <c:delete val="1"/>
              <c:extLst>
                <c:ext xmlns:c15="http://schemas.microsoft.com/office/drawing/2012/chart" uri="{CE6537A1-D6FC-4f65-9D91-7224C49458BB}"/>
                <c:ext xmlns:c16="http://schemas.microsoft.com/office/drawing/2014/chart" uri="{C3380CC4-5D6E-409C-BE32-E72D297353CC}">
                  <c16:uniqueId val="{0000000A-813E-4CBE-86A4-D15A610B41F0}"/>
                </c:ext>
              </c:extLst>
            </c:dLbl>
            <c:dLbl>
              <c:idx val="19"/>
              <c:delete val="1"/>
              <c:extLst>
                <c:ext xmlns:c15="http://schemas.microsoft.com/office/drawing/2012/chart" uri="{CE6537A1-D6FC-4f65-9D91-7224C49458BB}"/>
                <c:ext xmlns:c16="http://schemas.microsoft.com/office/drawing/2014/chart" uri="{C3380CC4-5D6E-409C-BE32-E72D297353CC}">
                  <c16:uniqueId val="{0000000B-813E-4CBE-86A4-D15A610B41F0}"/>
                </c:ext>
              </c:extLst>
            </c:dLbl>
            <c:dLbl>
              <c:idx val="20"/>
              <c:delete val="1"/>
              <c:extLst>
                <c:ext xmlns:c15="http://schemas.microsoft.com/office/drawing/2012/chart" uri="{CE6537A1-D6FC-4f65-9D91-7224C49458BB}"/>
                <c:ext xmlns:c16="http://schemas.microsoft.com/office/drawing/2014/chart" uri="{C3380CC4-5D6E-409C-BE32-E72D297353CC}">
                  <c16:uniqueId val="{0000000C-813E-4CBE-86A4-D15A610B41F0}"/>
                </c:ext>
              </c:extLst>
            </c:dLbl>
            <c:dLbl>
              <c:idx val="22"/>
              <c:delete val="1"/>
              <c:extLst>
                <c:ext xmlns:c15="http://schemas.microsoft.com/office/drawing/2012/chart" uri="{CE6537A1-D6FC-4f65-9D91-7224C49458BB}"/>
                <c:ext xmlns:c16="http://schemas.microsoft.com/office/drawing/2014/chart" uri="{C3380CC4-5D6E-409C-BE32-E72D297353CC}">
                  <c16:uniqueId val="{0000000D-813E-4CBE-86A4-D15A610B41F0}"/>
                </c:ext>
              </c:extLst>
            </c:dLbl>
            <c:dLbl>
              <c:idx val="23"/>
              <c:delete val="1"/>
              <c:extLst>
                <c:ext xmlns:c15="http://schemas.microsoft.com/office/drawing/2012/chart" uri="{CE6537A1-D6FC-4f65-9D91-7224C49458BB}"/>
                <c:ext xmlns:c16="http://schemas.microsoft.com/office/drawing/2014/chart" uri="{C3380CC4-5D6E-409C-BE32-E72D297353CC}">
                  <c16:uniqueId val="{0000000E-813E-4CBE-86A4-D15A610B41F0}"/>
                </c:ext>
              </c:extLst>
            </c:dLbl>
            <c:dLbl>
              <c:idx val="24"/>
              <c:delete val="1"/>
              <c:extLst>
                <c:ext xmlns:c15="http://schemas.microsoft.com/office/drawing/2012/chart" uri="{CE6537A1-D6FC-4f65-9D91-7224C49458BB}"/>
                <c:ext xmlns:c16="http://schemas.microsoft.com/office/drawing/2014/chart" uri="{C3380CC4-5D6E-409C-BE32-E72D297353CC}">
                  <c16:uniqueId val="{0000000F-813E-4CBE-86A4-D15A610B41F0}"/>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Sheet1!$B$2:$B$28</c:f>
              <c:numCache>
                <c:formatCode>General</c:formatCode>
                <c:ptCount val="27"/>
                <c:pt idx="0" formatCode="0%">
                  <c:v>0.64</c:v>
                </c:pt>
                <c:pt idx="2" formatCode="0%">
                  <c:v>0.68</c:v>
                </c:pt>
                <c:pt idx="3" formatCode="0%">
                  <c:v>0.71</c:v>
                </c:pt>
                <c:pt idx="4" formatCode="0%">
                  <c:v>0.65</c:v>
                </c:pt>
                <c:pt idx="5" formatCode="0%">
                  <c:v>0.67</c:v>
                </c:pt>
                <c:pt idx="6" formatCode="0%">
                  <c:v>0.6</c:v>
                </c:pt>
                <c:pt idx="7" formatCode="0%">
                  <c:v>0.59</c:v>
                </c:pt>
                <c:pt idx="8" formatCode="0%">
                  <c:v>0.56000000000000005</c:v>
                </c:pt>
                <c:pt idx="9" formatCode="0%">
                  <c:v>0.54</c:v>
                </c:pt>
                <c:pt idx="10" formatCode="0%">
                  <c:v>0.59</c:v>
                </c:pt>
                <c:pt idx="11" formatCode="0%">
                  <c:v>0.62</c:v>
                </c:pt>
                <c:pt idx="12" formatCode="0%">
                  <c:v>0.56000000000000005</c:v>
                </c:pt>
                <c:pt idx="14" formatCode="0%">
                  <c:v>0.59</c:v>
                </c:pt>
                <c:pt idx="16" formatCode="0%">
                  <c:v>0.55000000000000004</c:v>
                </c:pt>
                <c:pt idx="17" formatCode="0%">
                  <c:v>0.66</c:v>
                </c:pt>
                <c:pt idx="18" formatCode="0%">
                  <c:v>0.68</c:v>
                </c:pt>
                <c:pt idx="19" formatCode="0%">
                  <c:v>0.68</c:v>
                </c:pt>
                <c:pt idx="20" formatCode="0%">
                  <c:v>0.68</c:v>
                </c:pt>
                <c:pt idx="21" formatCode="0%">
                  <c:v>0.69</c:v>
                </c:pt>
                <c:pt idx="22" formatCode="0%">
                  <c:v>0.7</c:v>
                </c:pt>
                <c:pt idx="23" formatCode="0%">
                  <c:v>0.62</c:v>
                </c:pt>
                <c:pt idx="24" formatCode="0%">
                  <c:v>0.63</c:v>
                </c:pt>
                <c:pt idx="25" formatCode="0%">
                  <c:v>0.62</c:v>
                </c:pt>
                <c:pt idx="26" formatCode="0%">
                  <c:v>0.61</c:v>
                </c:pt>
              </c:numCache>
            </c:numRef>
          </c:val>
          <c:smooth val="0"/>
          <c:extLst>
            <c:ext xmlns:c16="http://schemas.microsoft.com/office/drawing/2014/chart" uri="{C3380CC4-5D6E-409C-BE32-E72D297353CC}">
              <c16:uniqueId val="{00000010-813E-4CBE-86A4-D15A610B41F0}"/>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11-813E-4CBE-86A4-D15A610B41F0}"/>
                </c:ext>
              </c:extLst>
            </c:dLbl>
            <c:dLbl>
              <c:idx val="4"/>
              <c:delete val="1"/>
              <c:extLst>
                <c:ext xmlns:c15="http://schemas.microsoft.com/office/drawing/2012/chart" uri="{CE6537A1-D6FC-4f65-9D91-7224C49458BB}"/>
                <c:ext xmlns:c16="http://schemas.microsoft.com/office/drawing/2014/chart" uri="{C3380CC4-5D6E-409C-BE32-E72D297353CC}">
                  <c16:uniqueId val="{00000012-813E-4CBE-86A4-D15A610B41F0}"/>
                </c:ext>
              </c:extLst>
            </c:dLbl>
            <c:dLbl>
              <c:idx val="5"/>
              <c:delete val="1"/>
              <c:extLst>
                <c:ext xmlns:c15="http://schemas.microsoft.com/office/drawing/2012/chart" uri="{CE6537A1-D6FC-4f65-9D91-7224C49458BB}"/>
                <c:ext xmlns:c16="http://schemas.microsoft.com/office/drawing/2014/chart" uri="{C3380CC4-5D6E-409C-BE32-E72D297353CC}">
                  <c16:uniqueId val="{00000013-813E-4CBE-86A4-D15A610B41F0}"/>
                </c:ext>
              </c:extLst>
            </c:dLbl>
            <c:dLbl>
              <c:idx val="7"/>
              <c:delete val="1"/>
              <c:extLst>
                <c:ext xmlns:c15="http://schemas.microsoft.com/office/drawing/2012/chart" uri="{CE6537A1-D6FC-4f65-9D91-7224C49458BB}"/>
                <c:ext xmlns:c16="http://schemas.microsoft.com/office/drawing/2014/chart" uri="{C3380CC4-5D6E-409C-BE32-E72D297353CC}">
                  <c16:uniqueId val="{00000014-813E-4CBE-86A4-D15A610B41F0}"/>
                </c:ext>
              </c:extLst>
            </c:dLbl>
            <c:dLbl>
              <c:idx val="8"/>
              <c:delete val="1"/>
              <c:extLst>
                <c:ext xmlns:c15="http://schemas.microsoft.com/office/drawing/2012/chart" uri="{CE6537A1-D6FC-4f65-9D91-7224C49458BB}"/>
                <c:ext xmlns:c16="http://schemas.microsoft.com/office/drawing/2014/chart" uri="{C3380CC4-5D6E-409C-BE32-E72D297353CC}">
                  <c16:uniqueId val="{00000015-813E-4CBE-86A4-D15A610B41F0}"/>
                </c:ext>
              </c:extLst>
            </c:dLbl>
            <c:dLbl>
              <c:idx val="9"/>
              <c:delete val="1"/>
              <c:extLst>
                <c:ext xmlns:c15="http://schemas.microsoft.com/office/drawing/2012/chart" uri="{CE6537A1-D6FC-4f65-9D91-7224C49458BB}"/>
                <c:ext xmlns:c16="http://schemas.microsoft.com/office/drawing/2014/chart" uri="{C3380CC4-5D6E-409C-BE32-E72D297353CC}">
                  <c16:uniqueId val="{00000016-813E-4CBE-86A4-D15A610B41F0}"/>
                </c:ext>
              </c:extLst>
            </c:dLbl>
            <c:dLbl>
              <c:idx val="10"/>
              <c:delete val="1"/>
              <c:extLst>
                <c:ext xmlns:c15="http://schemas.microsoft.com/office/drawing/2012/chart" uri="{CE6537A1-D6FC-4f65-9D91-7224C49458BB}"/>
                <c:ext xmlns:c16="http://schemas.microsoft.com/office/drawing/2014/chart" uri="{C3380CC4-5D6E-409C-BE32-E72D297353CC}">
                  <c16:uniqueId val="{00000017-813E-4CBE-86A4-D15A610B41F0}"/>
                </c:ext>
              </c:extLst>
            </c:dLbl>
            <c:dLbl>
              <c:idx val="12"/>
              <c:delete val="1"/>
              <c:extLst>
                <c:ext xmlns:c15="http://schemas.microsoft.com/office/drawing/2012/chart" uri="{CE6537A1-D6FC-4f65-9D91-7224C49458BB}"/>
                <c:ext xmlns:c16="http://schemas.microsoft.com/office/drawing/2014/chart" uri="{C3380CC4-5D6E-409C-BE32-E72D297353CC}">
                  <c16:uniqueId val="{00000018-813E-4CBE-86A4-D15A610B41F0}"/>
                </c:ext>
              </c:extLst>
            </c:dLbl>
            <c:dLbl>
              <c:idx val="14"/>
              <c:delete val="1"/>
              <c:extLst>
                <c:ext xmlns:c15="http://schemas.microsoft.com/office/drawing/2012/chart" uri="{CE6537A1-D6FC-4f65-9D91-7224C49458BB}"/>
                <c:ext xmlns:c16="http://schemas.microsoft.com/office/drawing/2014/chart" uri="{C3380CC4-5D6E-409C-BE32-E72D297353CC}">
                  <c16:uniqueId val="{00000019-813E-4CBE-86A4-D15A610B41F0}"/>
                </c:ext>
              </c:extLst>
            </c:dLbl>
            <c:dLbl>
              <c:idx val="17"/>
              <c:delete val="1"/>
              <c:extLst>
                <c:ext xmlns:c15="http://schemas.microsoft.com/office/drawing/2012/chart" uri="{CE6537A1-D6FC-4f65-9D91-7224C49458BB}"/>
                <c:ext xmlns:c16="http://schemas.microsoft.com/office/drawing/2014/chart" uri="{C3380CC4-5D6E-409C-BE32-E72D297353CC}">
                  <c16:uniqueId val="{0000001A-813E-4CBE-86A4-D15A610B41F0}"/>
                </c:ext>
              </c:extLst>
            </c:dLbl>
            <c:dLbl>
              <c:idx val="18"/>
              <c:delete val="1"/>
              <c:extLst>
                <c:ext xmlns:c15="http://schemas.microsoft.com/office/drawing/2012/chart" uri="{CE6537A1-D6FC-4f65-9D91-7224C49458BB}"/>
                <c:ext xmlns:c16="http://schemas.microsoft.com/office/drawing/2014/chart" uri="{C3380CC4-5D6E-409C-BE32-E72D297353CC}">
                  <c16:uniqueId val="{0000001B-813E-4CBE-86A4-D15A610B41F0}"/>
                </c:ext>
              </c:extLst>
            </c:dLbl>
            <c:dLbl>
              <c:idx val="19"/>
              <c:delete val="1"/>
              <c:extLst>
                <c:ext xmlns:c15="http://schemas.microsoft.com/office/drawing/2012/chart" uri="{CE6537A1-D6FC-4f65-9D91-7224C49458BB}"/>
                <c:ext xmlns:c16="http://schemas.microsoft.com/office/drawing/2014/chart" uri="{C3380CC4-5D6E-409C-BE32-E72D297353CC}">
                  <c16:uniqueId val="{0000001C-813E-4CBE-86A4-D15A610B41F0}"/>
                </c:ext>
              </c:extLst>
            </c:dLbl>
            <c:dLbl>
              <c:idx val="20"/>
              <c:delete val="1"/>
              <c:extLst>
                <c:ext xmlns:c15="http://schemas.microsoft.com/office/drawing/2012/chart" uri="{CE6537A1-D6FC-4f65-9D91-7224C49458BB}"/>
                <c:ext xmlns:c16="http://schemas.microsoft.com/office/drawing/2014/chart" uri="{C3380CC4-5D6E-409C-BE32-E72D297353CC}">
                  <c16:uniqueId val="{0000001D-813E-4CBE-86A4-D15A610B41F0}"/>
                </c:ext>
              </c:extLst>
            </c:dLbl>
            <c:dLbl>
              <c:idx val="22"/>
              <c:delete val="1"/>
              <c:extLst>
                <c:ext xmlns:c15="http://schemas.microsoft.com/office/drawing/2012/chart" uri="{CE6537A1-D6FC-4f65-9D91-7224C49458BB}"/>
                <c:ext xmlns:c16="http://schemas.microsoft.com/office/drawing/2014/chart" uri="{C3380CC4-5D6E-409C-BE32-E72D297353CC}">
                  <c16:uniqueId val="{0000001E-813E-4CBE-86A4-D15A610B41F0}"/>
                </c:ext>
              </c:extLst>
            </c:dLbl>
            <c:dLbl>
              <c:idx val="23"/>
              <c:delete val="1"/>
              <c:extLst>
                <c:ext xmlns:c15="http://schemas.microsoft.com/office/drawing/2012/chart" uri="{CE6537A1-D6FC-4f65-9D91-7224C49458BB}"/>
                <c:ext xmlns:c16="http://schemas.microsoft.com/office/drawing/2014/chart" uri="{C3380CC4-5D6E-409C-BE32-E72D297353CC}">
                  <c16:uniqueId val="{0000001F-813E-4CBE-86A4-D15A610B41F0}"/>
                </c:ext>
              </c:extLst>
            </c:dLbl>
            <c:dLbl>
              <c:idx val="24"/>
              <c:delete val="1"/>
              <c:extLst>
                <c:ext xmlns:c15="http://schemas.microsoft.com/office/drawing/2012/chart" uri="{CE6537A1-D6FC-4f65-9D91-7224C49458BB}"/>
                <c:ext xmlns:c16="http://schemas.microsoft.com/office/drawing/2014/chart" uri="{C3380CC4-5D6E-409C-BE32-E72D297353CC}">
                  <c16:uniqueId val="{00000020-813E-4CBE-86A4-D15A610B41F0}"/>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Sheet1!$C$2:$C$28</c:f>
              <c:numCache>
                <c:formatCode>General</c:formatCode>
                <c:ptCount val="27"/>
                <c:pt idx="0" formatCode="0%">
                  <c:v>0.21</c:v>
                </c:pt>
                <c:pt idx="2" formatCode="0%">
                  <c:v>0.22</c:v>
                </c:pt>
                <c:pt idx="3" formatCode="0%">
                  <c:v>0.21</c:v>
                </c:pt>
                <c:pt idx="4" formatCode="0%">
                  <c:v>0.28999999999999998</c:v>
                </c:pt>
                <c:pt idx="5" formatCode="0%">
                  <c:v>0.23</c:v>
                </c:pt>
                <c:pt idx="6" formatCode="0%">
                  <c:v>0.3</c:v>
                </c:pt>
                <c:pt idx="7" formatCode="0%">
                  <c:v>0.32</c:v>
                </c:pt>
                <c:pt idx="8" formatCode="0%">
                  <c:v>0.34</c:v>
                </c:pt>
                <c:pt idx="9" formatCode="0%">
                  <c:v>0.37</c:v>
                </c:pt>
                <c:pt idx="10" formatCode="0%">
                  <c:v>0.28999999999999998</c:v>
                </c:pt>
                <c:pt idx="11" formatCode="0%">
                  <c:v>0.28999999999999998</c:v>
                </c:pt>
                <c:pt idx="12" formatCode="0%">
                  <c:v>0.37</c:v>
                </c:pt>
                <c:pt idx="14" formatCode="0%">
                  <c:v>0.32</c:v>
                </c:pt>
                <c:pt idx="16" formatCode="0%">
                  <c:v>0.35</c:v>
                </c:pt>
                <c:pt idx="17" formatCode="0%">
                  <c:v>0.27</c:v>
                </c:pt>
                <c:pt idx="18" formatCode="0%">
                  <c:v>0.24</c:v>
                </c:pt>
                <c:pt idx="19" formatCode="0%">
                  <c:v>0.28000000000000003</c:v>
                </c:pt>
                <c:pt idx="20" formatCode="0%">
                  <c:v>0.23</c:v>
                </c:pt>
                <c:pt idx="21" formatCode="0%">
                  <c:v>0.23</c:v>
                </c:pt>
                <c:pt idx="22" formatCode="0%">
                  <c:v>0.23</c:v>
                </c:pt>
                <c:pt idx="23" formatCode="0%">
                  <c:v>0.27</c:v>
                </c:pt>
                <c:pt idx="24" formatCode="0%">
                  <c:v>0.27</c:v>
                </c:pt>
                <c:pt idx="25" formatCode="0%">
                  <c:v>0.28999999999999998</c:v>
                </c:pt>
                <c:pt idx="26" formatCode="0%">
                  <c:v>0.27</c:v>
                </c:pt>
              </c:numCache>
            </c:numRef>
          </c:val>
          <c:smooth val="0"/>
          <c:extLst>
            <c:ext xmlns:c16="http://schemas.microsoft.com/office/drawing/2014/chart" uri="{C3380CC4-5D6E-409C-BE32-E72D297353CC}">
              <c16:uniqueId val="{00000021-813E-4CBE-86A4-D15A610B41F0}"/>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13E-4CBE-86A4-D15A610B41F0}"/>
                </c:ext>
              </c:extLst>
            </c:dLbl>
            <c:dLbl>
              <c:idx val="3"/>
              <c:delete val="1"/>
              <c:extLst>
                <c:ext xmlns:c15="http://schemas.microsoft.com/office/drawing/2012/chart" uri="{CE6537A1-D6FC-4f65-9D91-7224C49458BB}"/>
                <c:ext xmlns:c16="http://schemas.microsoft.com/office/drawing/2014/chart" uri="{C3380CC4-5D6E-409C-BE32-E72D297353CC}">
                  <c16:uniqueId val="{00000023-813E-4CBE-86A4-D15A610B41F0}"/>
                </c:ext>
              </c:extLst>
            </c:dLbl>
            <c:dLbl>
              <c:idx val="4"/>
              <c:delete val="1"/>
              <c:extLst>
                <c:ext xmlns:c15="http://schemas.microsoft.com/office/drawing/2012/chart" uri="{CE6537A1-D6FC-4f65-9D91-7224C49458BB}"/>
                <c:ext xmlns:c16="http://schemas.microsoft.com/office/drawing/2014/chart" uri="{C3380CC4-5D6E-409C-BE32-E72D297353CC}">
                  <c16:uniqueId val="{00000024-813E-4CBE-86A4-D15A610B41F0}"/>
                </c:ext>
              </c:extLst>
            </c:dLbl>
            <c:dLbl>
              <c:idx val="5"/>
              <c:delete val="1"/>
              <c:extLst>
                <c:ext xmlns:c15="http://schemas.microsoft.com/office/drawing/2012/chart" uri="{CE6537A1-D6FC-4f65-9D91-7224C49458BB}"/>
                <c:ext xmlns:c16="http://schemas.microsoft.com/office/drawing/2014/chart" uri="{C3380CC4-5D6E-409C-BE32-E72D297353CC}">
                  <c16:uniqueId val="{00000025-813E-4CBE-86A4-D15A610B41F0}"/>
                </c:ext>
              </c:extLst>
            </c:dLbl>
            <c:dLbl>
              <c:idx val="7"/>
              <c:delete val="1"/>
              <c:extLst>
                <c:ext xmlns:c15="http://schemas.microsoft.com/office/drawing/2012/chart" uri="{CE6537A1-D6FC-4f65-9D91-7224C49458BB}"/>
                <c:ext xmlns:c16="http://schemas.microsoft.com/office/drawing/2014/chart" uri="{C3380CC4-5D6E-409C-BE32-E72D297353CC}">
                  <c16:uniqueId val="{00000026-813E-4CBE-86A4-D15A610B41F0}"/>
                </c:ext>
              </c:extLst>
            </c:dLbl>
            <c:dLbl>
              <c:idx val="8"/>
              <c:delete val="1"/>
              <c:extLst>
                <c:ext xmlns:c15="http://schemas.microsoft.com/office/drawing/2012/chart" uri="{CE6537A1-D6FC-4f65-9D91-7224C49458BB}"/>
                <c:ext xmlns:c16="http://schemas.microsoft.com/office/drawing/2014/chart" uri="{C3380CC4-5D6E-409C-BE32-E72D297353CC}">
                  <c16:uniqueId val="{00000027-813E-4CBE-86A4-D15A610B41F0}"/>
                </c:ext>
              </c:extLst>
            </c:dLbl>
            <c:dLbl>
              <c:idx val="9"/>
              <c:delete val="1"/>
              <c:extLst>
                <c:ext xmlns:c15="http://schemas.microsoft.com/office/drawing/2012/chart" uri="{CE6537A1-D6FC-4f65-9D91-7224C49458BB}"/>
                <c:ext xmlns:c16="http://schemas.microsoft.com/office/drawing/2014/chart" uri="{C3380CC4-5D6E-409C-BE32-E72D297353CC}">
                  <c16:uniqueId val="{00000028-813E-4CBE-86A4-D15A610B41F0}"/>
                </c:ext>
              </c:extLst>
            </c:dLbl>
            <c:dLbl>
              <c:idx val="10"/>
              <c:delete val="1"/>
              <c:extLst>
                <c:ext xmlns:c15="http://schemas.microsoft.com/office/drawing/2012/chart" uri="{CE6537A1-D6FC-4f65-9D91-7224C49458BB}"/>
                <c:ext xmlns:c16="http://schemas.microsoft.com/office/drawing/2014/chart" uri="{C3380CC4-5D6E-409C-BE32-E72D297353CC}">
                  <c16:uniqueId val="{00000029-813E-4CBE-86A4-D15A610B41F0}"/>
                </c:ext>
              </c:extLst>
            </c:dLbl>
            <c:dLbl>
              <c:idx val="12"/>
              <c:delete val="1"/>
              <c:extLst>
                <c:ext xmlns:c15="http://schemas.microsoft.com/office/drawing/2012/chart" uri="{CE6537A1-D6FC-4f65-9D91-7224C49458BB}"/>
                <c:ext xmlns:c16="http://schemas.microsoft.com/office/drawing/2014/chart" uri="{C3380CC4-5D6E-409C-BE32-E72D297353CC}">
                  <c16:uniqueId val="{0000002A-813E-4CBE-86A4-D15A610B41F0}"/>
                </c:ext>
              </c:extLst>
            </c:dLbl>
            <c:dLbl>
              <c:idx val="14"/>
              <c:delete val="1"/>
              <c:extLst>
                <c:ext xmlns:c15="http://schemas.microsoft.com/office/drawing/2012/chart" uri="{CE6537A1-D6FC-4f65-9D91-7224C49458BB}"/>
                <c:ext xmlns:c16="http://schemas.microsoft.com/office/drawing/2014/chart" uri="{C3380CC4-5D6E-409C-BE32-E72D297353CC}">
                  <c16:uniqueId val="{0000002B-813E-4CBE-86A4-D15A610B41F0}"/>
                </c:ext>
              </c:extLst>
            </c:dLbl>
            <c:dLbl>
              <c:idx val="17"/>
              <c:delete val="1"/>
              <c:extLst>
                <c:ext xmlns:c15="http://schemas.microsoft.com/office/drawing/2012/chart" uri="{CE6537A1-D6FC-4f65-9D91-7224C49458BB}"/>
                <c:ext xmlns:c16="http://schemas.microsoft.com/office/drawing/2014/chart" uri="{C3380CC4-5D6E-409C-BE32-E72D297353CC}">
                  <c16:uniqueId val="{0000002C-813E-4CBE-86A4-D15A610B41F0}"/>
                </c:ext>
              </c:extLst>
            </c:dLbl>
            <c:dLbl>
              <c:idx val="18"/>
              <c:delete val="1"/>
              <c:extLst>
                <c:ext xmlns:c15="http://schemas.microsoft.com/office/drawing/2012/chart" uri="{CE6537A1-D6FC-4f65-9D91-7224C49458BB}"/>
                <c:ext xmlns:c16="http://schemas.microsoft.com/office/drawing/2014/chart" uri="{C3380CC4-5D6E-409C-BE32-E72D297353CC}">
                  <c16:uniqueId val="{0000002D-813E-4CBE-86A4-D15A610B41F0}"/>
                </c:ext>
              </c:extLst>
            </c:dLbl>
            <c:dLbl>
              <c:idx val="19"/>
              <c:delete val="1"/>
              <c:extLst>
                <c:ext xmlns:c15="http://schemas.microsoft.com/office/drawing/2012/chart" uri="{CE6537A1-D6FC-4f65-9D91-7224C49458BB}"/>
                <c:ext xmlns:c16="http://schemas.microsoft.com/office/drawing/2014/chart" uri="{C3380CC4-5D6E-409C-BE32-E72D297353CC}">
                  <c16:uniqueId val="{0000002E-813E-4CBE-86A4-D15A610B41F0}"/>
                </c:ext>
              </c:extLst>
            </c:dLbl>
            <c:dLbl>
              <c:idx val="20"/>
              <c:delete val="1"/>
              <c:extLst>
                <c:ext xmlns:c15="http://schemas.microsoft.com/office/drawing/2012/chart" uri="{CE6537A1-D6FC-4f65-9D91-7224C49458BB}"/>
                <c:ext xmlns:c16="http://schemas.microsoft.com/office/drawing/2014/chart" uri="{C3380CC4-5D6E-409C-BE32-E72D297353CC}">
                  <c16:uniqueId val="{0000002F-813E-4CBE-86A4-D15A610B41F0}"/>
                </c:ext>
              </c:extLst>
            </c:dLbl>
            <c:dLbl>
              <c:idx val="22"/>
              <c:delete val="1"/>
              <c:extLst>
                <c:ext xmlns:c15="http://schemas.microsoft.com/office/drawing/2012/chart" uri="{CE6537A1-D6FC-4f65-9D91-7224C49458BB}"/>
                <c:ext xmlns:c16="http://schemas.microsoft.com/office/drawing/2014/chart" uri="{C3380CC4-5D6E-409C-BE32-E72D297353CC}">
                  <c16:uniqueId val="{00000030-813E-4CBE-86A4-D15A610B41F0}"/>
                </c:ext>
              </c:extLst>
            </c:dLbl>
            <c:dLbl>
              <c:idx val="23"/>
              <c:delete val="1"/>
              <c:extLst>
                <c:ext xmlns:c15="http://schemas.microsoft.com/office/drawing/2012/chart" uri="{CE6537A1-D6FC-4f65-9D91-7224C49458BB}"/>
                <c:ext xmlns:c16="http://schemas.microsoft.com/office/drawing/2014/chart" uri="{C3380CC4-5D6E-409C-BE32-E72D297353CC}">
                  <c16:uniqueId val="{00000031-813E-4CBE-86A4-D15A610B41F0}"/>
                </c:ext>
              </c:extLst>
            </c:dLbl>
            <c:dLbl>
              <c:idx val="24"/>
              <c:delete val="1"/>
              <c:extLst>
                <c:ext xmlns:c15="http://schemas.microsoft.com/office/drawing/2012/chart" uri="{CE6537A1-D6FC-4f65-9D91-7224C49458BB}"/>
                <c:ext xmlns:c16="http://schemas.microsoft.com/office/drawing/2014/chart" uri="{C3380CC4-5D6E-409C-BE32-E72D297353CC}">
                  <c16:uniqueId val="{00000032-813E-4CBE-86A4-D15A610B41F0}"/>
                </c:ext>
              </c:extLst>
            </c:dLbl>
            <c:spPr>
              <a:noFill/>
              <a:ln>
                <a:noFill/>
              </a:ln>
              <a:effectLst/>
            </c:spPr>
            <c:txPr>
              <a:bodyPr/>
              <a:lstStyle/>
              <a:p>
                <a:pPr>
                  <a:defRPr sz="1300"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Sheet1!$D$2:$D$28</c:f>
              <c:numCache>
                <c:formatCode>General</c:formatCode>
                <c:ptCount val="27"/>
                <c:pt idx="0" formatCode="0%">
                  <c:v>0.14000000000000001</c:v>
                </c:pt>
                <c:pt idx="2" formatCode="0%">
                  <c:v>7.0000000000000007E-2</c:v>
                </c:pt>
                <c:pt idx="3" formatCode="0%">
                  <c:v>7.0000000000000007E-2</c:v>
                </c:pt>
                <c:pt idx="4" formatCode="0%">
                  <c:v>0.06</c:v>
                </c:pt>
                <c:pt idx="5" formatCode="0%">
                  <c:v>0.08</c:v>
                </c:pt>
                <c:pt idx="6" formatCode="0%">
                  <c:v>0.08</c:v>
                </c:pt>
                <c:pt idx="7" formatCode="0%">
                  <c:v>0.08</c:v>
                </c:pt>
                <c:pt idx="8" formatCode="0%">
                  <c:v>0.09</c:v>
                </c:pt>
                <c:pt idx="9" formatCode="0%">
                  <c:v>0.06</c:v>
                </c:pt>
                <c:pt idx="10" formatCode="0%">
                  <c:v>0.11</c:v>
                </c:pt>
                <c:pt idx="11" formatCode="0%">
                  <c:v>7.0000000000000007E-2</c:v>
                </c:pt>
                <c:pt idx="12" formatCode="0%">
                  <c:v>7.0000000000000007E-2</c:v>
                </c:pt>
                <c:pt idx="14" formatCode="0%">
                  <c:v>0.08</c:v>
                </c:pt>
                <c:pt idx="16" formatCode="0%">
                  <c:v>0.08</c:v>
                </c:pt>
                <c:pt idx="17" formatCode="0%">
                  <c:v>0.06</c:v>
                </c:pt>
                <c:pt idx="18" formatCode="0%">
                  <c:v>0.08</c:v>
                </c:pt>
                <c:pt idx="19" formatCode="0%">
                  <c:v>0.04</c:v>
                </c:pt>
                <c:pt idx="20" formatCode="0%">
                  <c:v>0.08</c:v>
                </c:pt>
                <c:pt idx="21" formatCode="0%">
                  <c:v>0.08</c:v>
                </c:pt>
                <c:pt idx="22" formatCode="0%">
                  <c:v>0.06</c:v>
                </c:pt>
                <c:pt idx="23" formatCode="0%">
                  <c:v>0.1</c:v>
                </c:pt>
                <c:pt idx="24" formatCode="0%">
                  <c:v>0.08</c:v>
                </c:pt>
                <c:pt idx="25" formatCode="0%">
                  <c:v>0.06</c:v>
                </c:pt>
                <c:pt idx="26" formatCode="0%">
                  <c:v>0.11</c:v>
                </c:pt>
              </c:numCache>
            </c:numRef>
          </c:val>
          <c:smooth val="0"/>
          <c:extLst>
            <c:ext xmlns:c16="http://schemas.microsoft.com/office/drawing/2014/chart" uri="{C3380CC4-5D6E-409C-BE32-E72D297353CC}">
              <c16:uniqueId val="{00000033-813E-4CBE-86A4-D15A610B41F0}"/>
            </c:ext>
          </c:extLst>
        </c:ser>
        <c:dLbls>
          <c:showLegendKey val="0"/>
          <c:showVal val="0"/>
          <c:showCatName val="0"/>
          <c:showSerName val="0"/>
          <c:showPercent val="0"/>
          <c:showBubbleSize val="0"/>
        </c:dLbls>
        <c:marker val="1"/>
        <c:smooth val="0"/>
        <c:axId val="167031552"/>
        <c:axId val="167033088"/>
      </c:lineChart>
      <c:catAx>
        <c:axId val="167031552"/>
        <c:scaling>
          <c:orientation val="minMax"/>
        </c:scaling>
        <c:delete val="0"/>
        <c:axPos val="b"/>
        <c:numFmt formatCode="General" sourceLinked="1"/>
        <c:majorTickMark val="none"/>
        <c:minorTickMark val="none"/>
        <c:tickLblPos val="nextTo"/>
        <c:txPr>
          <a:bodyPr/>
          <a:lstStyle/>
          <a:p>
            <a:pPr>
              <a:defRPr sz="1000"/>
            </a:pPr>
            <a:endParaRPr lang="en-US"/>
          </a:p>
        </c:txPr>
        <c:crossAx val="167033088"/>
        <c:crosses val="autoZero"/>
        <c:auto val="1"/>
        <c:lblAlgn val="ctr"/>
        <c:lblOffset val="100"/>
        <c:noMultiLvlLbl val="0"/>
      </c:catAx>
      <c:valAx>
        <c:axId val="167033088"/>
        <c:scaling>
          <c:orientation val="minMax"/>
        </c:scaling>
        <c:delete val="1"/>
        <c:axPos val="l"/>
        <c:numFmt formatCode="0%" sourceLinked="1"/>
        <c:majorTickMark val="out"/>
        <c:minorTickMark val="none"/>
        <c:tickLblPos val="nextTo"/>
        <c:crossAx val="167031552"/>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883067501177699"/>
          <c:h val="6.4537765116778195E-2"/>
        </c:manualLayout>
      </c:layout>
      <c:overlay val="0"/>
      <c:spPr>
        <a:solidFill>
          <a:schemeClr val="bg1"/>
        </a:solidFill>
        <a:ln>
          <a:solidFill>
            <a:schemeClr val="tx1"/>
          </a:solidFill>
        </a:ln>
      </c:spPr>
    </c:legend>
    <c:plotVisOnly val="1"/>
    <c:dispBlanksAs val="span"/>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286943413993259E-3"/>
          <c:y val="4.1677866309037942E-2"/>
          <c:w val="0.97958833423827407"/>
          <c:h val="0.93125000000000002"/>
        </c:manualLayout>
      </c:layout>
      <c:barChart>
        <c:barDir val="col"/>
        <c:grouping val="clustered"/>
        <c:varyColors val="0"/>
        <c:ser>
          <c:idx val="0"/>
          <c:order val="0"/>
          <c:tx>
            <c:strRef>
              <c:f>Sheet1!$B$1</c:f>
              <c:strCache>
                <c:ptCount val="1"/>
                <c:pt idx="0">
                  <c:v>Yes</c:v>
                </c:pt>
              </c:strCache>
            </c:strRef>
          </c:tx>
          <c:spPr>
            <a:solidFill>
              <a:srgbClr val="104F96"/>
            </a:solidFill>
            <a:ln>
              <a:solidFill>
                <a:schemeClr val="accent1"/>
              </a:solidFill>
            </a:ln>
          </c:spPr>
          <c:invertIfNegative val="0"/>
          <c:dLbls>
            <c:spPr>
              <a:noFill/>
              <a:ln>
                <a:noFill/>
              </a:ln>
              <a:effectLst/>
            </c:spPr>
            <c:txPr>
              <a:bodyPr/>
              <a:lstStyle/>
              <a:p>
                <a:pPr>
                  <a:defRPr sz="1200" baseline="0">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Workers</c:v>
                </c:pt>
              </c:strCache>
            </c:strRef>
          </c:cat>
          <c:val>
            <c:numRef>
              <c:f>Sheet1!$B$2</c:f>
              <c:numCache>
                <c:formatCode>0%</c:formatCode>
                <c:ptCount val="1"/>
                <c:pt idx="0">
                  <c:v>0.3</c:v>
                </c:pt>
              </c:numCache>
            </c:numRef>
          </c:val>
          <c:extLst>
            <c:ext xmlns:c16="http://schemas.microsoft.com/office/drawing/2014/chart" uri="{C3380CC4-5D6E-409C-BE32-E72D297353CC}">
              <c16:uniqueId val="{00000000-DDC1-4905-86AF-212D283E51D6}"/>
            </c:ext>
          </c:extLst>
        </c:ser>
        <c:dLbls>
          <c:showLegendKey val="0"/>
          <c:showVal val="0"/>
          <c:showCatName val="0"/>
          <c:showSerName val="0"/>
          <c:showPercent val="0"/>
          <c:showBubbleSize val="0"/>
        </c:dLbls>
        <c:gapWidth val="150"/>
        <c:axId val="45859200"/>
        <c:axId val="45860736"/>
      </c:barChart>
      <c:catAx>
        <c:axId val="45859200"/>
        <c:scaling>
          <c:orientation val="minMax"/>
        </c:scaling>
        <c:delete val="0"/>
        <c:axPos val="b"/>
        <c:numFmt formatCode="General" sourceLinked="1"/>
        <c:majorTickMark val="none"/>
        <c:minorTickMark val="none"/>
        <c:tickLblPos val="nextTo"/>
        <c:txPr>
          <a:bodyPr/>
          <a:lstStyle/>
          <a:p>
            <a:pPr algn="r">
              <a:defRPr sz="1200" baseline="0">
                <a:solidFill>
                  <a:schemeClr val="tx1"/>
                </a:solidFill>
                <a:latin typeface="Century Gothic" panose="020B0502020202020204" pitchFamily="34" charset="0"/>
              </a:defRPr>
            </a:pPr>
            <a:endParaRPr lang="en-US"/>
          </a:p>
        </c:txPr>
        <c:crossAx val="45860736"/>
        <c:crosses val="autoZero"/>
        <c:auto val="1"/>
        <c:lblAlgn val="ctr"/>
        <c:lblOffset val="100"/>
        <c:noMultiLvlLbl val="0"/>
      </c:catAx>
      <c:valAx>
        <c:axId val="45860736"/>
        <c:scaling>
          <c:orientation val="minMax"/>
          <c:max val="0.60000000000000009"/>
        </c:scaling>
        <c:delete val="1"/>
        <c:axPos val="l"/>
        <c:numFmt formatCode="0%" sourceLinked="1"/>
        <c:majorTickMark val="out"/>
        <c:minorTickMark val="none"/>
        <c:tickLblPos val="nextTo"/>
        <c:crossAx val="458592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1860825089181E-3"/>
          <c:y val="0.1036454343985212"/>
          <c:w val="0.98267318411041304"/>
          <c:h val="0.81992784705413768"/>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0"/>
              <c:layout>
                <c:manualLayout>
                  <c:x val="-2.7920452251160899E-2"/>
                  <c:y val="3.5325696527429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52-4772-9242-6581E9527E2F}"/>
                </c:ext>
              </c:extLst>
            </c:dLbl>
            <c:dLbl>
              <c:idx val="1"/>
              <c:delete val="1"/>
              <c:extLst>
                <c:ext xmlns:c15="http://schemas.microsoft.com/office/drawing/2012/chart" uri="{CE6537A1-D6FC-4f65-9D91-7224C49458BB}"/>
                <c:ext xmlns:c16="http://schemas.microsoft.com/office/drawing/2014/chart" uri="{C3380CC4-5D6E-409C-BE32-E72D297353CC}">
                  <c16:uniqueId val="{00000001-7752-4772-9242-6581E9527E2F}"/>
                </c:ext>
              </c:extLst>
            </c:dLbl>
            <c:dLbl>
              <c:idx val="3"/>
              <c:delete val="1"/>
              <c:extLst>
                <c:ext xmlns:c15="http://schemas.microsoft.com/office/drawing/2012/chart" uri="{CE6537A1-D6FC-4f65-9D91-7224C49458BB}"/>
                <c:ext xmlns:c16="http://schemas.microsoft.com/office/drawing/2014/chart" uri="{C3380CC4-5D6E-409C-BE32-E72D297353CC}">
                  <c16:uniqueId val="{00000002-7752-4772-9242-6581E9527E2F}"/>
                </c:ext>
              </c:extLst>
            </c:dLbl>
            <c:dLbl>
              <c:idx val="4"/>
              <c:delete val="1"/>
              <c:extLst>
                <c:ext xmlns:c15="http://schemas.microsoft.com/office/drawing/2012/chart" uri="{CE6537A1-D6FC-4f65-9D91-7224C49458BB}"/>
                <c:ext xmlns:c16="http://schemas.microsoft.com/office/drawing/2014/chart" uri="{C3380CC4-5D6E-409C-BE32-E72D297353CC}">
                  <c16:uniqueId val="{00000003-7752-4772-9242-6581E9527E2F}"/>
                </c:ext>
              </c:extLst>
            </c:dLbl>
            <c:dLbl>
              <c:idx val="6"/>
              <c:delete val="1"/>
              <c:extLst>
                <c:ext xmlns:c15="http://schemas.microsoft.com/office/drawing/2012/chart" uri="{CE6537A1-D6FC-4f65-9D91-7224C49458BB}"/>
                <c:ext xmlns:c16="http://schemas.microsoft.com/office/drawing/2014/chart" uri="{C3380CC4-5D6E-409C-BE32-E72D297353CC}">
                  <c16:uniqueId val="{00000004-7752-4772-9242-6581E9527E2F}"/>
                </c:ext>
              </c:extLst>
            </c:dLbl>
            <c:dLbl>
              <c:idx val="7"/>
              <c:delete val="1"/>
              <c:extLst>
                <c:ext xmlns:c15="http://schemas.microsoft.com/office/drawing/2012/chart" uri="{CE6537A1-D6FC-4f65-9D91-7224C49458BB}"/>
                <c:ext xmlns:c16="http://schemas.microsoft.com/office/drawing/2014/chart" uri="{C3380CC4-5D6E-409C-BE32-E72D297353CC}">
                  <c16:uniqueId val="{00000005-7752-4772-9242-6581E9527E2F}"/>
                </c:ext>
              </c:extLst>
            </c:dLbl>
            <c:dLbl>
              <c:idx val="8"/>
              <c:delete val="1"/>
              <c:extLst>
                <c:ext xmlns:c15="http://schemas.microsoft.com/office/drawing/2012/chart" uri="{CE6537A1-D6FC-4f65-9D91-7224C49458BB}"/>
                <c:ext xmlns:c16="http://schemas.microsoft.com/office/drawing/2014/chart" uri="{C3380CC4-5D6E-409C-BE32-E72D297353CC}">
                  <c16:uniqueId val="{00000006-7752-4772-9242-6581E9527E2F}"/>
                </c:ext>
              </c:extLst>
            </c:dLbl>
            <c:dLbl>
              <c:idx val="9"/>
              <c:delete val="1"/>
              <c:extLst>
                <c:ext xmlns:c15="http://schemas.microsoft.com/office/drawing/2012/chart" uri="{CE6537A1-D6FC-4f65-9D91-7224C49458BB}"/>
                <c:ext xmlns:c16="http://schemas.microsoft.com/office/drawing/2014/chart" uri="{C3380CC4-5D6E-409C-BE32-E72D297353CC}">
                  <c16:uniqueId val="{00000007-7752-4772-9242-6581E9527E2F}"/>
                </c:ext>
              </c:extLst>
            </c:dLbl>
            <c:dLbl>
              <c:idx val="11"/>
              <c:delete val="1"/>
              <c:extLst>
                <c:ext xmlns:c15="http://schemas.microsoft.com/office/drawing/2012/chart" uri="{CE6537A1-D6FC-4f65-9D91-7224C49458BB}"/>
                <c:ext xmlns:c16="http://schemas.microsoft.com/office/drawing/2014/chart" uri="{C3380CC4-5D6E-409C-BE32-E72D297353CC}">
                  <c16:uniqueId val="{00000008-7752-4772-9242-6581E9527E2F}"/>
                </c:ext>
              </c:extLst>
            </c:dLbl>
            <c:dLbl>
              <c:idx val="12"/>
              <c:delete val="1"/>
              <c:extLst>
                <c:ext xmlns:c15="http://schemas.microsoft.com/office/drawing/2012/chart" uri="{CE6537A1-D6FC-4f65-9D91-7224C49458BB}"/>
                <c:ext xmlns:c16="http://schemas.microsoft.com/office/drawing/2014/chart" uri="{C3380CC4-5D6E-409C-BE32-E72D297353CC}">
                  <c16:uniqueId val="{00000009-7752-4772-9242-6581E9527E2F}"/>
                </c:ext>
              </c:extLst>
            </c:dLbl>
            <c:dLbl>
              <c:idx val="13"/>
              <c:delete val="1"/>
              <c:extLst>
                <c:ext xmlns:c15="http://schemas.microsoft.com/office/drawing/2012/chart" uri="{CE6537A1-D6FC-4f65-9D91-7224C49458BB}"/>
                <c:ext xmlns:c16="http://schemas.microsoft.com/office/drawing/2014/chart" uri="{C3380CC4-5D6E-409C-BE32-E72D297353CC}">
                  <c16:uniqueId val="{0000000A-7752-4772-9242-6581E9527E2F}"/>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0%</c:formatCode>
                <c:ptCount val="16"/>
                <c:pt idx="0">
                  <c:v>0.34</c:v>
                </c:pt>
                <c:pt idx="1">
                  <c:v>0.28999999999999998</c:v>
                </c:pt>
                <c:pt idx="3">
                  <c:v>0.27</c:v>
                </c:pt>
                <c:pt idx="4">
                  <c:v>0.27</c:v>
                </c:pt>
                <c:pt idx="5">
                  <c:v>0.3</c:v>
                </c:pt>
                <c:pt idx="6">
                  <c:v>0.28999999999999998</c:v>
                </c:pt>
                <c:pt idx="7">
                  <c:v>0.28000000000000003</c:v>
                </c:pt>
                <c:pt idx="8">
                  <c:v>0.27</c:v>
                </c:pt>
                <c:pt idx="9">
                  <c:v>0.28999999999999998</c:v>
                </c:pt>
                <c:pt idx="10">
                  <c:v>0.27</c:v>
                </c:pt>
                <c:pt idx="11">
                  <c:v>0.31</c:v>
                </c:pt>
                <c:pt idx="12">
                  <c:v>0.28999999999999998</c:v>
                </c:pt>
                <c:pt idx="13">
                  <c:v>0.27</c:v>
                </c:pt>
                <c:pt idx="14">
                  <c:v>0.27</c:v>
                </c:pt>
                <c:pt idx="15">
                  <c:v>0.25</c:v>
                </c:pt>
              </c:numCache>
            </c:numRef>
          </c:val>
          <c:smooth val="0"/>
          <c:extLst>
            <c:ext xmlns:c16="http://schemas.microsoft.com/office/drawing/2014/chart" uri="{C3380CC4-5D6E-409C-BE32-E72D297353CC}">
              <c16:uniqueId val="{0000000B-7752-4772-9242-6581E9527E2F}"/>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C-7752-4772-9242-6581E9527E2F}"/>
                </c:ext>
              </c:extLst>
            </c:dLbl>
            <c:dLbl>
              <c:idx val="3"/>
              <c:delete val="1"/>
              <c:extLst>
                <c:ext xmlns:c15="http://schemas.microsoft.com/office/drawing/2012/chart" uri="{CE6537A1-D6FC-4f65-9D91-7224C49458BB}"/>
                <c:ext xmlns:c16="http://schemas.microsoft.com/office/drawing/2014/chart" uri="{C3380CC4-5D6E-409C-BE32-E72D297353CC}">
                  <c16:uniqueId val="{0000000D-7752-4772-9242-6581E9527E2F}"/>
                </c:ext>
              </c:extLst>
            </c:dLbl>
            <c:dLbl>
              <c:idx val="4"/>
              <c:delete val="1"/>
              <c:extLst>
                <c:ext xmlns:c15="http://schemas.microsoft.com/office/drawing/2012/chart" uri="{CE6537A1-D6FC-4f65-9D91-7224C49458BB}"/>
                <c:ext xmlns:c16="http://schemas.microsoft.com/office/drawing/2014/chart" uri="{C3380CC4-5D6E-409C-BE32-E72D297353CC}">
                  <c16:uniqueId val="{0000000E-7752-4772-9242-6581E9527E2F}"/>
                </c:ext>
              </c:extLst>
            </c:dLbl>
            <c:dLbl>
              <c:idx val="5"/>
              <c:layout>
                <c:manualLayout>
                  <c:x val="-5.1282051282051299E-3"/>
                  <c:y val="-2.40618364874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52-4772-9242-6581E9527E2F}"/>
                </c:ext>
              </c:extLst>
            </c:dLbl>
            <c:dLbl>
              <c:idx val="6"/>
              <c:delete val="1"/>
              <c:extLst>
                <c:ext xmlns:c15="http://schemas.microsoft.com/office/drawing/2012/chart" uri="{CE6537A1-D6FC-4f65-9D91-7224C49458BB}"/>
                <c:ext xmlns:c16="http://schemas.microsoft.com/office/drawing/2014/chart" uri="{C3380CC4-5D6E-409C-BE32-E72D297353CC}">
                  <c16:uniqueId val="{00000010-7752-4772-9242-6581E9527E2F}"/>
                </c:ext>
              </c:extLst>
            </c:dLbl>
            <c:dLbl>
              <c:idx val="7"/>
              <c:delete val="1"/>
              <c:extLst>
                <c:ext xmlns:c15="http://schemas.microsoft.com/office/drawing/2012/chart" uri="{CE6537A1-D6FC-4f65-9D91-7224C49458BB}"/>
                <c:ext xmlns:c16="http://schemas.microsoft.com/office/drawing/2014/chart" uri="{C3380CC4-5D6E-409C-BE32-E72D297353CC}">
                  <c16:uniqueId val="{00000011-7752-4772-9242-6581E9527E2F}"/>
                </c:ext>
              </c:extLst>
            </c:dLbl>
            <c:dLbl>
              <c:idx val="8"/>
              <c:delete val="1"/>
              <c:extLst>
                <c:ext xmlns:c15="http://schemas.microsoft.com/office/drawing/2012/chart" uri="{CE6537A1-D6FC-4f65-9D91-7224C49458BB}"/>
                <c:ext xmlns:c16="http://schemas.microsoft.com/office/drawing/2014/chart" uri="{C3380CC4-5D6E-409C-BE32-E72D297353CC}">
                  <c16:uniqueId val="{00000012-7752-4772-9242-6581E9527E2F}"/>
                </c:ext>
              </c:extLst>
            </c:dLbl>
            <c:dLbl>
              <c:idx val="9"/>
              <c:delete val="1"/>
              <c:extLst>
                <c:ext xmlns:c15="http://schemas.microsoft.com/office/drawing/2012/chart" uri="{CE6537A1-D6FC-4f65-9D91-7224C49458BB}"/>
                <c:ext xmlns:c16="http://schemas.microsoft.com/office/drawing/2014/chart" uri="{C3380CC4-5D6E-409C-BE32-E72D297353CC}">
                  <c16:uniqueId val="{00000013-7752-4772-9242-6581E9527E2F}"/>
                </c:ext>
              </c:extLst>
            </c:dLbl>
            <c:dLbl>
              <c:idx val="11"/>
              <c:delete val="1"/>
              <c:extLst>
                <c:ext xmlns:c15="http://schemas.microsoft.com/office/drawing/2012/chart" uri="{CE6537A1-D6FC-4f65-9D91-7224C49458BB}"/>
                <c:ext xmlns:c16="http://schemas.microsoft.com/office/drawing/2014/chart" uri="{C3380CC4-5D6E-409C-BE32-E72D297353CC}">
                  <c16:uniqueId val="{00000014-7752-4772-9242-6581E9527E2F}"/>
                </c:ext>
              </c:extLst>
            </c:dLbl>
            <c:dLbl>
              <c:idx val="12"/>
              <c:delete val="1"/>
              <c:extLst>
                <c:ext xmlns:c15="http://schemas.microsoft.com/office/drawing/2012/chart" uri="{CE6537A1-D6FC-4f65-9D91-7224C49458BB}"/>
                <c:ext xmlns:c16="http://schemas.microsoft.com/office/drawing/2014/chart" uri="{C3380CC4-5D6E-409C-BE32-E72D297353CC}">
                  <c16:uniqueId val="{00000015-7752-4772-9242-6581E9527E2F}"/>
                </c:ext>
              </c:extLst>
            </c:dLbl>
            <c:dLbl>
              <c:idx val="13"/>
              <c:delete val="1"/>
              <c:extLst>
                <c:ext xmlns:c15="http://schemas.microsoft.com/office/drawing/2012/chart" uri="{CE6537A1-D6FC-4f65-9D91-7224C49458BB}"/>
                <c:ext xmlns:c16="http://schemas.microsoft.com/office/drawing/2014/chart" uri="{C3380CC4-5D6E-409C-BE32-E72D297353CC}">
                  <c16:uniqueId val="{00000016-7752-4772-9242-6581E9527E2F}"/>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0%</c:formatCode>
                <c:ptCount val="16"/>
                <c:pt idx="0">
                  <c:v>0.35</c:v>
                </c:pt>
                <c:pt idx="1">
                  <c:v>0.4</c:v>
                </c:pt>
                <c:pt idx="3">
                  <c:v>0.35</c:v>
                </c:pt>
                <c:pt idx="4">
                  <c:v>0.33</c:v>
                </c:pt>
                <c:pt idx="5">
                  <c:v>0.32</c:v>
                </c:pt>
                <c:pt idx="6">
                  <c:v>0.3</c:v>
                </c:pt>
                <c:pt idx="7">
                  <c:v>0.31</c:v>
                </c:pt>
                <c:pt idx="8">
                  <c:v>0.28999999999999998</c:v>
                </c:pt>
                <c:pt idx="9">
                  <c:v>0.26</c:v>
                </c:pt>
                <c:pt idx="10">
                  <c:v>0.28999999999999998</c:v>
                </c:pt>
                <c:pt idx="11">
                  <c:v>0.26</c:v>
                </c:pt>
                <c:pt idx="12">
                  <c:v>0.27</c:v>
                </c:pt>
                <c:pt idx="13">
                  <c:v>0.28000000000000003</c:v>
                </c:pt>
                <c:pt idx="14">
                  <c:v>0.28999999999999998</c:v>
                </c:pt>
                <c:pt idx="15">
                  <c:v>0.28999999999999998</c:v>
                </c:pt>
              </c:numCache>
            </c:numRef>
          </c:val>
          <c:smooth val="0"/>
          <c:extLst>
            <c:ext xmlns:c16="http://schemas.microsoft.com/office/drawing/2014/chart" uri="{C3380CC4-5D6E-409C-BE32-E72D297353CC}">
              <c16:uniqueId val="{00000017-7752-4772-9242-6581E9527E2F}"/>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752-4772-9242-6581E9527E2F}"/>
                </c:ext>
              </c:extLst>
            </c:dLbl>
            <c:dLbl>
              <c:idx val="1"/>
              <c:delete val="1"/>
              <c:extLst>
                <c:ext xmlns:c15="http://schemas.microsoft.com/office/drawing/2012/chart" uri="{CE6537A1-D6FC-4f65-9D91-7224C49458BB}"/>
                <c:ext xmlns:c16="http://schemas.microsoft.com/office/drawing/2014/chart" uri="{C3380CC4-5D6E-409C-BE32-E72D297353CC}">
                  <c16:uniqueId val="{00000019-7752-4772-9242-6581E9527E2F}"/>
                </c:ext>
              </c:extLst>
            </c:dLbl>
            <c:dLbl>
              <c:idx val="3"/>
              <c:delete val="1"/>
              <c:extLst>
                <c:ext xmlns:c15="http://schemas.microsoft.com/office/drawing/2012/chart" uri="{CE6537A1-D6FC-4f65-9D91-7224C49458BB}"/>
                <c:ext xmlns:c16="http://schemas.microsoft.com/office/drawing/2014/chart" uri="{C3380CC4-5D6E-409C-BE32-E72D297353CC}">
                  <c16:uniqueId val="{0000001A-7752-4772-9242-6581E9527E2F}"/>
                </c:ext>
              </c:extLst>
            </c:dLbl>
            <c:dLbl>
              <c:idx val="4"/>
              <c:delete val="1"/>
              <c:extLst>
                <c:ext xmlns:c15="http://schemas.microsoft.com/office/drawing/2012/chart" uri="{CE6537A1-D6FC-4f65-9D91-7224C49458BB}"/>
                <c:ext xmlns:c16="http://schemas.microsoft.com/office/drawing/2014/chart" uri="{C3380CC4-5D6E-409C-BE32-E72D297353CC}">
                  <c16:uniqueId val="{0000001B-7752-4772-9242-6581E9527E2F}"/>
                </c:ext>
              </c:extLst>
            </c:dLbl>
            <c:dLbl>
              <c:idx val="6"/>
              <c:delete val="1"/>
              <c:extLst>
                <c:ext xmlns:c15="http://schemas.microsoft.com/office/drawing/2012/chart" uri="{CE6537A1-D6FC-4f65-9D91-7224C49458BB}"/>
                <c:ext xmlns:c16="http://schemas.microsoft.com/office/drawing/2014/chart" uri="{C3380CC4-5D6E-409C-BE32-E72D297353CC}">
                  <c16:uniqueId val="{0000001C-7752-4772-9242-6581E9527E2F}"/>
                </c:ext>
              </c:extLst>
            </c:dLbl>
            <c:dLbl>
              <c:idx val="7"/>
              <c:delete val="1"/>
              <c:extLst>
                <c:ext xmlns:c15="http://schemas.microsoft.com/office/drawing/2012/chart" uri="{CE6537A1-D6FC-4f65-9D91-7224C49458BB}"/>
                <c:ext xmlns:c16="http://schemas.microsoft.com/office/drawing/2014/chart" uri="{C3380CC4-5D6E-409C-BE32-E72D297353CC}">
                  <c16:uniqueId val="{0000001D-7752-4772-9242-6581E9527E2F}"/>
                </c:ext>
              </c:extLst>
            </c:dLbl>
            <c:dLbl>
              <c:idx val="8"/>
              <c:delete val="1"/>
              <c:extLst>
                <c:ext xmlns:c15="http://schemas.microsoft.com/office/drawing/2012/chart" uri="{CE6537A1-D6FC-4f65-9D91-7224C49458BB}"/>
                <c:ext xmlns:c16="http://schemas.microsoft.com/office/drawing/2014/chart" uri="{C3380CC4-5D6E-409C-BE32-E72D297353CC}">
                  <c16:uniqueId val="{0000001E-7752-4772-9242-6581E9527E2F}"/>
                </c:ext>
              </c:extLst>
            </c:dLbl>
            <c:dLbl>
              <c:idx val="9"/>
              <c:delete val="1"/>
              <c:extLst>
                <c:ext xmlns:c15="http://schemas.microsoft.com/office/drawing/2012/chart" uri="{CE6537A1-D6FC-4f65-9D91-7224C49458BB}"/>
                <c:ext xmlns:c16="http://schemas.microsoft.com/office/drawing/2014/chart" uri="{C3380CC4-5D6E-409C-BE32-E72D297353CC}">
                  <c16:uniqueId val="{0000001F-7752-4772-9242-6581E9527E2F}"/>
                </c:ext>
              </c:extLst>
            </c:dLbl>
            <c:dLbl>
              <c:idx val="11"/>
              <c:delete val="1"/>
              <c:extLst>
                <c:ext xmlns:c15="http://schemas.microsoft.com/office/drawing/2012/chart" uri="{CE6537A1-D6FC-4f65-9D91-7224C49458BB}"/>
                <c:ext xmlns:c16="http://schemas.microsoft.com/office/drawing/2014/chart" uri="{C3380CC4-5D6E-409C-BE32-E72D297353CC}">
                  <c16:uniqueId val="{00000020-7752-4772-9242-6581E9527E2F}"/>
                </c:ext>
              </c:extLst>
            </c:dLbl>
            <c:dLbl>
              <c:idx val="12"/>
              <c:delete val="1"/>
              <c:extLst>
                <c:ext xmlns:c15="http://schemas.microsoft.com/office/drawing/2012/chart" uri="{CE6537A1-D6FC-4f65-9D91-7224C49458BB}"/>
                <c:ext xmlns:c16="http://schemas.microsoft.com/office/drawing/2014/chart" uri="{C3380CC4-5D6E-409C-BE32-E72D297353CC}">
                  <c16:uniqueId val="{00000021-7752-4772-9242-6581E9527E2F}"/>
                </c:ext>
              </c:extLst>
            </c:dLbl>
            <c:dLbl>
              <c:idx val="13"/>
              <c:delete val="1"/>
              <c:extLst>
                <c:ext xmlns:c15="http://schemas.microsoft.com/office/drawing/2012/chart" uri="{CE6537A1-D6FC-4f65-9D91-7224C49458BB}"/>
                <c:ext xmlns:c16="http://schemas.microsoft.com/office/drawing/2014/chart" uri="{C3380CC4-5D6E-409C-BE32-E72D297353CC}">
                  <c16:uniqueId val="{00000022-7752-4772-9242-6581E9527E2F}"/>
                </c:ext>
              </c:extLst>
            </c:dLbl>
            <c:spPr>
              <a:noFill/>
              <a:ln>
                <a:noFill/>
              </a:ln>
              <a:effectLst/>
            </c:spPr>
            <c:txPr>
              <a:bodyPr/>
              <a:lstStyle/>
              <a:p>
                <a:pPr>
                  <a:defRPr sz="1300"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0%</c:formatCode>
                <c:ptCount val="16"/>
                <c:pt idx="0">
                  <c:v>0.28999999999999998</c:v>
                </c:pt>
                <c:pt idx="1">
                  <c:v>0.28000000000000003</c:v>
                </c:pt>
                <c:pt idx="3">
                  <c:v>0.37</c:v>
                </c:pt>
                <c:pt idx="4">
                  <c:v>0.38</c:v>
                </c:pt>
                <c:pt idx="5">
                  <c:v>0.35</c:v>
                </c:pt>
                <c:pt idx="6">
                  <c:v>0.39</c:v>
                </c:pt>
                <c:pt idx="7">
                  <c:v>0.4</c:v>
                </c:pt>
                <c:pt idx="8">
                  <c:v>0.42</c:v>
                </c:pt>
                <c:pt idx="9">
                  <c:v>0.41</c:v>
                </c:pt>
                <c:pt idx="10">
                  <c:v>0.41</c:v>
                </c:pt>
                <c:pt idx="11">
                  <c:v>0.41</c:v>
                </c:pt>
                <c:pt idx="12">
                  <c:v>0.41</c:v>
                </c:pt>
                <c:pt idx="13">
                  <c:v>0.43</c:v>
                </c:pt>
                <c:pt idx="14">
                  <c:v>0.42</c:v>
                </c:pt>
                <c:pt idx="15">
                  <c:v>0.44</c:v>
                </c:pt>
              </c:numCache>
            </c:numRef>
          </c:val>
          <c:smooth val="0"/>
          <c:extLst>
            <c:ext xmlns:c16="http://schemas.microsoft.com/office/drawing/2014/chart" uri="{C3380CC4-5D6E-409C-BE32-E72D297353CC}">
              <c16:uniqueId val="{00000023-7752-4772-9242-6581E9527E2F}"/>
            </c:ext>
          </c:extLst>
        </c:ser>
        <c:dLbls>
          <c:showLegendKey val="0"/>
          <c:showVal val="0"/>
          <c:showCatName val="0"/>
          <c:showSerName val="0"/>
          <c:showPercent val="0"/>
          <c:showBubbleSize val="0"/>
        </c:dLbls>
        <c:marker val="1"/>
        <c:smooth val="0"/>
        <c:axId val="166896000"/>
        <c:axId val="166897536"/>
      </c:lineChart>
      <c:catAx>
        <c:axId val="166896000"/>
        <c:scaling>
          <c:orientation val="minMax"/>
        </c:scaling>
        <c:delete val="0"/>
        <c:axPos val="b"/>
        <c:numFmt formatCode="General" sourceLinked="1"/>
        <c:majorTickMark val="none"/>
        <c:minorTickMark val="none"/>
        <c:tickLblPos val="nextTo"/>
        <c:crossAx val="166897536"/>
        <c:crosses val="autoZero"/>
        <c:auto val="1"/>
        <c:lblAlgn val="ctr"/>
        <c:lblOffset val="100"/>
        <c:noMultiLvlLbl val="0"/>
      </c:catAx>
      <c:valAx>
        <c:axId val="166897536"/>
        <c:scaling>
          <c:orientation val="minMax"/>
        </c:scaling>
        <c:delete val="1"/>
        <c:axPos val="l"/>
        <c:numFmt formatCode="0%" sourceLinked="1"/>
        <c:majorTickMark val="out"/>
        <c:minorTickMark val="none"/>
        <c:tickLblPos val="nextTo"/>
        <c:crossAx val="166896000"/>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467404715436199"/>
          <c:h val="6.4537765116778195E-2"/>
        </c:manualLayout>
      </c:layout>
      <c:overlay val="0"/>
      <c:spPr>
        <a:solidFill>
          <a:schemeClr val="bg1"/>
        </a:solidFill>
        <a:ln>
          <a:solidFill>
            <a:schemeClr val="tx1">
              <a:lumMod val="50000"/>
              <a:lumOff val="50000"/>
            </a:schemeClr>
          </a:solidFill>
        </a:ln>
      </c:spPr>
    </c:legend>
    <c:plotVisOnly val="1"/>
    <c:dispBlanksAs val="span"/>
    <c:showDLblsOverMax val="0"/>
  </c:chart>
  <c:txPr>
    <a:bodyPr/>
    <a:lstStyle/>
    <a:p>
      <a:pPr>
        <a:defRPr sz="12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02E-3"/>
          <c:y val="0.10213153183938779"/>
          <c:w val="0.98267318411041304"/>
          <c:h val="0.78985539350209033"/>
        </c:manualLayout>
      </c:layout>
      <c:barChart>
        <c:barDir val="col"/>
        <c:grouping val="clustered"/>
        <c:varyColors val="0"/>
        <c:ser>
          <c:idx val="0"/>
          <c:order val="0"/>
          <c:tx>
            <c:strRef>
              <c:f>Sheet1!$B$1</c:f>
              <c:strCache>
                <c:ptCount val="1"/>
                <c:pt idx="0">
                  <c:v>Worker/Spouse Has DB (n=412)</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Major Source of Income</c:v>
                </c:pt>
                <c:pt idx="1">
                  <c:v>Minor Source of Income</c:v>
                </c:pt>
                <c:pt idx="2">
                  <c:v>Not a Source of Income</c:v>
                </c:pt>
              </c:strCache>
            </c:strRef>
          </c:cat>
          <c:val>
            <c:numRef>
              <c:f>Sheet1!$B$2:$B$4</c:f>
              <c:numCache>
                <c:formatCode>0%</c:formatCode>
                <c:ptCount val="3"/>
                <c:pt idx="0">
                  <c:v>0.44</c:v>
                </c:pt>
                <c:pt idx="1">
                  <c:v>0.39</c:v>
                </c:pt>
                <c:pt idx="2">
                  <c:v>0.16</c:v>
                </c:pt>
              </c:numCache>
            </c:numRef>
          </c:val>
          <c:extLst>
            <c:ext xmlns:c16="http://schemas.microsoft.com/office/drawing/2014/chart" uri="{C3380CC4-5D6E-409C-BE32-E72D297353CC}">
              <c16:uniqueId val="{00000000-F57A-40EE-865C-02E538748CE9}"/>
            </c:ext>
          </c:extLst>
        </c:ser>
        <c:ser>
          <c:idx val="1"/>
          <c:order val="1"/>
          <c:tx>
            <c:strRef>
              <c:f>Sheet1!$C$1</c:f>
              <c:strCache>
                <c:ptCount val="1"/>
                <c:pt idx="0">
                  <c:v>No DB (n=506)</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Major Source of Income</c:v>
                </c:pt>
                <c:pt idx="1">
                  <c:v>Minor Source of Income</c:v>
                </c:pt>
                <c:pt idx="2">
                  <c:v>Not a Source of Income</c:v>
                </c:pt>
              </c:strCache>
            </c:strRef>
          </c:cat>
          <c:val>
            <c:numRef>
              <c:f>Sheet1!$C$2:$C$4</c:f>
              <c:numCache>
                <c:formatCode>0%</c:formatCode>
                <c:ptCount val="3"/>
                <c:pt idx="0">
                  <c:v>0.11</c:v>
                </c:pt>
                <c:pt idx="1">
                  <c:v>0.22</c:v>
                </c:pt>
                <c:pt idx="2">
                  <c:v>0.66</c:v>
                </c:pt>
              </c:numCache>
            </c:numRef>
          </c:val>
          <c:extLst>
            <c:ext xmlns:c16="http://schemas.microsoft.com/office/drawing/2014/chart" uri="{C3380CC4-5D6E-409C-BE32-E72D297353CC}">
              <c16:uniqueId val="{00000001-F57A-40EE-865C-02E538748CE9}"/>
            </c:ext>
          </c:extLst>
        </c:ser>
        <c:dLbls>
          <c:showLegendKey val="0"/>
          <c:showVal val="0"/>
          <c:showCatName val="0"/>
          <c:showSerName val="0"/>
          <c:showPercent val="0"/>
          <c:showBubbleSize val="0"/>
        </c:dLbls>
        <c:gapWidth val="50"/>
        <c:axId val="167444864"/>
        <c:axId val="167446400"/>
      </c:barChart>
      <c:catAx>
        <c:axId val="167444864"/>
        <c:scaling>
          <c:orientation val="minMax"/>
        </c:scaling>
        <c:delete val="0"/>
        <c:axPos val="b"/>
        <c:numFmt formatCode="General" sourceLinked="1"/>
        <c:majorTickMark val="none"/>
        <c:minorTickMark val="none"/>
        <c:tickLblPos val="nextTo"/>
        <c:crossAx val="167446400"/>
        <c:crosses val="autoZero"/>
        <c:auto val="1"/>
        <c:lblAlgn val="ctr"/>
        <c:lblOffset val="100"/>
        <c:noMultiLvlLbl val="0"/>
      </c:catAx>
      <c:valAx>
        <c:axId val="167446400"/>
        <c:scaling>
          <c:orientation val="minMax"/>
        </c:scaling>
        <c:delete val="1"/>
        <c:axPos val="l"/>
        <c:numFmt formatCode="0%" sourceLinked="1"/>
        <c:majorTickMark val="out"/>
        <c:minorTickMark val="none"/>
        <c:tickLblPos val="nextTo"/>
        <c:crossAx val="167444864"/>
        <c:crosses val="autoZero"/>
        <c:crossBetween val="between"/>
      </c:valAx>
    </c:plotArea>
    <c:legend>
      <c:legendPos val="t"/>
      <c:layout>
        <c:manualLayout>
          <c:xMode val="edge"/>
          <c:yMode val="edge"/>
          <c:x val="0.16513154237325622"/>
          <c:y val="2.3339821232155944E-2"/>
          <c:w val="0.64811803929914202"/>
          <c:h val="8.0322267982028503E-2"/>
        </c:manualLayout>
      </c:layout>
      <c:overlay val="0"/>
      <c:spPr>
        <a:noFill/>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0850896922632108"/>
          <c:w val="0.98267318411041304"/>
          <c:h val="0.67886413746250629"/>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0"/>
              <c:spPr/>
              <c:txPr>
                <a:bodyPr/>
                <a:lstStyle/>
                <a:p>
                  <a:pPr>
                    <a:defRPr sz="1300" b="1">
                      <a:solidFill>
                        <a:schemeClr val="accent2"/>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72C-4328-AF2D-BE6CE0296487}"/>
                </c:ext>
              </c:extLst>
            </c:dLbl>
            <c:dLbl>
              <c:idx val="1"/>
              <c:delete val="1"/>
              <c:extLst>
                <c:ext xmlns:c15="http://schemas.microsoft.com/office/drawing/2012/chart" uri="{CE6537A1-D6FC-4f65-9D91-7224C49458BB}"/>
                <c:ext xmlns:c16="http://schemas.microsoft.com/office/drawing/2014/chart" uri="{C3380CC4-5D6E-409C-BE32-E72D297353CC}">
                  <c16:uniqueId val="{00000001-0BA1-4004-85B1-0C282119A41C}"/>
                </c:ext>
              </c:extLst>
            </c:dLbl>
            <c:dLbl>
              <c:idx val="3"/>
              <c:delete val="1"/>
              <c:extLst>
                <c:ext xmlns:c15="http://schemas.microsoft.com/office/drawing/2012/chart" uri="{CE6537A1-D6FC-4f65-9D91-7224C49458BB}"/>
                <c:ext xmlns:c16="http://schemas.microsoft.com/office/drawing/2014/chart" uri="{C3380CC4-5D6E-409C-BE32-E72D297353CC}">
                  <c16:uniqueId val="{00000002-0BA1-4004-85B1-0C282119A41C}"/>
                </c:ext>
              </c:extLst>
            </c:dLbl>
            <c:dLbl>
              <c:idx val="4"/>
              <c:delete val="1"/>
              <c:extLst>
                <c:ext xmlns:c15="http://schemas.microsoft.com/office/drawing/2012/chart" uri="{CE6537A1-D6FC-4f65-9D91-7224C49458BB}"/>
                <c:ext xmlns:c16="http://schemas.microsoft.com/office/drawing/2014/chart" uri="{C3380CC4-5D6E-409C-BE32-E72D297353CC}">
                  <c16:uniqueId val="{00000003-0BA1-4004-85B1-0C282119A41C}"/>
                </c:ext>
              </c:extLst>
            </c:dLbl>
            <c:dLbl>
              <c:idx val="5"/>
              <c:spPr/>
              <c:txPr>
                <a:bodyPr/>
                <a:lstStyle/>
                <a:p>
                  <a:pPr>
                    <a:defRPr sz="1300" b="1">
                      <a:solidFill>
                        <a:schemeClr val="accent2"/>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72C-4328-AF2D-BE6CE0296487}"/>
                </c:ext>
              </c:extLst>
            </c:dLbl>
            <c:dLbl>
              <c:idx val="6"/>
              <c:delete val="1"/>
              <c:extLst>
                <c:ext xmlns:c15="http://schemas.microsoft.com/office/drawing/2012/chart" uri="{CE6537A1-D6FC-4f65-9D91-7224C49458BB}"/>
                <c:ext xmlns:c16="http://schemas.microsoft.com/office/drawing/2014/chart" uri="{C3380CC4-5D6E-409C-BE32-E72D297353CC}">
                  <c16:uniqueId val="{00000005-0BA1-4004-85B1-0C282119A41C}"/>
                </c:ext>
              </c:extLst>
            </c:dLbl>
            <c:dLbl>
              <c:idx val="7"/>
              <c:delete val="1"/>
              <c:extLst>
                <c:ext xmlns:c15="http://schemas.microsoft.com/office/drawing/2012/chart" uri="{CE6537A1-D6FC-4f65-9D91-7224C49458BB}"/>
                <c:ext xmlns:c16="http://schemas.microsoft.com/office/drawing/2014/chart" uri="{C3380CC4-5D6E-409C-BE32-E72D297353CC}">
                  <c16:uniqueId val="{00000006-0BA1-4004-85B1-0C282119A41C}"/>
                </c:ext>
              </c:extLst>
            </c:dLbl>
            <c:dLbl>
              <c:idx val="8"/>
              <c:delete val="1"/>
              <c:extLst>
                <c:ext xmlns:c15="http://schemas.microsoft.com/office/drawing/2012/chart" uri="{CE6537A1-D6FC-4f65-9D91-7224C49458BB}"/>
                <c:ext xmlns:c16="http://schemas.microsoft.com/office/drawing/2014/chart" uri="{C3380CC4-5D6E-409C-BE32-E72D297353CC}">
                  <c16:uniqueId val="{00000007-0BA1-4004-85B1-0C282119A41C}"/>
                </c:ext>
              </c:extLst>
            </c:dLbl>
            <c:dLbl>
              <c:idx val="9"/>
              <c:delete val="1"/>
              <c:extLst>
                <c:ext xmlns:c15="http://schemas.microsoft.com/office/drawing/2012/chart" uri="{CE6537A1-D6FC-4f65-9D91-7224C49458BB}"/>
                <c:ext xmlns:c16="http://schemas.microsoft.com/office/drawing/2014/chart" uri="{C3380CC4-5D6E-409C-BE32-E72D297353CC}">
                  <c16:uniqueId val="{00000008-0BA1-4004-85B1-0C282119A41C}"/>
                </c:ext>
              </c:extLst>
            </c:dLbl>
            <c:dLbl>
              <c:idx val="10"/>
              <c:spPr/>
              <c:txPr>
                <a:bodyPr/>
                <a:lstStyle/>
                <a:p>
                  <a:pPr>
                    <a:defRPr sz="1300" b="1">
                      <a:solidFill>
                        <a:schemeClr val="accent2"/>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972C-4328-AF2D-BE6CE0296487}"/>
                </c:ext>
              </c:extLst>
            </c:dLbl>
            <c:dLbl>
              <c:idx val="11"/>
              <c:delete val="1"/>
              <c:extLst>
                <c:ext xmlns:c15="http://schemas.microsoft.com/office/drawing/2012/chart" uri="{CE6537A1-D6FC-4f65-9D91-7224C49458BB}"/>
                <c:ext xmlns:c16="http://schemas.microsoft.com/office/drawing/2014/chart" uri="{C3380CC4-5D6E-409C-BE32-E72D297353CC}">
                  <c16:uniqueId val="{0000000A-0BA1-4004-85B1-0C282119A41C}"/>
                </c:ext>
              </c:extLst>
            </c:dLbl>
            <c:dLbl>
              <c:idx val="12"/>
              <c:delete val="1"/>
              <c:extLst>
                <c:ext xmlns:c15="http://schemas.microsoft.com/office/drawing/2012/chart" uri="{CE6537A1-D6FC-4f65-9D91-7224C49458BB}"/>
                <c:ext xmlns:c16="http://schemas.microsoft.com/office/drawing/2014/chart" uri="{C3380CC4-5D6E-409C-BE32-E72D297353CC}">
                  <c16:uniqueId val="{0000000B-0BA1-4004-85B1-0C282119A41C}"/>
                </c:ext>
              </c:extLst>
            </c:dLbl>
            <c:dLbl>
              <c:idx val="13"/>
              <c:delete val="1"/>
              <c:extLst>
                <c:ext xmlns:c15="http://schemas.microsoft.com/office/drawing/2012/chart" uri="{CE6537A1-D6FC-4f65-9D91-7224C49458BB}"/>
                <c:ext xmlns:c16="http://schemas.microsoft.com/office/drawing/2014/chart" uri="{C3380CC4-5D6E-409C-BE32-E72D297353CC}">
                  <c16:uniqueId val="{0000000C-0BA1-4004-85B1-0C282119A41C}"/>
                </c:ext>
              </c:extLst>
            </c:dLbl>
            <c:dLbl>
              <c:idx val="14"/>
              <c:spPr/>
              <c:txPr>
                <a:bodyPr/>
                <a:lstStyle/>
                <a:p>
                  <a:pPr>
                    <a:defRPr sz="1300" b="1">
                      <a:solidFill>
                        <a:schemeClr val="accent2"/>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972C-4328-AF2D-BE6CE0296487}"/>
                </c:ext>
              </c:extLst>
            </c:dLbl>
            <c:dLbl>
              <c:idx val="15"/>
              <c:spPr/>
              <c:txPr>
                <a:bodyPr/>
                <a:lstStyle/>
                <a:p>
                  <a:pPr>
                    <a:defRPr sz="1300" b="1">
                      <a:solidFill>
                        <a:schemeClr val="accent2"/>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972C-4328-AF2D-BE6CE0296487}"/>
                </c:ext>
              </c:extLst>
            </c:dLbl>
            <c:spPr>
              <a:noFill/>
              <a:ln>
                <a:noFill/>
              </a:ln>
              <a:effectLst/>
            </c:spPr>
            <c:txPr>
              <a:bodyPr/>
              <a:lstStyle/>
              <a:p>
                <a:pPr>
                  <a:defRPr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0%</c:formatCode>
                <c:ptCount val="16"/>
                <c:pt idx="0">
                  <c:v>0.41</c:v>
                </c:pt>
                <c:pt idx="1">
                  <c:v>0.37</c:v>
                </c:pt>
                <c:pt idx="3">
                  <c:v>0.39</c:v>
                </c:pt>
                <c:pt idx="4">
                  <c:v>0.35</c:v>
                </c:pt>
                <c:pt idx="5">
                  <c:v>0.38</c:v>
                </c:pt>
                <c:pt idx="6">
                  <c:v>0.34</c:v>
                </c:pt>
                <c:pt idx="7">
                  <c:v>0.4</c:v>
                </c:pt>
                <c:pt idx="8">
                  <c:v>0.32</c:v>
                </c:pt>
                <c:pt idx="9">
                  <c:v>0.3</c:v>
                </c:pt>
                <c:pt idx="10">
                  <c:v>0.34</c:v>
                </c:pt>
                <c:pt idx="11">
                  <c:v>0.35</c:v>
                </c:pt>
                <c:pt idx="12">
                  <c:v>0.36</c:v>
                </c:pt>
                <c:pt idx="13">
                  <c:v>0.33</c:v>
                </c:pt>
                <c:pt idx="14">
                  <c:v>0.3</c:v>
                </c:pt>
                <c:pt idx="15">
                  <c:v>0.43</c:v>
                </c:pt>
              </c:numCache>
            </c:numRef>
          </c:val>
          <c:smooth val="0"/>
          <c:extLst>
            <c:ext xmlns:c16="http://schemas.microsoft.com/office/drawing/2014/chart" uri="{C3380CC4-5D6E-409C-BE32-E72D297353CC}">
              <c16:uniqueId val="{0000000F-0BA1-4004-85B1-0C282119A41C}"/>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0-0BA1-4004-85B1-0C282119A41C}"/>
                </c:ext>
              </c:extLst>
            </c:dLbl>
            <c:dLbl>
              <c:idx val="3"/>
              <c:delete val="1"/>
              <c:extLst>
                <c:ext xmlns:c15="http://schemas.microsoft.com/office/drawing/2012/chart" uri="{CE6537A1-D6FC-4f65-9D91-7224C49458BB}"/>
                <c:ext xmlns:c16="http://schemas.microsoft.com/office/drawing/2014/chart" uri="{C3380CC4-5D6E-409C-BE32-E72D297353CC}">
                  <c16:uniqueId val="{00000011-0BA1-4004-85B1-0C282119A41C}"/>
                </c:ext>
              </c:extLst>
            </c:dLbl>
            <c:dLbl>
              <c:idx val="4"/>
              <c:delete val="1"/>
              <c:extLst>
                <c:ext xmlns:c15="http://schemas.microsoft.com/office/drawing/2012/chart" uri="{CE6537A1-D6FC-4f65-9D91-7224C49458BB}"/>
                <c:ext xmlns:c16="http://schemas.microsoft.com/office/drawing/2014/chart" uri="{C3380CC4-5D6E-409C-BE32-E72D297353CC}">
                  <c16:uniqueId val="{00000012-0BA1-4004-85B1-0C282119A41C}"/>
                </c:ext>
              </c:extLst>
            </c:dLbl>
            <c:dLbl>
              <c:idx val="6"/>
              <c:delete val="1"/>
              <c:extLst>
                <c:ext xmlns:c15="http://schemas.microsoft.com/office/drawing/2012/chart" uri="{CE6537A1-D6FC-4f65-9D91-7224C49458BB}"/>
                <c:ext xmlns:c16="http://schemas.microsoft.com/office/drawing/2014/chart" uri="{C3380CC4-5D6E-409C-BE32-E72D297353CC}">
                  <c16:uniqueId val="{00000013-0BA1-4004-85B1-0C282119A41C}"/>
                </c:ext>
              </c:extLst>
            </c:dLbl>
            <c:dLbl>
              <c:idx val="7"/>
              <c:delete val="1"/>
              <c:extLst>
                <c:ext xmlns:c15="http://schemas.microsoft.com/office/drawing/2012/chart" uri="{CE6537A1-D6FC-4f65-9D91-7224C49458BB}"/>
                <c:ext xmlns:c16="http://schemas.microsoft.com/office/drawing/2014/chart" uri="{C3380CC4-5D6E-409C-BE32-E72D297353CC}">
                  <c16:uniqueId val="{00000014-0BA1-4004-85B1-0C282119A41C}"/>
                </c:ext>
              </c:extLst>
            </c:dLbl>
            <c:dLbl>
              <c:idx val="8"/>
              <c:delete val="1"/>
              <c:extLst>
                <c:ext xmlns:c15="http://schemas.microsoft.com/office/drawing/2012/chart" uri="{CE6537A1-D6FC-4f65-9D91-7224C49458BB}"/>
                <c:ext xmlns:c16="http://schemas.microsoft.com/office/drawing/2014/chart" uri="{C3380CC4-5D6E-409C-BE32-E72D297353CC}">
                  <c16:uniqueId val="{00000015-0BA1-4004-85B1-0C282119A41C}"/>
                </c:ext>
              </c:extLst>
            </c:dLbl>
            <c:dLbl>
              <c:idx val="9"/>
              <c:delete val="1"/>
              <c:extLst>
                <c:ext xmlns:c15="http://schemas.microsoft.com/office/drawing/2012/chart" uri="{CE6537A1-D6FC-4f65-9D91-7224C49458BB}"/>
                <c:ext xmlns:c16="http://schemas.microsoft.com/office/drawing/2014/chart" uri="{C3380CC4-5D6E-409C-BE32-E72D297353CC}">
                  <c16:uniqueId val="{00000016-0BA1-4004-85B1-0C282119A41C}"/>
                </c:ext>
              </c:extLst>
            </c:dLbl>
            <c:dLbl>
              <c:idx val="11"/>
              <c:delete val="1"/>
              <c:extLst>
                <c:ext xmlns:c15="http://schemas.microsoft.com/office/drawing/2012/chart" uri="{CE6537A1-D6FC-4f65-9D91-7224C49458BB}"/>
                <c:ext xmlns:c16="http://schemas.microsoft.com/office/drawing/2014/chart" uri="{C3380CC4-5D6E-409C-BE32-E72D297353CC}">
                  <c16:uniqueId val="{00000017-0BA1-4004-85B1-0C282119A41C}"/>
                </c:ext>
              </c:extLst>
            </c:dLbl>
            <c:dLbl>
              <c:idx val="12"/>
              <c:delete val="1"/>
              <c:extLst>
                <c:ext xmlns:c15="http://schemas.microsoft.com/office/drawing/2012/chart" uri="{CE6537A1-D6FC-4f65-9D91-7224C49458BB}"/>
                <c:ext xmlns:c16="http://schemas.microsoft.com/office/drawing/2014/chart" uri="{C3380CC4-5D6E-409C-BE32-E72D297353CC}">
                  <c16:uniqueId val="{00000018-0BA1-4004-85B1-0C282119A41C}"/>
                </c:ext>
              </c:extLst>
            </c:dLbl>
            <c:dLbl>
              <c:idx val="13"/>
              <c:delete val="1"/>
              <c:extLst>
                <c:ext xmlns:c15="http://schemas.microsoft.com/office/drawing/2012/chart" uri="{CE6537A1-D6FC-4f65-9D91-7224C49458BB}"/>
                <c:ext xmlns:c16="http://schemas.microsoft.com/office/drawing/2014/chart" uri="{C3380CC4-5D6E-409C-BE32-E72D297353CC}">
                  <c16:uniqueId val="{00000019-0BA1-4004-85B1-0C282119A41C}"/>
                </c:ext>
              </c:extLst>
            </c:dLbl>
            <c:spPr>
              <a:noFill/>
              <a:ln>
                <a:noFill/>
              </a:ln>
              <a:effectLst/>
            </c:spPr>
            <c:txPr>
              <a:bodyPr/>
              <a:lstStyle/>
              <a:p>
                <a:pPr>
                  <a:defRPr sz="1300" b="1">
                    <a:solidFill>
                      <a:schemeClr val="accent5"/>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0%</c:formatCode>
                <c:ptCount val="16"/>
                <c:pt idx="0">
                  <c:v>0.22</c:v>
                </c:pt>
                <c:pt idx="1">
                  <c:v>0.23</c:v>
                </c:pt>
                <c:pt idx="3">
                  <c:v>0.23</c:v>
                </c:pt>
                <c:pt idx="4">
                  <c:v>0.26</c:v>
                </c:pt>
                <c:pt idx="5">
                  <c:v>0.25</c:v>
                </c:pt>
                <c:pt idx="6">
                  <c:v>0.18</c:v>
                </c:pt>
                <c:pt idx="7">
                  <c:v>0.19</c:v>
                </c:pt>
                <c:pt idx="8">
                  <c:v>0.2</c:v>
                </c:pt>
                <c:pt idx="9">
                  <c:v>0.2</c:v>
                </c:pt>
                <c:pt idx="10">
                  <c:v>0.21</c:v>
                </c:pt>
                <c:pt idx="11">
                  <c:v>0.24</c:v>
                </c:pt>
                <c:pt idx="12">
                  <c:v>0.18</c:v>
                </c:pt>
                <c:pt idx="13">
                  <c:v>0.17</c:v>
                </c:pt>
                <c:pt idx="14">
                  <c:v>0.17</c:v>
                </c:pt>
                <c:pt idx="15">
                  <c:v>0.19</c:v>
                </c:pt>
              </c:numCache>
            </c:numRef>
          </c:val>
          <c:smooth val="0"/>
          <c:extLst>
            <c:ext xmlns:c16="http://schemas.microsoft.com/office/drawing/2014/chart" uri="{C3380CC4-5D6E-409C-BE32-E72D297353CC}">
              <c16:uniqueId val="{0000001A-0BA1-4004-85B1-0C282119A41C}"/>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B-0BA1-4004-85B1-0C282119A41C}"/>
                </c:ext>
              </c:extLst>
            </c:dLbl>
            <c:dLbl>
              <c:idx val="3"/>
              <c:delete val="1"/>
              <c:extLst>
                <c:ext xmlns:c15="http://schemas.microsoft.com/office/drawing/2012/chart" uri="{CE6537A1-D6FC-4f65-9D91-7224C49458BB}"/>
                <c:ext xmlns:c16="http://schemas.microsoft.com/office/drawing/2014/chart" uri="{C3380CC4-5D6E-409C-BE32-E72D297353CC}">
                  <c16:uniqueId val="{0000001C-0BA1-4004-85B1-0C282119A41C}"/>
                </c:ext>
              </c:extLst>
            </c:dLbl>
            <c:dLbl>
              <c:idx val="4"/>
              <c:delete val="1"/>
              <c:extLst>
                <c:ext xmlns:c15="http://schemas.microsoft.com/office/drawing/2012/chart" uri="{CE6537A1-D6FC-4f65-9D91-7224C49458BB}"/>
                <c:ext xmlns:c16="http://schemas.microsoft.com/office/drawing/2014/chart" uri="{C3380CC4-5D6E-409C-BE32-E72D297353CC}">
                  <c16:uniqueId val="{0000001D-0BA1-4004-85B1-0C282119A41C}"/>
                </c:ext>
              </c:extLst>
            </c:dLbl>
            <c:dLbl>
              <c:idx val="6"/>
              <c:delete val="1"/>
              <c:extLst>
                <c:ext xmlns:c15="http://schemas.microsoft.com/office/drawing/2012/chart" uri="{CE6537A1-D6FC-4f65-9D91-7224C49458BB}"/>
                <c:ext xmlns:c16="http://schemas.microsoft.com/office/drawing/2014/chart" uri="{C3380CC4-5D6E-409C-BE32-E72D297353CC}">
                  <c16:uniqueId val="{0000001E-0BA1-4004-85B1-0C282119A41C}"/>
                </c:ext>
              </c:extLst>
            </c:dLbl>
            <c:dLbl>
              <c:idx val="7"/>
              <c:delete val="1"/>
              <c:extLst>
                <c:ext xmlns:c15="http://schemas.microsoft.com/office/drawing/2012/chart" uri="{CE6537A1-D6FC-4f65-9D91-7224C49458BB}"/>
                <c:ext xmlns:c16="http://schemas.microsoft.com/office/drawing/2014/chart" uri="{C3380CC4-5D6E-409C-BE32-E72D297353CC}">
                  <c16:uniqueId val="{0000001F-0BA1-4004-85B1-0C282119A41C}"/>
                </c:ext>
              </c:extLst>
            </c:dLbl>
            <c:dLbl>
              <c:idx val="8"/>
              <c:delete val="1"/>
              <c:extLst>
                <c:ext xmlns:c15="http://schemas.microsoft.com/office/drawing/2012/chart" uri="{CE6537A1-D6FC-4f65-9D91-7224C49458BB}"/>
                <c:ext xmlns:c16="http://schemas.microsoft.com/office/drawing/2014/chart" uri="{C3380CC4-5D6E-409C-BE32-E72D297353CC}">
                  <c16:uniqueId val="{00000020-0BA1-4004-85B1-0C282119A41C}"/>
                </c:ext>
              </c:extLst>
            </c:dLbl>
            <c:dLbl>
              <c:idx val="9"/>
              <c:delete val="1"/>
              <c:extLst>
                <c:ext xmlns:c15="http://schemas.microsoft.com/office/drawing/2012/chart" uri="{CE6537A1-D6FC-4f65-9D91-7224C49458BB}"/>
                <c:ext xmlns:c16="http://schemas.microsoft.com/office/drawing/2014/chart" uri="{C3380CC4-5D6E-409C-BE32-E72D297353CC}">
                  <c16:uniqueId val="{00000021-0BA1-4004-85B1-0C282119A41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BA1-4004-85B1-0C282119A41C}"/>
                </c:ext>
              </c:extLst>
            </c:dLbl>
            <c:dLbl>
              <c:idx val="11"/>
              <c:delete val="1"/>
              <c:extLst>
                <c:ext xmlns:c15="http://schemas.microsoft.com/office/drawing/2012/chart" uri="{CE6537A1-D6FC-4f65-9D91-7224C49458BB}"/>
                <c:ext xmlns:c16="http://schemas.microsoft.com/office/drawing/2014/chart" uri="{C3380CC4-5D6E-409C-BE32-E72D297353CC}">
                  <c16:uniqueId val="{00000023-0BA1-4004-85B1-0C282119A41C}"/>
                </c:ext>
              </c:extLst>
            </c:dLbl>
            <c:dLbl>
              <c:idx val="12"/>
              <c:delete val="1"/>
              <c:extLst>
                <c:ext xmlns:c15="http://schemas.microsoft.com/office/drawing/2012/chart" uri="{CE6537A1-D6FC-4f65-9D91-7224C49458BB}"/>
                <c:ext xmlns:c16="http://schemas.microsoft.com/office/drawing/2014/chart" uri="{C3380CC4-5D6E-409C-BE32-E72D297353CC}">
                  <c16:uniqueId val="{00000024-0BA1-4004-85B1-0C282119A41C}"/>
                </c:ext>
              </c:extLst>
            </c:dLbl>
            <c:dLbl>
              <c:idx val="13"/>
              <c:delete val="1"/>
              <c:extLst>
                <c:ext xmlns:c15="http://schemas.microsoft.com/office/drawing/2012/chart" uri="{CE6537A1-D6FC-4f65-9D91-7224C49458BB}"/>
                <c:ext xmlns:c16="http://schemas.microsoft.com/office/drawing/2014/chart" uri="{C3380CC4-5D6E-409C-BE32-E72D297353CC}">
                  <c16:uniqueId val="{00000025-0BA1-4004-85B1-0C282119A41C}"/>
                </c:ext>
              </c:extLst>
            </c:dLbl>
            <c:dLbl>
              <c:idx val="14"/>
              <c:layout>
                <c:manualLayout>
                  <c:x val="-1.8209390492854999E-2"/>
                  <c:y val="-2.9440223782773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BA1-4004-85B1-0C282119A41C}"/>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0%</c:formatCode>
                <c:ptCount val="16"/>
                <c:pt idx="0">
                  <c:v>0.33</c:v>
                </c:pt>
                <c:pt idx="1">
                  <c:v>0.39</c:v>
                </c:pt>
                <c:pt idx="3">
                  <c:v>0.36</c:v>
                </c:pt>
                <c:pt idx="4">
                  <c:v>0.37</c:v>
                </c:pt>
                <c:pt idx="5">
                  <c:v>0.35</c:v>
                </c:pt>
                <c:pt idx="6">
                  <c:v>0.43</c:v>
                </c:pt>
                <c:pt idx="7">
                  <c:v>0.39</c:v>
                </c:pt>
                <c:pt idx="8">
                  <c:v>0.44</c:v>
                </c:pt>
                <c:pt idx="9">
                  <c:v>0.46</c:v>
                </c:pt>
                <c:pt idx="10">
                  <c:v>0.43</c:v>
                </c:pt>
                <c:pt idx="11">
                  <c:v>0.39</c:v>
                </c:pt>
                <c:pt idx="12">
                  <c:v>0.43</c:v>
                </c:pt>
                <c:pt idx="13">
                  <c:v>0.44</c:v>
                </c:pt>
                <c:pt idx="14">
                  <c:v>0.51</c:v>
                </c:pt>
                <c:pt idx="15">
                  <c:v>0.37</c:v>
                </c:pt>
              </c:numCache>
            </c:numRef>
          </c:val>
          <c:smooth val="0"/>
          <c:extLst>
            <c:ext xmlns:c16="http://schemas.microsoft.com/office/drawing/2014/chart" uri="{C3380CC4-5D6E-409C-BE32-E72D297353CC}">
              <c16:uniqueId val="{00000027-0BA1-4004-85B1-0C282119A41C}"/>
            </c:ext>
          </c:extLst>
        </c:ser>
        <c:dLbls>
          <c:showLegendKey val="0"/>
          <c:showVal val="0"/>
          <c:showCatName val="0"/>
          <c:showSerName val="0"/>
          <c:showPercent val="0"/>
          <c:showBubbleSize val="0"/>
        </c:dLbls>
        <c:marker val="1"/>
        <c:smooth val="0"/>
        <c:axId val="167195776"/>
        <c:axId val="167197312"/>
      </c:lineChart>
      <c:catAx>
        <c:axId val="167195776"/>
        <c:scaling>
          <c:orientation val="minMax"/>
        </c:scaling>
        <c:delete val="0"/>
        <c:axPos val="b"/>
        <c:numFmt formatCode="General" sourceLinked="1"/>
        <c:majorTickMark val="none"/>
        <c:minorTickMark val="none"/>
        <c:tickLblPos val="nextTo"/>
        <c:crossAx val="167197312"/>
        <c:crosses val="autoZero"/>
        <c:auto val="1"/>
        <c:lblAlgn val="ctr"/>
        <c:lblOffset val="100"/>
        <c:noMultiLvlLbl val="0"/>
      </c:catAx>
      <c:valAx>
        <c:axId val="167197312"/>
        <c:scaling>
          <c:orientation val="minMax"/>
        </c:scaling>
        <c:delete val="1"/>
        <c:axPos val="l"/>
        <c:numFmt formatCode="0%" sourceLinked="1"/>
        <c:majorTickMark val="out"/>
        <c:minorTickMark val="none"/>
        <c:tickLblPos val="nextTo"/>
        <c:crossAx val="167195776"/>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467404715436199"/>
          <c:h val="6.4537765116778195E-2"/>
        </c:manualLayout>
      </c:layout>
      <c:overlay val="0"/>
      <c:spPr>
        <a:solidFill>
          <a:schemeClr val="bg1"/>
        </a:solidFill>
        <a:ln>
          <a:solidFill>
            <a:schemeClr val="tx1"/>
          </a:solidFill>
        </a:ln>
      </c:spPr>
    </c:legend>
    <c:plotVisOnly val="1"/>
    <c:dispBlanksAs val="span"/>
    <c:showDLblsOverMax val="0"/>
  </c:chart>
  <c:txPr>
    <a:bodyPr/>
    <a:lstStyle/>
    <a:p>
      <a:pPr>
        <a:defRPr sz="12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0850896922632108"/>
          <c:w val="0.98267318411041304"/>
          <c:h val="0.67886413746250629"/>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0"/>
              <c:layout>
                <c:manualLayout>
                  <c:x val="-4.7863247863247901E-2"/>
                  <c:y val="1.817680719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B8-4672-8AA5-58C3D678C262}"/>
                </c:ext>
              </c:extLst>
            </c:dLbl>
            <c:dLbl>
              <c:idx val="1"/>
              <c:delete val="1"/>
              <c:extLst>
                <c:ext xmlns:c15="http://schemas.microsoft.com/office/drawing/2012/chart" uri="{CE6537A1-D6FC-4f65-9D91-7224C49458BB}"/>
                <c:ext xmlns:c16="http://schemas.microsoft.com/office/drawing/2014/chart" uri="{C3380CC4-5D6E-409C-BE32-E72D297353CC}">
                  <c16:uniqueId val="{00000001-67B8-4672-8AA5-58C3D678C262}"/>
                </c:ext>
              </c:extLst>
            </c:dLbl>
            <c:dLbl>
              <c:idx val="3"/>
              <c:delete val="1"/>
              <c:extLst>
                <c:ext xmlns:c15="http://schemas.microsoft.com/office/drawing/2012/chart" uri="{CE6537A1-D6FC-4f65-9D91-7224C49458BB}"/>
                <c:ext xmlns:c16="http://schemas.microsoft.com/office/drawing/2014/chart" uri="{C3380CC4-5D6E-409C-BE32-E72D297353CC}">
                  <c16:uniqueId val="{00000002-67B8-4672-8AA5-58C3D678C262}"/>
                </c:ext>
              </c:extLst>
            </c:dLbl>
            <c:dLbl>
              <c:idx val="4"/>
              <c:delete val="1"/>
              <c:extLst>
                <c:ext xmlns:c15="http://schemas.microsoft.com/office/drawing/2012/chart" uri="{CE6537A1-D6FC-4f65-9D91-7224C49458BB}"/>
                <c:ext xmlns:c16="http://schemas.microsoft.com/office/drawing/2014/chart" uri="{C3380CC4-5D6E-409C-BE32-E72D297353CC}">
                  <c16:uniqueId val="{00000003-67B8-4672-8AA5-58C3D678C262}"/>
                </c:ext>
              </c:extLst>
            </c:dLbl>
            <c:dLbl>
              <c:idx val="5"/>
              <c:delete val="1"/>
              <c:extLst>
                <c:ext xmlns:c15="http://schemas.microsoft.com/office/drawing/2012/chart" uri="{CE6537A1-D6FC-4f65-9D91-7224C49458BB}"/>
                <c:ext xmlns:c16="http://schemas.microsoft.com/office/drawing/2014/chart" uri="{C3380CC4-5D6E-409C-BE32-E72D297353CC}">
                  <c16:uniqueId val="{00000004-67B8-4672-8AA5-58C3D678C262}"/>
                </c:ext>
              </c:extLst>
            </c:dLbl>
            <c:dLbl>
              <c:idx val="6"/>
              <c:delete val="1"/>
              <c:extLst>
                <c:ext xmlns:c15="http://schemas.microsoft.com/office/drawing/2012/chart" uri="{CE6537A1-D6FC-4f65-9D91-7224C49458BB}"/>
                <c:ext xmlns:c16="http://schemas.microsoft.com/office/drawing/2014/chart" uri="{C3380CC4-5D6E-409C-BE32-E72D297353CC}">
                  <c16:uniqueId val="{00000005-67B8-4672-8AA5-58C3D678C262}"/>
                </c:ext>
              </c:extLst>
            </c:dLbl>
            <c:dLbl>
              <c:idx val="8"/>
              <c:delete val="1"/>
              <c:extLst>
                <c:ext xmlns:c15="http://schemas.microsoft.com/office/drawing/2012/chart" uri="{CE6537A1-D6FC-4f65-9D91-7224C49458BB}"/>
                <c:ext xmlns:c16="http://schemas.microsoft.com/office/drawing/2014/chart" uri="{C3380CC4-5D6E-409C-BE32-E72D297353CC}">
                  <c16:uniqueId val="{00000006-67B8-4672-8AA5-58C3D678C262}"/>
                </c:ext>
              </c:extLst>
            </c:dLbl>
            <c:dLbl>
              <c:idx val="9"/>
              <c:delete val="1"/>
              <c:extLst>
                <c:ext xmlns:c15="http://schemas.microsoft.com/office/drawing/2012/chart" uri="{CE6537A1-D6FC-4f65-9D91-7224C49458BB}"/>
                <c:ext xmlns:c16="http://schemas.microsoft.com/office/drawing/2014/chart" uri="{C3380CC4-5D6E-409C-BE32-E72D297353CC}">
                  <c16:uniqueId val="{00000007-67B8-4672-8AA5-58C3D678C262}"/>
                </c:ext>
              </c:extLst>
            </c:dLbl>
            <c:dLbl>
              <c:idx val="10"/>
              <c:delete val="1"/>
              <c:extLst>
                <c:ext xmlns:c15="http://schemas.microsoft.com/office/drawing/2012/chart" uri="{CE6537A1-D6FC-4f65-9D91-7224C49458BB}"/>
                <c:ext xmlns:c16="http://schemas.microsoft.com/office/drawing/2014/chart" uri="{C3380CC4-5D6E-409C-BE32-E72D297353CC}">
                  <c16:uniqueId val="{00000008-67B8-4672-8AA5-58C3D678C262}"/>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0%</c:formatCode>
                <c:ptCount val="13"/>
                <c:pt idx="0">
                  <c:v>0.34</c:v>
                </c:pt>
                <c:pt idx="1">
                  <c:v>0.42</c:v>
                </c:pt>
                <c:pt idx="2">
                  <c:v>0.42</c:v>
                </c:pt>
                <c:pt idx="3">
                  <c:v>0.44</c:v>
                </c:pt>
                <c:pt idx="4">
                  <c:v>0.42</c:v>
                </c:pt>
                <c:pt idx="5">
                  <c:v>0.43</c:v>
                </c:pt>
                <c:pt idx="6">
                  <c:v>0.44</c:v>
                </c:pt>
                <c:pt idx="7">
                  <c:v>0.43</c:v>
                </c:pt>
                <c:pt idx="8">
                  <c:v>0.42</c:v>
                </c:pt>
                <c:pt idx="9">
                  <c:v>0.42</c:v>
                </c:pt>
                <c:pt idx="10">
                  <c:v>0.46</c:v>
                </c:pt>
                <c:pt idx="11">
                  <c:v>0.46</c:v>
                </c:pt>
                <c:pt idx="12">
                  <c:v>0.47</c:v>
                </c:pt>
              </c:numCache>
            </c:numRef>
          </c:val>
          <c:smooth val="0"/>
          <c:extLst>
            <c:ext xmlns:c16="http://schemas.microsoft.com/office/drawing/2014/chart" uri="{C3380CC4-5D6E-409C-BE32-E72D297353CC}">
              <c16:uniqueId val="{00000009-67B8-4672-8AA5-58C3D678C262}"/>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A-67B8-4672-8AA5-58C3D678C262}"/>
                </c:ext>
              </c:extLst>
            </c:dLbl>
            <c:dLbl>
              <c:idx val="3"/>
              <c:delete val="1"/>
              <c:extLst>
                <c:ext xmlns:c15="http://schemas.microsoft.com/office/drawing/2012/chart" uri="{CE6537A1-D6FC-4f65-9D91-7224C49458BB}"/>
                <c:ext xmlns:c16="http://schemas.microsoft.com/office/drawing/2014/chart" uri="{C3380CC4-5D6E-409C-BE32-E72D297353CC}">
                  <c16:uniqueId val="{0000000B-67B8-4672-8AA5-58C3D678C262}"/>
                </c:ext>
              </c:extLst>
            </c:dLbl>
            <c:dLbl>
              <c:idx val="4"/>
              <c:delete val="1"/>
              <c:extLst>
                <c:ext xmlns:c15="http://schemas.microsoft.com/office/drawing/2012/chart" uri="{CE6537A1-D6FC-4f65-9D91-7224C49458BB}"/>
                <c:ext xmlns:c16="http://schemas.microsoft.com/office/drawing/2014/chart" uri="{C3380CC4-5D6E-409C-BE32-E72D297353CC}">
                  <c16:uniqueId val="{0000000C-67B8-4672-8AA5-58C3D678C262}"/>
                </c:ext>
              </c:extLst>
            </c:dLbl>
            <c:dLbl>
              <c:idx val="5"/>
              <c:delete val="1"/>
              <c:extLst>
                <c:ext xmlns:c15="http://schemas.microsoft.com/office/drawing/2012/chart" uri="{CE6537A1-D6FC-4f65-9D91-7224C49458BB}"/>
                <c:ext xmlns:c16="http://schemas.microsoft.com/office/drawing/2014/chart" uri="{C3380CC4-5D6E-409C-BE32-E72D297353CC}">
                  <c16:uniqueId val="{0000000D-67B8-4672-8AA5-58C3D678C262}"/>
                </c:ext>
              </c:extLst>
            </c:dLbl>
            <c:dLbl>
              <c:idx val="6"/>
              <c:delete val="1"/>
              <c:extLst>
                <c:ext xmlns:c15="http://schemas.microsoft.com/office/drawing/2012/chart" uri="{CE6537A1-D6FC-4f65-9D91-7224C49458BB}"/>
                <c:ext xmlns:c16="http://schemas.microsoft.com/office/drawing/2014/chart" uri="{C3380CC4-5D6E-409C-BE32-E72D297353CC}">
                  <c16:uniqueId val="{0000000E-67B8-4672-8AA5-58C3D678C262}"/>
                </c:ext>
              </c:extLst>
            </c:dLbl>
            <c:dLbl>
              <c:idx val="8"/>
              <c:delete val="1"/>
              <c:extLst>
                <c:ext xmlns:c15="http://schemas.microsoft.com/office/drawing/2012/chart" uri="{CE6537A1-D6FC-4f65-9D91-7224C49458BB}"/>
                <c:ext xmlns:c16="http://schemas.microsoft.com/office/drawing/2014/chart" uri="{C3380CC4-5D6E-409C-BE32-E72D297353CC}">
                  <c16:uniqueId val="{0000000F-67B8-4672-8AA5-58C3D678C262}"/>
                </c:ext>
              </c:extLst>
            </c:dLbl>
            <c:dLbl>
              <c:idx val="9"/>
              <c:delete val="1"/>
              <c:extLst>
                <c:ext xmlns:c15="http://schemas.microsoft.com/office/drawing/2012/chart" uri="{CE6537A1-D6FC-4f65-9D91-7224C49458BB}"/>
                <c:ext xmlns:c16="http://schemas.microsoft.com/office/drawing/2014/chart" uri="{C3380CC4-5D6E-409C-BE32-E72D297353CC}">
                  <c16:uniqueId val="{00000010-67B8-4672-8AA5-58C3D678C262}"/>
                </c:ext>
              </c:extLst>
            </c:dLbl>
            <c:dLbl>
              <c:idx val="10"/>
              <c:delete val="1"/>
              <c:extLst>
                <c:ext xmlns:c15="http://schemas.microsoft.com/office/drawing/2012/chart" uri="{CE6537A1-D6FC-4f65-9D91-7224C49458BB}"/>
                <c:ext xmlns:c16="http://schemas.microsoft.com/office/drawing/2014/chart" uri="{C3380CC4-5D6E-409C-BE32-E72D297353CC}">
                  <c16:uniqueId val="{00000011-67B8-4672-8AA5-58C3D678C262}"/>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0%</c:formatCode>
                <c:ptCount val="13"/>
                <c:pt idx="0">
                  <c:v>0.35</c:v>
                </c:pt>
                <c:pt idx="1">
                  <c:v>0.33</c:v>
                </c:pt>
                <c:pt idx="2">
                  <c:v>0.32</c:v>
                </c:pt>
                <c:pt idx="3">
                  <c:v>0.28999999999999998</c:v>
                </c:pt>
                <c:pt idx="4">
                  <c:v>0.33</c:v>
                </c:pt>
                <c:pt idx="5">
                  <c:v>0.32</c:v>
                </c:pt>
                <c:pt idx="6">
                  <c:v>0.28999999999999998</c:v>
                </c:pt>
                <c:pt idx="7">
                  <c:v>0.28999999999999998</c:v>
                </c:pt>
                <c:pt idx="8">
                  <c:v>0.3</c:v>
                </c:pt>
                <c:pt idx="9">
                  <c:v>0.28999999999999998</c:v>
                </c:pt>
                <c:pt idx="10">
                  <c:v>0.28000000000000003</c:v>
                </c:pt>
                <c:pt idx="11">
                  <c:v>0.31</c:v>
                </c:pt>
                <c:pt idx="12">
                  <c:v>0.3</c:v>
                </c:pt>
              </c:numCache>
            </c:numRef>
          </c:val>
          <c:smooth val="0"/>
          <c:extLst>
            <c:ext xmlns:c16="http://schemas.microsoft.com/office/drawing/2014/chart" uri="{C3380CC4-5D6E-409C-BE32-E72D297353CC}">
              <c16:uniqueId val="{00000012-67B8-4672-8AA5-58C3D678C262}"/>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67B8-4672-8AA5-58C3D678C262}"/>
                </c:ext>
              </c:extLst>
            </c:dLbl>
            <c:dLbl>
              <c:idx val="3"/>
              <c:delete val="1"/>
              <c:extLst>
                <c:ext xmlns:c15="http://schemas.microsoft.com/office/drawing/2012/chart" uri="{CE6537A1-D6FC-4f65-9D91-7224C49458BB}"/>
                <c:ext xmlns:c16="http://schemas.microsoft.com/office/drawing/2014/chart" uri="{C3380CC4-5D6E-409C-BE32-E72D297353CC}">
                  <c16:uniqueId val="{00000014-67B8-4672-8AA5-58C3D678C262}"/>
                </c:ext>
              </c:extLst>
            </c:dLbl>
            <c:dLbl>
              <c:idx val="4"/>
              <c:delete val="1"/>
              <c:extLst>
                <c:ext xmlns:c15="http://schemas.microsoft.com/office/drawing/2012/chart" uri="{CE6537A1-D6FC-4f65-9D91-7224C49458BB}"/>
                <c:ext xmlns:c16="http://schemas.microsoft.com/office/drawing/2014/chart" uri="{C3380CC4-5D6E-409C-BE32-E72D297353CC}">
                  <c16:uniqueId val="{00000015-67B8-4672-8AA5-58C3D678C262}"/>
                </c:ext>
              </c:extLst>
            </c:dLbl>
            <c:dLbl>
              <c:idx val="5"/>
              <c:delete val="1"/>
              <c:extLst>
                <c:ext xmlns:c15="http://schemas.microsoft.com/office/drawing/2012/chart" uri="{CE6537A1-D6FC-4f65-9D91-7224C49458BB}"/>
                <c:ext xmlns:c16="http://schemas.microsoft.com/office/drawing/2014/chart" uri="{C3380CC4-5D6E-409C-BE32-E72D297353CC}">
                  <c16:uniqueId val="{00000016-67B8-4672-8AA5-58C3D678C262}"/>
                </c:ext>
              </c:extLst>
            </c:dLbl>
            <c:dLbl>
              <c:idx val="6"/>
              <c:delete val="1"/>
              <c:extLst>
                <c:ext xmlns:c15="http://schemas.microsoft.com/office/drawing/2012/chart" uri="{CE6537A1-D6FC-4f65-9D91-7224C49458BB}"/>
                <c:ext xmlns:c16="http://schemas.microsoft.com/office/drawing/2014/chart" uri="{C3380CC4-5D6E-409C-BE32-E72D297353CC}">
                  <c16:uniqueId val="{00000017-67B8-4672-8AA5-58C3D678C262}"/>
                </c:ext>
              </c:extLst>
            </c:dLbl>
            <c:dLbl>
              <c:idx val="8"/>
              <c:delete val="1"/>
              <c:extLst>
                <c:ext xmlns:c15="http://schemas.microsoft.com/office/drawing/2012/chart" uri="{CE6537A1-D6FC-4f65-9D91-7224C49458BB}"/>
                <c:ext xmlns:c16="http://schemas.microsoft.com/office/drawing/2014/chart" uri="{C3380CC4-5D6E-409C-BE32-E72D297353CC}">
                  <c16:uniqueId val="{00000018-67B8-4672-8AA5-58C3D678C262}"/>
                </c:ext>
              </c:extLst>
            </c:dLbl>
            <c:dLbl>
              <c:idx val="9"/>
              <c:delete val="1"/>
              <c:extLst>
                <c:ext xmlns:c15="http://schemas.microsoft.com/office/drawing/2012/chart" uri="{CE6537A1-D6FC-4f65-9D91-7224C49458BB}"/>
                <c:ext xmlns:c16="http://schemas.microsoft.com/office/drawing/2014/chart" uri="{C3380CC4-5D6E-409C-BE32-E72D297353CC}">
                  <c16:uniqueId val="{00000019-67B8-4672-8AA5-58C3D678C262}"/>
                </c:ext>
              </c:extLst>
            </c:dLbl>
            <c:dLbl>
              <c:idx val="10"/>
              <c:delete val="1"/>
              <c:extLst>
                <c:ext xmlns:c15="http://schemas.microsoft.com/office/drawing/2012/chart" uri="{CE6537A1-D6FC-4f65-9D91-7224C49458BB}"/>
                <c:ext xmlns:c16="http://schemas.microsoft.com/office/drawing/2014/chart" uri="{C3380CC4-5D6E-409C-BE32-E72D297353CC}">
                  <c16:uniqueId val="{0000001A-67B8-4672-8AA5-58C3D678C262}"/>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0%</c:formatCode>
                <c:ptCount val="13"/>
                <c:pt idx="0">
                  <c:v>0.3</c:v>
                </c:pt>
                <c:pt idx="1">
                  <c:v>0.23</c:v>
                </c:pt>
                <c:pt idx="2">
                  <c:v>0.24</c:v>
                </c:pt>
                <c:pt idx="3">
                  <c:v>0.24</c:v>
                </c:pt>
                <c:pt idx="4">
                  <c:v>0.23</c:v>
                </c:pt>
                <c:pt idx="5">
                  <c:v>0.23</c:v>
                </c:pt>
                <c:pt idx="6">
                  <c:v>0.25</c:v>
                </c:pt>
                <c:pt idx="7">
                  <c:v>0.26</c:v>
                </c:pt>
                <c:pt idx="8">
                  <c:v>0.26</c:v>
                </c:pt>
                <c:pt idx="9">
                  <c:v>0.26</c:v>
                </c:pt>
                <c:pt idx="10">
                  <c:v>0.24</c:v>
                </c:pt>
                <c:pt idx="11">
                  <c:v>0.22</c:v>
                </c:pt>
                <c:pt idx="12">
                  <c:v>0.2</c:v>
                </c:pt>
              </c:numCache>
            </c:numRef>
          </c:val>
          <c:smooth val="0"/>
          <c:extLst>
            <c:ext xmlns:c16="http://schemas.microsoft.com/office/drawing/2014/chart" uri="{C3380CC4-5D6E-409C-BE32-E72D297353CC}">
              <c16:uniqueId val="{0000001B-67B8-4672-8AA5-58C3D678C262}"/>
            </c:ext>
          </c:extLst>
        </c:ser>
        <c:dLbls>
          <c:showLegendKey val="0"/>
          <c:showVal val="0"/>
          <c:showCatName val="0"/>
          <c:showSerName val="0"/>
          <c:showPercent val="0"/>
          <c:showBubbleSize val="0"/>
        </c:dLbls>
        <c:marker val="1"/>
        <c:smooth val="0"/>
        <c:axId val="167351424"/>
        <c:axId val="167352960"/>
      </c:lineChart>
      <c:catAx>
        <c:axId val="167351424"/>
        <c:scaling>
          <c:orientation val="minMax"/>
        </c:scaling>
        <c:delete val="0"/>
        <c:axPos val="b"/>
        <c:numFmt formatCode="General" sourceLinked="1"/>
        <c:majorTickMark val="none"/>
        <c:minorTickMark val="none"/>
        <c:tickLblPos val="nextTo"/>
        <c:crossAx val="167352960"/>
        <c:crosses val="autoZero"/>
        <c:auto val="1"/>
        <c:lblAlgn val="ctr"/>
        <c:lblOffset val="100"/>
        <c:noMultiLvlLbl val="0"/>
      </c:catAx>
      <c:valAx>
        <c:axId val="167352960"/>
        <c:scaling>
          <c:orientation val="minMax"/>
          <c:max val="0.60000000000000009"/>
        </c:scaling>
        <c:delete val="1"/>
        <c:axPos val="l"/>
        <c:numFmt formatCode="0%" sourceLinked="1"/>
        <c:majorTickMark val="out"/>
        <c:minorTickMark val="none"/>
        <c:tickLblPos val="nextTo"/>
        <c:crossAx val="167351424"/>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69755154003185504"/>
          <c:h val="6.4537765116778195E-2"/>
        </c:manualLayout>
      </c:layout>
      <c:overlay val="0"/>
      <c:spPr>
        <a:solidFill>
          <a:schemeClr val="bg1"/>
        </a:solidFill>
        <a:ln>
          <a:solidFill>
            <a:schemeClr val="tx1"/>
          </a:solidFill>
        </a:ln>
      </c:spPr>
    </c:legend>
    <c:plotVisOnly val="1"/>
    <c:dispBlanksAs val="span"/>
    <c:showDLblsOverMax val="0"/>
  </c:chart>
  <c:txPr>
    <a:bodyPr/>
    <a:lstStyle/>
    <a:p>
      <a:pPr>
        <a:defRPr sz="12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0850896922632108"/>
          <c:w val="0.98267318411041304"/>
          <c:h val="0.825120042003615"/>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4681-4C25-8CAA-FC99169040CD}"/>
                </c:ext>
              </c:extLst>
            </c:dLbl>
            <c:dLbl>
              <c:idx val="3"/>
              <c:delete val="1"/>
              <c:extLst>
                <c:ext xmlns:c15="http://schemas.microsoft.com/office/drawing/2012/chart" uri="{CE6537A1-D6FC-4f65-9D91-7224C49458BB}"/>
                <c:ext xmlns:c16="http://schemas.microsoft.com/office/drawing/2014/chart" uri="{C3380CC4-5D6E-409C-BE32-E72D297353CC}">
                  <c16:uniqueId val="{00000001-4681-4C25-8CAA-FC99169040CD}"/>
                </c:ext>
              </c:extLst>
            </c:dLbl>
            <c:dLbl>
              <c:idx val="4"/>
              <c:delete val="1"/>
              <c:extLst>
                <c:ext xmlns:c15="http://schemas.microsoft.com/office/drawing/2012/chart" uri="{CE6537A1-D6FC-4f65-9D91-7224C49458BB}"/>
                <c:ext xmlns:c16="http://schemas.microsoft.com/office/drawing/2014/chart" uri="{C3380CC4-5D6E-409C-BE32-E72D297353CC}">
                  <c16:uniqueId val="{00000002-4681-4C25-8CAA-FC99169040CD}"/>
                </c:ext>
              </c:extLst>
            </c:dLbl>
            <c:dLbl>
              <c:idx val="5"/>
              <c:delete val="1"/>
              <c:extLst>
                <c:ext xmlns:c15="http://schemas.microsoft.com/office/drawing/2012/chart" uri="{CE6537A1-D6FC-4f65-9D91-7224C49458BB}"/>
                <c:ext xmlns:c16="http://schemas.microsoft.com/office/drawing/2014/chart" uri="{C3380CC4-5D6E-409C-BE32-E72D297353CC}">
                  <c16:uniqueId val="{00000003-4681-4C25-8CAA-FC99169040CD}"/>
                </c:ext>
              </c:extLst>
            </c:dLbl>
            <c:dLbl>
              <c:idx val="6"/>
              <c:delete val="1"/>
              <c:extLst>
                <c:ext xmlns:c15="http://schemas.microsoft.com/office/drawing/2012/chart" uri="{CE6537A1-D6FC-4f65-9D91-7224C49458BB}"/>
                <c:ext xmlns:c16="http://schemas.microsoft.com/office/drawing/2014/chart" uri="{C3380CC4-5D6E-409C-BE32-E72D297353CC}">
                  <c16:uniqueId val="{00000004-4681-4C25-8CAA-FC99169040CD}"/>
                </c:ext>
              </c:extLst>
            </c:dLbl>
            <c:dLbl>
              <c:idx val="7"/>
              <c:layout>
                <c:manualLayout>
                  <c:x val="-2.7920227920227799E-2"/>
                  <c:y val="-3.7887952518886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81-4C25-8CAA-FC99169040CD}"/>
                </c:ext>
              </c:extLst>
            </c:dLbl>
            <c:dLbl>
              <c:idx val="8"/>
              <c:delete val="1"/>
              <c:extLst>
                <c:ext xmlns:c15="http://schemas.microsoft.com/office/drawing/2012/chart" uri="{CE6537A1-D6FC-4f65-9D91-7224C49458BB}"/>
                <c:ext xmlns:c16="http://schemas.microsoft.com/office/drawing/2014/chart" uri="{C3380CC4-5D6E-409C-BE32-E72D297353CC}">
                  <c16:uniqueId val="{00000006-4681-4C25-8CAA-FC99169040CD}"/>
                </c:ext>
              </c:extLst>
            </c:dLbl>
            <c:dLbl>
              <c:idx val="9"/>
              <c:delete val="1"/>
              <c:extLst>
                <c:ext xmlns:c15="http://schemas.microsoft.com/office/drawing/2012/chart" uri="{CE6537A1-D6FC-4f65-9D91-7224C49458BB}"/>
                <c:ext xmlns:c16="http://schemas.microsoft.com/office/drawing/2014/chart" uri="{C3380CC4-5D6E-409C-BE32-E72D297353CC}">
                  <c16:uniqueId val="{00000007-4681-4C25-8CAA-FC99169040CD}"/>
                </c:ext>
              </c:extLst>
            </c:dLbl>
            <c:dLbl>
              <c:idx val="10"/>
              <c:delete val="1"/>
              <c:extLst>
                <c:ext xmlns:c15="http://schemas.microsoft.com/office/drawing/2012/chart" uri="{CE6537A1-D6FC-4f65-9D91-7224C49458BB}"/>
                <c:ext xmlns:c16="http://schemas.microsoft.com/office/drawing/2014/chart" uri="{C3380CC4-5D6E-409C-BE32-E72D297353CC}">
                  <c16:uniqueId val="{00000008-4681-4C25-8CAA-FC99169040CD}"/>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0%</c:formatCode>
                <c:ptCount val="13"/>
                <c:pt idx="0">
                  <c:v>0.14000000000000001</c:v>
                </c:pt>
                <c:pt idx="1">
                  <c:v>0.21</c:v>
                </c:pt>
                <c:pt idx="2">
                  <c:v>0.22</c:v>
                </c:pt>
                <c:pt idx="3">
                  <c:v>0.15</c:v>
                </c:pt>
                <c:pt idx="4">
                  <c:v>0.21</c:v>
                </c:pt>
                <c:pt idx="5">
                  <c:v>0.2</c:v>
                </c:pt>
                <c:pt idx="6">
                  <c:v>0.24</c:v>
                </c:pt>
                <c:pt idx="7">
                  <c:v>0.21</c:v>
                </c:pt>
                <c:pt idx="8">
                  <c:v>0.2</c:v>
                </c:pt>
                <c:pt idx="9">
                  <c:v>0.19</c:v>
                </c:pt>
                <c:pt idx="10">
                  <c:v>0.21</c:v>
                </c:pt>
                <c:pt idx="11">
                  <c:v>0.19</c:v>
                </c:pt>
                <c:pt idx="12">
                  <c:v>0.25</c:v>
                </c:pt>
              </c:numCache>
            </c:numRef>
          </c:val>
          <c:smooth val="0"/>
          <c:extLst>
            <c:ext xmlns:c16="http://schemas.microsoft.com/office/drawing/2014/chart" uri="{C3380CC4-5D6E-409C-BE32-E72D297353CC}">
              <c16:uniqueId val="{00000009-4681-4C25-8CAA-FC99169040CD}"/>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A-4681-4C25-8CAA-FC99169040CD}"/>
                </c:ext>
              </c:extLst>
            </c:dLbl>
            <c:dLbl>
              <c:idx val="3"/>
              <c:delete val="1"/>
              <c:extLst>
                <c:ext xmlns:c15="http://schemas.microsoft.com/office/drawing/2012/chart" uri="{CE6537A1-D6FC-4f65-9D91-7224C49458BB}"/>
                <c:ext xmlns:c16="http://schemas.microsoft.com/office/drawing/2014/chart" uri="{C3380CC4-5D6E-409C-BE32-E72D297353CC}">
                  <c16:uniqueId val="{0000000B-4681-4C25-8CAA-FC99169040CD}"/>
                </c:ext>
              </c:extLst>
            </c:dLbl>
            <c:dLbl>
              <c:idx val="4"/>
              <c:delete val="1"/>
              <c:extLst>
                <c:ext xmlns:c15="http://schemas.microsoft.com/office/drawing/2012/chart" uri="{CE6537A1-D6FC-4f65-9D91-7224C49458BB}"/>
                <c:ext xmlns:c16="http://schemas.microsoft.com/office/drawing/2014/chart" uri="{C3380CC4-5D6E-409C-BE32-E72D297353CC}">
                  <c16:uniqueId val="{0000000C-4681-4C25-8CAA-FC99169040CD}"/>
                </c:ext>
              </c:extLst>
            </c:dLbl>
            <c:dLbl>
              <c:idx val="5"/>
              <c:delete val="1"/>
              <c:extLst>
                <c:ext xmlns:c15="http://schemas.microsoft.com/office/drawing/2012/chart" uri="{CE6537A1-D6FC-4f65-9D91-7224C49458BB}"/>
                <c:ext xmlns:c16="http://schemas.microsoft.com/office/drawing/2014/chart" uri="{C3380CC4-5D6E-409C-BE32-E72D297353CC}">
                  <c16:uniqueId val="{0000000D-4681-4C25-8CAA-FC99169040CD}"/>
                </c:ext>
              </c:extLst>
            </c:dLbl>
            <c:dLbl>
              <c:idx val="6"/>
              <c:delete val="1"/>
              <c:extLst>
                <c:ext xmlns:c15="http://schemas.microsoft.com/office/drawing/2012/chart" uri="{CE6537A1-D6FC-4f65-9D91-7224C49458BB}"/>
                <c:ext xmlns:c16="http://schemas.microsoft.com/office/drawing/2014/chart" uri="{C3380CC4-5D6E-409C-BE32-E72D297353CC}">
                  <c16:uniqueId val="{0000000E-4681-4C25-8CAA-FC99169040CD}"/>
                </c:ext>
              </c:extLst>
            </c:dLbl>
            <c:dLbl>
              <c:idx val="7"/>
              <c:layout>
                <c:manualLayout>
                  <c:x val="-3.0769230769230702E-2"/>
                  <c:y val="4.3519993401459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81-4C25-8CAA-FC99169040CD}"/>
                </c:ext>
              </c:extLst>
            </c:dLbl>
            <c:dLbl>
              <c:idx val="8"/>
              <c:delete val="1"/>
              <c:extLst>
                <c:ext xmlns:c15="http://schemas.microsoft.com/office/drawing/2012/chart" uri="{CE6537A1-D6FC-4f65-9D91-7224C49458BB}"/>
                <c:ext xmlns:c16="http://schemas.microsoft.com/office/drawing/2014/chart" uri="{C3380CC4-5D6E-409C-BE32-E72D297353CC}">
                  <c16:uniqueId val="{00000010-4681-4C25-8CAA-FC99169040CD}"/>
                </c:ext>
              </c:extLst>
            </c:dLbl>
            <c:dLbl>
              <c:idx val="9"/>
              <c:delete val="1"/>
              <c:extLst>
                <c:ext xmlns:c15="http://schemas.microsoft.com/office/drawing/2012/chart" uri="{CE6537A1-D6FC-4f65-9D91-7224C49458BB}"/>
                <c:ext xmlns:c16="http://schemas.microsoft.com/office/drawing/2014/chart" uri="{C3380CC4-5D6E-409C-BE32-E72D297353CC}">
                  <c16:uniqueId val="{00000011-4681-4C25-8CAA-FC99169040CD}"/>
                </c:ext>
              </c:extLst>
            </c:dLbl>
            <c:dLbl>
              <c:idx val="10"/>
              <c:delete val="1"/>
              <c:extLst>
                <c:ext xmlns:c15="http://schemas.microsoft.com/office/drawing/2012/chart" uri="{CE6537A1-D6FC-4f65-9D91-7224C49458BB}"/>
                <c:ext xmlns:c16="http://schemas.microsoft.com/office/drawing/2014/chart" uri="{C3380CC4-5D6E-409C-BE32-E72D297353CC}">
                  <c16:uniqueId val="{00000012-4681-4C25-8CAA-FC99169040CD}"/>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0%</c:formatCode>
                <c:ptCount val="13"/>
                <c:pt idx="0">
                  <c:v>0.2</c:v>
                </c:pt>
                <c:pt idx="1">
                  <c:v>0.26</c:v>
                </c:pt>
                <c:pt idx="2">
                  <c:v>0.26</c:v>
                </c:pt>
                <c:pt idx="3">
                  <c:v>0.2</c:v>
                </c:pt>
                <c:pt idx="4">
                  <c:v>0.19</c:v>
                </c:pt>
                <c:pt idx="5">
                  <c:v>0.24</c:v>
                </c:pt>
                <c:pt idx="6">
                  <c:v>0.27</c:v>
                </c:pt>
                <c:pt idx="7">
                  <c:v>0.2</c:v>
                </c:pt>
                <c:pt idx="8">
                  <c:v>0.22</c:v>
                </c:pt>
                <c:pt idx="9">
                  <c:v>0.23</c:v>
                </c:pt>
                <c:pt idx="10">
                  <c:v>0.19</c:v>
                </c:pt>
                <c:pt idx="11">
                  <c:v>0.18</c:v>
                </c:pt>
                <c:pt idx="12">
                  <c:v>0.25</c:v>
                </c:pt>
              </c:numCache>
            </c:numRef>
          </c:val>
          <c:smooth val="0"/>
          <c:extLst>
            <c:ext xmlns:c16="http://schemas.microsoft.com/office/drawing/2014/chart" uri="{C3380CC4-5D6E-409C-BE32-E72D297353CC}">
              <c16:uniqueId val="{00000013-4681-4C25-8CAA-FC99169040CD}"/>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4-4681-4C25-8CAA-FC99169040CD}"/>
                </c:ext>
              </c:extLst>
            </c:dLbl>
            <c:dLbl>
              <c:idx val="3"/>
              <c:delete val="1"/>
              <c:extLst>
                <c:ext xmlns:c15="http://schemas.microsoft.com/office/drawing/2012/chart" uri="{CE6537A1-D6FC-4f65-9D91-7224C49458BB}"/>
                <c:ext xmlns:c16="http://schemas.microsoft.com/office/drawing/2014/chart" uri="{C3380CC4-5D6E-409C-BE32-E72D297353CC}">
                  <c16:uniqueId val="{00000015-4681-4C25-8CAA-FC99169040CD}"/>
                </c:ext>
              </c:extLst>
            </c:dLbl>
            <c:dLbl>
              <c:idx val="4"/>
              <c:delete val="1"/>
              <c:extLst>
                <c:ext xmlns:c15="http://schemas.microsoft.com/office/drawing/2012/chart" uri="{CE6537A1-D6FC-4f65-9D91-7224C49458BB}"/>
                <c:ext xmlns:c16="http://schemas.microsoft.com/office/drawing/2014/chart" uri="{C3380CC4-5D6E-409C-BE32-E72D297353CC}">
                  <c16:uniqueId val="{00000016-4681-4C25-8CAA-FC99169040CD}"/>
                </c:ext>
              </c:extLst>
            </c:dLbl>
            <c:dLbl>
              <c:idx val="5"/>
              <c:delete val="1"/>
              <c:extLst>
                <c:ext xmlns:c15="http://schemas.microsoft.com/office/drawing/2012/chart" uri="{CE6537A1-D6FC-4f65-9D91-7224C49458BB}"/>
                <c:ext xmlns:c16="http://schemas.microsoft.com/office/drawing/2014/chart" uri="{C3380CC4-5D6E-409C-BE32-E72D297353CC}">
                  <c16:uniqueId val="{00000017-4681-4C25-8CAA-FC99169040CD}"/>
                </c:ext>
              </c:extLst>
            </c:dLbl>
            <c:dLbl>
              <c:idx val="6"/>
              <c:delete val="1"/>
              <c:extLst>
                <c:ext xmlns:c15="http://schemas.microsoft.com/office/drawing/2012/chart" uri="{CE6537A1-D6FC-4f65-9D91-7224C49458BB}"/>
                <c:ext xmlns:c16="http://schemas.microsoft.com/office/drawing/2014/chart" uri="{C3380CC4-5D6E-409C-BE32-E72D297353CC}">
                  <c16:uniqueId val="{00000018-4681-4C25-8CAA-FC99169040CD}"/>
                </c:ext>
              </c:extLst>
            </c:dLbl>
            <c:dLbl>
              <c:idx val="8"/>
              <c:delete val="1"/>
              <c:extLst>
                <c:ext xmlns:c15="http://schemas.microsoft.com/office/drawing/2012/chart" uri="{CE6537A1-D6FC-4f65-9D91-7224C49458BB}"/>
                <c:ext xmlns:c16="http://schemas.microsoft.com/office/drawing/2014/chart" uri="{C3380CC4-5D6E-409C-BE32-E72D297353CC}">
                  <c16:uniqueId val="{00000019-4681-4C25-8CAA-FC99169040CD}"/>
                </c:ext>
              </c:extLst>
            </c:dLbl>
            <c:dLbl>
              <c:idx val="9"/>
              <c:delete val="1"/>
              <c:extLst>
                <c:ext xmlns:c15="http://schemas.microsoft.com/office/drawing/2012/chart" uri="{CE6537A1-D6FC-4f65-9D91-7224C49458BB}"/>
                <c:ext xmlns:c16="http://schemas.microsoft.com/office/drawing/2014/chart" uri="{C3380CC4-5D6E-409C-BE32-E72D297353CC}">
                  <c16:uniqueId val="{0000001A-4681-4C25-8CAA-FC99169040CD}"/>
                </c:ext>
              </c:extLst>
            </c:dLbl>
            <c:dLbl>
              <c:idx val="10"/>
              <c:delete val="1"/>
              <c:extLst>
                <c:ext xmlns:c15="http://schemas.microsoft.com/office/drawing/2012/chart" uri="{CE6537A1-D6FC-4f65-9D91-7224C49458BB}"/>
                <c:ext xmlns:c16="http://schemas.microsoft.com/office/drawing/2014/chart" uri="{C3380CC4-5D6E-409C-BE32-E72D297353CC}">
                  <c16:uniqueId val="{0000001B-4681-4C25-8CAA-FC99169040CD}"/>
                </c:ext>
              </c:extLst>
            </c:dLbl>
            <c:spPr>
              <a:noFill/>
              <a:ln>
                <a:noFill/>
              </a:ln>
              <a:effectLst/>
            </c:spPr>
            <c:txPr>
              <a:bodyPr/>
              <a:lstStyle/>
              <a:p>
                <a:pPr>
                  <a:defRPr sz="1300"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0%</c:formatCode>
                <c:ptCount val="13"/>
                <c:pt idx="0">
                  <c:v>0.65</c:v>
                </c:pt>
                <c:pt idx="1">
                  <c:v>0.49</c:v>
                </c:pt>
                <c:pt idx="2">
                  <c:v>0.47</c:v>
                </c:pt>
                <c:pt idx="3">
                  <c:v>0.6</c:v>
                </c:pt>
                <c:pt idx="4">
                  <c:v>0.56999999999999995</c:v>
                </c:pt>
                <c:pt idx="5">
                  <c:v>0.53</c:v>
                </c:pt>
                <c:pt idx="6">
                  <c:v>0.45</c:v>
                </c:pt>
                <c:pt idx="7">
                  <c:v>0.56999999999999995</c:v>
                </c:pt>
                <c:pt idx="8">
                  <c:v>0.53</c:v>
                </c:pt>
                <c:pt idx="9">
                  <c:v>0.53</c:v>
                </c:pt>
                <c:pt idx="10">
                  <c:v>0.55000000000000004</c:v>
                </c:pt>
                <c:pt idx="11">
                  <c:v>0.59</c:v>
                </c:pt>
                <c:pt idx="12">
                  <c:v>0.48</c:v>
                </c:pt>
              </c:numCache>
            </c:numRef>
          </c:val>
          <c:smooth val="0"/>
          <c:extLst>
            <c:ext xmlns:c16="http://schemas.microsoft.com/office/drawing/2014/chart" uri="{C3380CC4-5D6E-409C-BE32-E72D297353CC}">
              <c16:uniqueId val="{0000001C-4681-4C25-8CAA-FC99169040CD}"/>
            </c:ext>
          </c:extLst>
        </c:ser>
        <c:dLbls>
          <c:showLegendKey val="0"/>
          <c:showVal val="0"/>
          <c:showCatName val="0"/>
          <c:showSerName val="0"/>
          <c:showPercent val="0"/>
          <c:showBubbleSize val="0"/>
        </c:dLbls>
        <c:marker val="1"/>
        <c:smooth val="0"/>
        <c:axId val="167859712"/>
        <c:axId val="167861248"/>
      </c:lineChart>
      <c:catAx>
        <c:axId val="167859712"/>
        <c:scaling>
          <c:orientation val="minMax"/>
        </c:scaling>
        <c:delete val="0"/>
        <c:axPos val="b"/>
        <c:numFmt formatCode="General" sourceLinked="1"/>
        <c:majorTickMark val="none"/>
        <c:minorTickMark val="none"/>
        <c:tickLblPos val="nextTo"/>
        <c:crossAx val="167861248"/>
        <c:crosses val="autoZero"/>
        <c:auto val="1"/>
        <c:lblAlgn val="ctr"/>
        <c:lblOffset val="100"/>
        <c:noMultiLvlLbl val="0"/>
      </c:catAx>
      <c:valAx>
        <c:axId val="167861248"/>
        <c:scaling>
          <c:orientation val="minMax"/>
          <c:max val="0.75000000000000011"/>
          <c:min val="0"/>
        </c:scaling>
        <c:delete val="1"/>
        <c:axPos val="l"/>
        <c:numFmt formatCode="0%" sourceLinked="1"/>
        <c:majorTickMark val="out"/>
        <c:minorTickMark val="none"/>
        <c:tickLblPos val="nextTo"/>
        <c:crossAx val="167859712"/>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69755154003185504"/>
          <c:h val="6.4537765116778195E-2"/>
        </c:manualLayout>
      </c:layout>
      <c:overlay val="0"/>
      <c:spPr>
        <a:solidFill>
          <a:schemeClr val="bg1"/>
        </a:solidFill>
        <a:ln>
          <a:solidFill>
            <a:schemeClr val="tx1"/>
          </a:solidFill>
        </a:ln>
      </c:spPr>
    </c:legend>
    <c:plotVisOnly val="1"/>
    <c:dispBlanksAs val="span"/>
    <c:showDLblsOverMax val="0"/>
  </c:chart>
  <c:txPr>
    <a:bodyPr/>
    <a:lstStyle/>
    <a:p>
      <a:pPr>
        <a:defRPr sz="12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0850896922632108"/>
          <c:w val="0.98267318411041304"/>
          <c:h val="0.81965961639772877"/>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E748-47E5-A523-B702C0F7CA48}"/>
                </c:ext>
              </c:extLst>
            </c:dLbl>
            <c:dLbl>
              <c:idx val="2"/>
              <c:delete val="1"/>
              <c:extLst>
                <c:ext xmlns:c15="http://schemas.microsoft.com/office/drawing/2012/chart" uri="{CE6537A1-D6FC-4f65-9D91-7224C49458BB}"/>
                <c:ext xmlns:c16="http://schemas.microsoft.com/office/drawing/2014/chart" uri="{C3380CC4-5D6E-409C-BE32-E72D297353CC}">
                  <c16:uniqueId val="{00000001-E748-47E5-A523-B702C0F7CA48}"/>
                </c:ext>
              </c:extLst>
            </c:dLbl>
            <c:dLbl>
              <c:idx val="3"/>
              <c:delete val="1"/>
              <c:extLst>
                <c:ext xmlns:c15="http://schemas.microsoft.com/office/drawing/2012/chart" uri="{CE6537A1-D6FC-4f65-9D91-7224C49458BB}"/>
                <c:ext xmlns:c16="http://schemas.microsoft.com/office/drawing/2014/chart" uri="{C3380CC4-5D6E-409C-BE32-E72D297353CC}">
                  <c16:uniqueId val="{00000002-E748-47E5-A523-B702C0F7CA48}"/>
                </c:ext>
              </c:extLst>
            </c:dLbl>
            <c:dLbl>
              <c:idx val="5"/>
              <c:delete val="1"/>
              <c:extLst>
                <c:ext xmlns:c15="http://schemas.microsoft.com/office/drawing/2012/chart" uri="{CE6537A1-D6FC-4f65-9D91-7224C49458BB}"/>
                <c:ext xmlns:c16="http://schemas.microsoft.com/office/drawing/2014/chart" uri="{C3380CC4-5D6E-409C-BE32-E72D297353CC}">
                  <c16:uniqueId val="{00000003-E748-47E5-A523-B702C0F7CA48}"/>
                </c:ext>
              </c:extLst>
            </c:dLbl>
            <c:dLbl>
              <c:idx val="6"/>
              <c:delete val="1"/>
              <c:extLst>
                <c:ext xmlns:c15="http://schemas.microsoft.com/office/drawing/2012/chart" uri="{CE6537A1-D6FC-4f65-9D91-7224C49458BB}"/>
                <c:ext xmlns:c16="http://schemas.microsoft.com/office/drawing/2014/chart" uri="{C3380CC4-5D6E-409C-BE32-E72D297353CC}">
                  <c16:uniqueId val="{00000004-E748-47E5-A523-B702C0F7CA48}"/>
                </c:ext>
              </c:extLst>
            </c:dLbl>
            <c:dLbl>
              <c:idx val="7"/>
              <c:delete val="1"/>
              <c:extLst>
                <c:ext xmlns:c15="http://schemas.microsoft.com/office/drawing/2012/chart" uri="{CE6537A1-D6FC-4f65-9D91-7224C49458BB}"/>
                <c:ext xmlns:c16="http://schemas.microsoft.com/office/drawing/2014/chart" uri="{C3380CC4-5D6E-409C-BE32-E72D297353CC}">
                  <c16:uniqueId val="{00000005-E748-47E5-A523-B702C0F7CA48}"/>
                </c:ext>
              </c:extLst>
            </c:dLbl>
            <c:dLbl>
              <c:idx val="8"/>
              <c:layout>
                <c:manualLayout>
                  <c:x val="-2.6495726495726495E-2"/>
                  <c:y val="-3.9143131385436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48-47E5-A523-B702C0F7CA48}"/>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c:formatCode>
                <c:ptCount val="10"/>
                <c:pt idx="0">
                  <c:v>0.26</c:v>
                </c:pt>
                <c:pt idx="1">
                  <c:v>0.24</c:v>
                </c:pt>
                <c:pt idx="2">
                  <c:v>0.26</c:v>
                </c:pt>
                <c:pt idx="3">
                  <c:v>0.28999999999999998</c:v>
                </c:pt>
                <c:pt idx="4">
                  <c:v>0.23</c:v>
                </c:pt>
                <c:pt idx="5">
                  <c:v>0.27</c:v>
                </c:pt>
                <c:pt idx="6">
                  <c:v>0.24</c:v>
                </c:pt>
                <c:pt idx="7">
                  <c:v>0.28000000000000003</c:v>
                </c:pt>
                <c:pt idx="8">
                  <c:v>0.28999999999999998</c:v>
                </c:pt>
                <c:pt idx="9">
                  <c:v>0.24</c:v>
                </c:pt>
              </c:numCache>
            </c:numRef>
          </c:val>
          <c:smooth val="0"/>
          <c:extLst>
            <c:ext xmlns:c16="http://schemas.microsoft.com/office/drawing/2014/chart" uri="{C3380CC4-5D6E-409C-BE32-E72D297353CC}">
              <c16:uniqueId val="{00000007-E748-47E5-A523-B702C0F7CA48}"/>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8-E748-47E5-A523-B702C0F7CA48}"/>
                </c:ext>
              </c:extLst>
            </c:dLbl>
            <c:dLbl>
              <c:idx val="2"/>
              <c:delete val="1"/>
              <c:extLst>
                <c:ext xmlns:c15="http://schemas.microsoft.com/office/drawing/2012/chart" uri="{CE6537A1-D6FC-4f65-9D91-7224C49458BB}"/>
                <c:ext xmlns:c16="http://schemas.microsoft.com/office/drawing/2014/chart" uri="{C3380CC4-5D6E-409C-BE32-E72D297353CC}">
                  <c16:uniqueId val="{00000009-E748-47E5-A523-B702C0F7CA48}"/>
                </c:ext>
              </c:extLst>
            </c:dLbl>
            <c:dLbl>
              <c:idx val="3"/>
              <c:delete val="1"/>
              <c:extLst>
                <c:ext xmlns:c15="http://schemas.microsoft.com/office/drawing/2012/chart" uri="{CE6537A1-D6FC-4f65-9D91-7224C49458BB}"/>
                <c:ext xmlns:c16="http://schemas.microsoft.com/office/drawing/2014/chart" uri="{C3380CC4-5D6E-409C-BE32-E72D297353CC}">
                  <c16:uniqueId val="{0000000A-E748-47E5-A523-B702C0F7CA48}"/>
                </c:ext>
              </c:extLst>
            </c:dLbl>
            <c:dLbl>
              <c:idx val="5"/>
              <c:delete val="1"/>
              <c:extLst>
                <c:ext xmlns:c15="http://schemas.microsoft.com/office/drawing/2012/chart" uri="{CE6537A1-D6FC-4f65-9D91-7224C49458BB}"/>
                <c:ext xmlns:c16="http://schemas.microsoft.com/office/drawing/2014/chart" uri="{C3380CC4-5D6E-409C-BE32-E72D297353CC}">
                  <c16:uniqueId val="{0000000B-E748-47E5-A523-B702C0F7CA48}"/>
                </c:ext>
              </c:extLst>
            </c:dLbl>
            <c:dLbl>
              <c:idx val="6"/>
              <c:delete val="1"/>
              <c:extLst>
                <c:ext xmlns:c15="http://schemas.microsoft.com/office/drawing/2012/chart" uri="{CE6537A1-D6FC-4f65-9D91-7224C49458BB}"/>
                <c:ext xmlns:c16="http://schemas.microsoft.com/office/drawing/2014/chart" uri="{C3380CC4-5D6E-409C-BE32-E72D297353CC}">
                  <c16:uniqueId val="{0000000C-E748-47E5-A523-B702C0F7CA48}"/>
                </c:ext>
              </c:extLst>
            </c:dLbl>
            <c:dLbl>
              <c:idx val="7"/>
              <c:delete val="1"/>
              <c:extLst>
                <c:ext xmlns:c15="http://schemas.microsoft.com/office/drawing/2012/chart" uri="{CE6537A1-D6FC-4f65-9D91-7224C49458BB}"/>
                <c:ext xmlns:c16="http://schemas.microsoft.com/office/drawing/2014/chart" uri="{C3380CC4-5D6E-409C-BE32-E72D297353CC}">
                  <c16:uniqueId val="{0000000D-E748-47E5-A523-B702C0F7CA48}"/>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c:formatCode>
                <c:ptCount val="10"/>
                <c:pt idx="0">
                  <c:v>0.43</c:v>
                </c:pt>
                <c:pt idx="1">
                  <c:v>0.39</c:v>
                </c:pt>
                <c:pt idx="2">
                  <c:v>0.42</c:v>
                </c:pt>
                <c:pt idx="3">
                  <c:v>0.37</c:v>
                </c:pt>
                <c:pt idx="4">
                  <c:v>0.4</c:v>
                </c:pt>
                <c:pt idx="5">
                  <c:v>0.41</c:v>
                </c:pt>
                <c:pt idx="6">
                  <c:v>0.41</c:v>
                </c:pt>
                <c:pt idx="7">
                  <c:v>0.41</c:v>
                </c:pt>
                <c:pt idx="8">
                  <c:v>0.4</c:v>
                </c:pt>
                <c:pt idx="9">
                  <c:v>0.4</c:v>
                </c:pt>
              </c:numCache>
            </c:numRef>
          </c:val>
          <c:smooth val="0"/>
          <c:extLst>
            <c:ext xmlns:c16="http://schemas.microsoft.com/office/drawing/2014/chart" uri="{C3380CC4-5D6E-409C-BE32-E72D297353CC}">
              <c16:uniqueId val="{0000000E-E748-47E5-A523-B702C0F7CA48}"/>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748-47E5-A523-B702C0F7CA48}"/>
                </c:ext>
              </c:extLst>
            </c:dLbl>
            <c:dLbl>
              <c:idx val="1"/>
              <c:delete val="1"/>
              <c:extLst>
                <c:ext xmlns:c15="http://schemas.microsoft.com/office/drawing/2012/chart" uri="{CE6537A1-D6FC-4f65-9D91-7224C49458BB}"/>
                <c:ext xmlns:c16="http://schemas.microsoft.com/office/drawing/2014/chart" uri="{C3380CC4-5D6E-409C-BE32-E72D297353CC}">
                  <c16:uniqueId val="{00000010-E748-47E5-A523-B702C0F7CA48}"/>
                </c:ext>
              </c:extLst>
            </c:dLbl>
            <c:dLbl>
              <c:idx val="2"/>
              <c:delete val="1"/>
              <c:extLst>
                <c:ext xmlns:c15="http://schemas.microsoft.com/office/drawing/2012/chart" uri="{CE6537A1-D6FC-4f65-9D91-7224C49458BB}"/>
                <c:ext xmlns:c16="http://schemas.microsoft.com/office/drawing/2014/chart" uri="{C3380CC4-5D6E-409C-BE32-E72D297353CC}">
                  <c16:uniqueId val="{00000011-E748-47E5-A523-B702C0F7CA48}"/>
                </c:ext>
              </c:extLst>
            </c:dLbl>
            <c:dLbl>
              <c:idx val="3"/>
              <c:delete val="1"/>
              <c:extLst>
                <c:ext xmlns:c15="http://schemas.microsoft.com/office/drawing/2012/chart" uri="{CE6537A1-D6FC-4f65-9D91-7224C49458BB}"/>
                <c:ext xmlns:c16="http://schemas.microsoft.com/office/drawing/2014/chart" uri="{C3380CC4-5D6E-409C-BE32-E72D297353CC}">
                  <c16:uniqueId val="{00000012-E748-47E5-A523-B702C0F7CA48}"/>
                </c:ext>
              </c:extLst>
            </c:dLbl>
            <c:dLbl>
              <c:idx val="5"/>
              <c:delete val="1"/>
              <c:extLst>
                <c:ext xmlns:c15="http://schemas.microsoft.com/office/drawing/2012/chart" uri="{CE6537A1-D6FC-4f65-9D91-7224C49458BB}"/>
                <c:ext xmlns:c16="http://schemas.microsoft.com/office/drawing/2014/chart" uri="{C3380CC4-5D6E-409C-BE32-E72D297353CC}">
                  <c16:uniqueId val="{00000013-E748-47E5-A523-B702C0F7CA48}"/>
                </c:ext>
              </c:extLst>
            </c:dLbl>
            <c:dLbl>
              <c:idx val="6"/>
              <c:delete val="1"/>
              <c:extLst>
                <c:ext xmlns:c15="http://schemas.microsoft.com/office/drawing/2012/chart" uri="{CE6537A1-D6FC-4f65-9D91-7224C49458BB}"/>
                <c:ext xmlns:c16="http://schemas.microsoft.com/office/drawing/2014/chart" uri="{C3380CC4-5D6E-409C-BE32-E72D297353CC}">
                  <c16:uniqueId val="{00000014-E748-47E5-A523-B702C0F7CA48}"/>
                </c:ext>
              </c:extLst>
            </c:dLbl>
            <c:dLbl>
              <c:idx val="7"/>
              <c:delete val="1"/>
              <c:extLst>
                <c:ext xmlns:c15="http://schemas.microsoft.com/office/drawing/2012/chart" uri="{CE6537A1-D6FC-4f65-9D91-7224C49458BB}"/>
                <c:ext xmlns:c16="http://schemas.microsoft.com/office/drawing/2014/chart" uri="{C3380CC4-5D6E-409C-BE32-E72D297353CC}">
                  <c16:uniqueId val="{00000015-E748-47E5-A523-B702C0F7CA48}"/>
                </c:ext>
              </c:extLst>
            </c:dLbl>
            <c:dLbl>
              <c:idx val="8"/>
              <c:layout>
                <c:manualLayout>
                  <c:x val="-2.9344729344729301E-2"/>
                  <c:y val="4.0957515684838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748-47E5-A523-B702C0F7CA48}"/>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c:formatCode>
                <c:ptCount val="10"/>
                <c:pt idx="0">
                  <c:v>0.28999999999999998</c:v>
                </c:pt>
                <c:pt idx="1">
                  <c:v>0.34</c:v>
                </c:pt>
                <c:pt idx="2">
                  <c:v>0.31</c:v>
                </c:pt>
                <c:pt idx="3">
                  <c:v>0.32</c:v>
                </c:pt>
                <c:pt idx="4">
                  <c:v>0.34</c:v>
                </c:pt>
                <c:pt idx="5">
                  <c:v>0.31</c:v>
                </c:pt>
                <c:pt idx="6">
                  <c:v>0.32</c:v>
                </c:pt>
                <c:pt idx="7">
                  <c:v>0.28000000000000003</c:v>
                </c:pt>
                <c:pt idx="8">
                  <c:v>0.28000000000000003</c:v>
                </c:pt>
                <c:pt idx="9">
                  <c:v>0.33</c:v>
                </c:pt>
              </c:numCache>
            </c:numRef>
          </c:val>
          <c:smooth val="0"/>
          <c:extLst>
            <c:ext xmlns:c16="http://schemas.microsoft.com/office/drawing/2014/chart" uri="{C3380CC4-5D6E-409C-BE32-E72D297353CC}">
              <c16:uniqueId val="{00000017-E748-47E5-A523-B702C0F7CA48}"/>
            </c:ext>
          </c:extLst>
        </c:ser>
        <c:dLbls>
          <c:showLegendKey val="0"/>
          <c:showVal val="0"/>
          <c:showCatName val="0"/>
          <c:showSerName val="0"/>
          <c:showPercent val="0"/>
          <c:showBubbleSize val="0"/>
        </c:dLbls>
        <c:marker val="1"/>
        <c:smooth val="0"/>
        <c:axId val="167707008"/>
        <c:axId val="167708544"/>
      </c:lineChart>
      <c:catAx>
        <c:axId val="167707008"/>
        <c:scaling>
          <c:orientation val="minMax"/>
        </c:scaling>
        <c:delete val="0"/>
        <c:axPos val="b"/>
        <c:numFmt formatCode="General" sourceLinked="1"/>
        <c:majorTickMark val="none"/>
        <c:minorTickMark val="none"/>
        <c:tickLblPos val="nextTo"/>
        <c:txPr>
          <a:bodyPr/>
          <a:lstStyle/>
          <a:p>
            <a:pPr>
              <a:defRPr sz="1200"/>
            </a:pPr>
            <a:endParaRPr lang="en-US"/>
          </a:p>
        </c:txPr>
        <c:crossAx val="167708544"/>
        <c:crosses val="autoZero"/>
        <c:auto val="1"/>
        <c:lblAlgn val="ctr"/>
        <c:lblOffset val="100"/>
        <c:noMultiLvlLbl val="0"/>
      </c:catAx>
      <c:valAx>
        <c:axId val="167708544"/>
        <c:scaling>
          <c:orientation val="minMax"/>
        </c:scaling>
        <c:delete val="1"/>
        <c:axPos val="l"/>
        <c:numFmt formatCode="0%" sourceLinked="1"/>
        <c:majorTickMark val="out"/>
        <c:minorTickMark val="none"/>
        <c:tickLblPos val="nextTo"/>
        <c:crossAx val="167707008"/>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69327803575835101"/>
          <c:h val="6.4537765116778195E-2"/>
        </c:manualLayout>
      </c:layout>
      <c:overlay val="0"/>
      <c:spPr>
        <a:solidFill>
          <a:schemeClr val="bg1"/>
        </a:solidFill>
        <a:ln>
          <a:solidFill>
            <a:schemeClr val="tx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0850896922632108"/>
          <c:w val="0.98267318411041304"/>
          <c:h val="0.67886413746250629"/>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4F48-400A-B851-2C982372ADAA}"/>
                </c:ext>
              </c:extLst>
            </c:dLbl>
            <c:dLbl>
              <c:idx val="2"/>
              <c:delete val="1"/>
              <c:extLst>
                <c:ext xmlns:c15="http://schemas.microsoft.com/office/drawing/2012/chart" uri="{CE6537A1-D6FC-4f65-9D91-7224C49458BB}"/>
                <c:ext xmlns:c16="http://schemas.microsoft.com/office/drawing/2014/chart" uri="{C3380CC4-5D6E-409C-BE32-E72D297353CC}">
                  <c16:uniqueId val="{00000001-4F48-400A-B851-2C982372ADAA}"/>
                </c:ext>
              </c:extLst>
            </c:dLbl>
            <c:dLbl>
              <c:idx val="3"/>
              <c:delete val="1"/>
              <c:extLst>
                <c:ext xmlns:c15="http://schemas.microsoft.com/office/drawing/2012/chart" uri="{CE6537A1-D6FC-4f65-9D91-7224C49458BB}"/>
                <c:ext xmlns:c16="http://schemas.microsoft.com/office/drawing/2014/chart" uri="{C3380CC4-5D6E-409C-BE32-E72D297353CC}">
                  <c16:uniqueId val="{00000002-4F48-400A-B851-2C982372ADAA}"/>
                </c:ext>
              </c:extLst>
            </c:dLbl>
            <c:dLbl>
              <c:idx val="5"/>
              <c:delete val="1"/>
              <c:extLst>
                <c:ext xmlns:c15="http://schemas.microsoft.com/office/drawing/2012/chart" uri="{CE6537A1-D6FC-4f65-9D91-7224C49458BB}"/>
                <c:ext xmlns:c16="http://schemas.microsoft.com/office/drawing/2014/chart" uri="{C3380CC4-5D6E-409C-BE32-E72D297353CC}">
                  <c16:uniqueId val="{00000003-4F48-400A-B851-2C982372ADAA}"/>
                </c:ext>
              </c:extLst>
            </c:dLbl>
            <c:dLbl>
              <c:idx val="6"/>
              <c:delete val="1"/>
              <c:extLst>
                <c:ext xmlns:c15="http://schemas.microsoft.com/office/drawing/2012/chart" uri="{CE6537A1-D6FC-4f65-9D91-7224C49458BB}"/>
                <c:ext xmlns:c16="http://schemas.microsoft.com/office/drawing/2014/chart" uri="{C3380CC4-5D6E-409C-BE32-E72D297353CC}">
                  <c16:uniqueId val="{00000004-4F48-400A-B851-2C982372ADAA}"/>
                </c:ext>
              </c:extLst>
            </c:dLbl>
            <c:dLbl>
              <c:idx val="7"/>
              <c:delete val="1"/>
              <c:extLst>
                <c:ext xmlns:c15="http://schemas.microsoft.com/office/drawing/2012/chart" uri="{CE6537A1-D6FC-4f65-9D91-7224C49458BB}"/>
                <c:ext xmlns:c16="http://schemas.microsoft.com/office/drawing/2014/chart" uri="{C3380CC4-5D6E-409C-BE32-E72D297353CC}">
                  <c16:uniqueId val="{00000005-4F48-400A-B851-2C982372ADAA}"/>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c:formatCode>
                <c:ptCount val="10"/>
                <c:pt idx="0">
                  <c:v>0.12</c:v>
                </c:pt>
                <c:pt idx="1">
                  <c:v>0.14000000000000001</c:v>
                </c:pt>
                <c:pt idx="2">
                  <c:v>0.13</c:v>
                </c:pt>
                <c:pt idx="3">
                  <c:v>0.17</c:v>
                </c:pt>
                <c:pt idx="4">
                  <c:v>0.14000000000000001</c:v>
                </c:pt>
                <c:pt idx="5">
                  <c:v>0.13</c:v>
                </c:pt>
                <c:pt idx="6">
                  <c:v>0.15</c:v>
                </c:pt>
                <c:pt idx="7">
                  <c:v>0.16</c:v>
                </c:pt>
                <c:pt idx="8">
                  <c:v>0.18</c:v>
                </c:pt>
                <c:pt idx="9">
                  <c:v>0.22</c:v>
                </c:pt>
              </c:numCache>
            </c:numRef>
          </c:val>
          <c:smooth val="0"/>
          <c:extLst>
            <c:ext xmlns:c16="http://schemas.microsoft.com/office/drawing/2014/chart" uri="{C3380CC4-5D6E-409C-BE32-E72D297353CC}">
              <c16:uniqueId val="{00000006-4F48-400A-B851-2C982372ADAA}"/>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7-4F48-400A-B851-2C982372ADAA}"/>
                </c:ext>
              </c:extLst>
            </c:dLbl>
            <c:dLbl>
              <c:idx val="2"/>
              <c:delete val="1"/>
              <c:extLst>
                <c:ext xmlns:c15="http://schemas.microsoft.com/office/drawing/2012/chart" uri="{CE6537A1-D6FC-4f65-9D91-7224C49458BB}"/>
                <c:ext xmlns:c16="http://schemas.microsoft.com/office/drawing/2014/chart" uri="{C3380CC4-5D6E-409C-BE32-E72D297353CC}">
                  <c16:uniqueId val="{00000008-4F48-400A-B851-2C982372ADAA}"/>
                </c:ext>
              </c:extLst>
            </c:dLbl>
            <c:dLbl>
              <c:idx val="3"/>
              <c:delete val="1"/>
              <c:extLst>
                <c:ext xmlns:c15="http://schemas.microsoft.com/office/drawing/2012/chart" uri="{CE6537A1-D6FC-4f65-9D91-7224C49458BB}"/>
                <c:ext xmlns:c16="http://schemas.microsoft.com/office/drawing/2014/chart" uri="{C3380CC4-5D6E-409C-BE32-E72D297353CC}">
                  <c16:uniqueId val="{00000009-4F48-400A-B851-2C982372ADAA}"/>
                </c:ext>
              </c:extLst>
            </c:dLbl>
            <c:dLbl>
              <c:idx val="5"/>
              <c:delete val="1"/>
              <c:extLst>
                <c:ext xmlns:c15="http://schemas.microsoft.com/office/drawing/2012/chart" uri="{CE6537A1-D6FC-4f65-9D91-7224C49458BB}"/>
                <c:ext xmlns:c16="http://schemas.microsoft.com/office/drawing/2014/chart" uri="{C3380CC4-5D6E-409C-BE32-E72D297353CC}">
                  <c16:uniqueId val="{0000000A-4F48-400A-B851-2C982372ADAA}"/>
                </c:ext>
              </c:extLst>
            </c:dLbl>
            <c:dLbl>
              <c:idx val="6"/>
              <c:delete val="1"/>
              <c:extLst>
                <c:ext xmlns:c15="http://schemas.microsoft.com/office/drawing/2012/chart" uri="{CE6537A1-D6FC-4f65-9D91-7224C49458BB}"/>
                <c:ext xmlns:c16="http://schemas.microsoft.com/office/drawing/2014/chart" uri="{C3380CC4-5D6E-409C-BE32-E72D297353CC}">
                  <c16:uniqueId val="{0000000B-4F48-400A-B851-2C982372ADAA}"/>
                </c:ext>
              </c:extLst>
            </c:dLbl>
            <c:dLbl>
              <c:idx val="7"/>
              <c:delete val="1"/>
              <c:extLst>
                <c:ext xmlns:c15="http://schemas.microsoft.com/office/drawing/2012/chart" uri="{CE6537A1-D6FC-4f65-9D91-7224C49458BB}"/>
                <c:ext xmlns:c16="http://schemas.microsoft.com/office/drawing/2014/chart" uri="{C3380CC4-5D6E-409C-BE32-E72D297353CC}">
                  <c16:uniqueId val="{0000000C-4F48-400A-B851-2C982372ADAA}"/>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c:formatCode>
                <c:ptCount val="10"/>
                <c:pt idx="0">
                  <c:v>0.22</c:v>
                </c:pt>
                <c:pt idx="1">
                  <c:v>0.26</c:v>
                </c:pt>
                <c:pt idx="2">
                  <c:v>0.27</c:v>
                </c:pt>
                <c:pt idx="3">
                  <c:v>0.31</c:v>
                </c:pt>
                <c:pt idx="4">
                  <c:v>0.26</c:v>
                </c:pt>
                <c:pt idx="5">
                  <c:v>0.27</c:v>
                </c:pt>
                <c:pt idx="6">
                  <c:v>0.26</c:v>
                </c:pt>
                <c:pt idx="7">
                  <c:v>0.26</c:v>
                </c:pt>
                <c:pt idx="8">
                  <c:v>0.24</c:v>
                </c:pt>
                <c:pt idx="9">
                  <c:v>0.31</c:v>
                </c:pt>
              </c:numCache>
            </c:numRef>
          </c:val>
          <c:smooth val="0"/>
          <c:extLst>
            <c:ext xmlns:c16="http://schemas.microsoft.com/office/drawing/2014/chart" uri="{C3380CC4-5D6E-409C-BE32-E72D297353CC}">
              <c16:uniqueId val="{0000000D-4F48-400A-B851-2C982372ADAA}"/>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0"/>
              <c:layout>
                <c:manualLayout>
                  <c:x val="-2.678062678062678E-2"/>
                  <c:y val="-3.1981637608844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F48-400A-B851-2C982372ADAA}"/>
                </c:ext>
              </c:extLst>
            </c:dLbl>
            <c:dLbl>
              <c:idx val="1"/>
              <c:delete val="1"/>
              <c:extLst>
                <c:ext xmlns:c15="http://schemas.microsoft.com/office/drawing/2012/chart" uri="{CE6537A1-D6FC-4f65-9D91-7224C49458BB}"/>
                <c:ext xmlns:c16="http://schemas.microsoft.com/office/drawing/2014/chart" uri="{C3380CC4-5D6E-409C-BE32-E72D297353CC}">
                  <c16:uniqueId val="{0000000F-4F48-400A-B851-2C982372ADAA}"/>
                </c:ext>
              </c:extLst>
            </c:dLbl>
            <c:dLbl>
              <c:idx val="2"/>
              <c:delete val="1"/>
              <c:extLst>
                <c:ext xmlns:c15="http://schemas.microsoft.com/office/drawing/2012/chart" uri="{CE6537A1-D6FC-4f65-9D91-7224C49458BB}"/>
                <c:ext xmlns:c16="http://schemas.microsoft.com/office/drawing/2014/chart" uri="{C3380CC4-5D6E-409C-BE32-E72D297353CC}">
                  <c16:uniqueId val="{00000010-4F48-400A-B851-2C982372ADAA}"/>
                </c:ext>
              </c:extLst>
            </c:dLbl>
            <c:dLbl>
              <c:idx val="3"/>
              <c:delete val="1"/>
              <c:extLst>
                <c:ext xmlns:c15="http://schemas.microsoft.com/office/drawing/2012/chart" uri="{CE6537A1-D6FC-4f65-9D91-7224C49458BB}"/>
                <c:ext xmlns:c16="http://schemas.microsoft.com/office/drawing/2014/chart" uri="{C3380CC4-5D6E-409C-BE32-E72D297353CC}">
                  <c16:uniqueId val="{00000011-4F48-400A-B851-2C982372ADAA}"/>
                </c:ext>
              </c:extLst>
            </c:dLbl>
            <c:dLbl>
              <c:idx val="5"/>
              <c:delete val="1"/>
              <c:extLst>
                <c:ext xmlns:c15="http://schemas.microsoft.com/office/drawing/2012/chart" uri="{CE6537A1-D6FC-4f65-9D91-7224C49458BB}"/>
                <c:ext xmlns:c16="http://schemas.microsoft.com/office/drawing/2014/chart" uri="{C3380CC4-5D6E-409C-BE32-E72D297353CC}">
                  <c16:uniqueId val="{00000012-4F48-400A-B851-2C982372ADAA}"/>
                </c:ext>
              </c:extLst>
            </c:dLbl>
            <c:dLbl>
              <c:idx val="6"/>
              <c:delete val="1"/>
              <c:extLst>
                <c:ext xmlns:c15="http://schemas.microsoft.com/office/drawing/2012/chart" uri="{CE6537A1-D6FC-4f65-9D91-7224C49458BB}"/>
                <c:ext xmlns:c16="http://schemas.microsoft.com/office/drawing/2014/chart" uri="{C3380CC4-5D6E-409C-BE32-E72D297353CC}">
                  <c16:uniqueId val="{00000013-4F48-400A-B851-2C982372ADAA}"/>
                </c:ext>
              </c:extLst>
            </c:dLbl>
            <c:dLbl>
              <c:idx val="7"/>
              <c:delete val="1"/>
              <c:extLst>
                <c:ext xmlns:c15="http://schemas.microsoft.com/office/drawing/2012/chart" uri="{CE6537A1-D6FC-4f65-9D91-7224C49458BB}"/>
                <c:ext xmlns:c16="http://schemas.microsoft.com/office/drawing/2014/chart" uri="{C3380CC4-5D6E-409C-BE32-E72D297353CC}">
                  <c16:uniqueId val="{00000014-4F48-400A-B851-2C982372ADAA}"/>
                </c:ext>
              </c:extLst>
            </c:dLbl>
            <c:spPr>
              <a:noFill/>
              <a:ln>
                <a:noFill/>
              </a:ln>
              <a:effectLst/>
            </c:spPr>
            <c:txPr>
              <a:bodyPr/>
              <a:lstStyle/>
              <a:p>
                <a:pPr>
                  <a:defRPr sz="1300"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c:formatCode>
                <c:ptCount val="10"/>
                <c:pt idx="0">
                  <c:v>0.64</c:v>
                </c:pt>
                <c:pt idx="1">
                  <c:v>0.56999999999999995</c:v>
                </c:pt>
                <c:pt idx="2">
                  <c:v>0.56999999999999995</c:v>
                </c:pt>
                <c:pt idx="3">
                  <c:v>0.51</c:v>
                </c:pt>
                <c:pt idx="4">
                  <c:v>0.56999999999999995</c:v>
                </c:pt>
                <c:pt idx="5">
                  <c:v>0.56999999999999995</c:v>
                </c:pt>
                <c:pt idx="6">
                  <c:v>0.56000000000000005</c:v>
                </c:pt>
                <c:pt idx="7">
                  <c:v>0.54</c:v>
                </c:pt>
                <c:pt idx="8">
                  <c:v>0.56000000000000005</c:v>
                </c:pt>
                <c:pt idx="9">
                  <c:v>0.44</c:v>
                </c:pt>
              </c:numCache>
            </c:numRef>
          </c:val>
          <c:smooth val="0"/>
          <c:extLst>
            <c:ext xmlns:c16="http://schemas.microsoft.com/office/drawing/2014/chart" uri="{C3380CC4-5D6E-409C-BE32-E72D297353CC}">
              <c16:uniqueId val="{00000015-4F48-400A-B851-2C982372ADAA}"/>
            </c:ext>
          </c:extLst>
        </c:ser>
        <c:dLbls>
          <c:showLegendKey val="0"/>
          <c:showVal val="0"/>
          <c:showCatName val="0"/>
          <c:showSerName val="0"/>
          <c:showPercent val="0"/>
          <c:showBubbleSize val="0"/>
        </c:dLbls>
        <c:marker val="1"/>
        <c:smooth val="0"/>
        <c:axId val="168200064"/>
        <c:axId val="168201600"/>
      </c:lineChart>
      <c:catAx>
        <c:axId val="168200064"/>
        <c:scaling>
          <c:orientation val="minMax"/>
        </c:scaling>
        <c:delete val="0"/>
        <c:axPos val="b"/>
        <c:numFmt formatCode="General" sourceLinked="1"/>
        <c:majorTickMark val="none"/>
        <c:minorTickMark val="none"/>
        <c:tickLblPos val="nextTo"/>
        <c:crossAx val="168201600"/>
        <c:crosses val="autoZero"/>
        <c:auto val="1"/>
        <c:lblAlgn val="ctr"/>
        <c:lblOffset val="100"/>
        <c:noMultiLvlLbl val="0"/>
      </c:catAx>
      <c:valAx>
        <c:axId val="168201600"/>
        <c:scaling>
          <c:orientation val="minMax"/>
        </c:scaling>
        <c:delete val="1"/>
        <c:axPos val="l"/>
        <c:numFmt formatCode="0%" sourceLinked="1"/>
        <c:majorTickMark val="out"/>
        <c:minorTickMark val="none"/>
        <c:tickLblPos val="nextTo"/>
        <c:crossAx val="168200064"/>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69327803575835101"/>
          <c:h val="6.4537765116778195E-2"/>
        </c:manualLayout>
      </c:layout>
      <c:overlay val="0"/>
      <c:spPr>
        <a:solidFill>
          <a:schemeClr val="bg1"/>
        </a:solidFill>
        <a:ln>
          <a:solidFill>
            <a:schemeClr val="tx1">
              <a:lumMod val="50000"/>
              <a:lumOff val="50000"/>
            </a:schemeClr>
          </a:solidFill>
        </a:ln>
      </c:spPr>
    </c:legend>
    <c:plotVisOnly val="1"/>
    <c:dispBlanksAs val="span"/>
    <c:showDLblsOverMax val="0"/>
  </c:chart>
  <c:txPr>
    <a:bodyPr/>
    <a:lstStyle/>
    <a:p>
      <a:pPr>
        <a:defRPr sz="12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9.1613511754094379E-2"/>
          <c:w val="0.98267318411041304"/>
          <c:h val="0.69575959493473294"/>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90-4E5A-9049-F7CD7764A966}"/>
                </c:ext>
              </c:extLst>
            </c:dLbl>
            <c:dLbl>
              <c:idx val="1"/>
              <c:delete val="1"/>
              <c:extLst>
                <c:ext xmlns:c15="http://schemas.microsoft.com/office/drawing/2012/chart" uri="{CE6537A1-D6FC-4f65-9D91-7224C49458BB}"/>
                <c:ext xmlns:c16="http://schemas.microsoft.com/office/drawing/2014/chart" uri="{C3380CC4-5D6E-409C-BE32-E72D297353CC}">
                  <c16:uniqueId val="{00000001-ED90-4E5A-9049-F7CD7764A966}"/>
                </c:ext>
              </c:extLst>
            </c:dLbl>
            <c:dLbl>
              <c:idx val="2"/>
              <c:delete val="1"/>
              <c:extLst>
                <c:ext xmlns:c15="http://schemas.microsoft.com/office/drawing/2012/chart" uri="{CE6537A1-D6FC-4f65-9D91-7224C49458BB}"/>
                <c:ext xmlns:c16="http://schemas.microsoft.com/office/drawing/2014/chart" uri="{C3380CC4-5D6E-409C-BE32-E72D297353CC}">
                  <c16:uniqueId val="{00000002-ED90-4E5A-9049-F7CD7764A966}"/>
                </c:ext>
              </c:extLst>
            </c:dLbl>
            <c:dLbl>
              <c:idx val="3"/>
              <c:delete val="1"/>
              <c:extLst>
                <c:ext xmlns:c15="http://schemas.microsoft.com/office/drawing/2012/chart" uri="{CE6537A1-D6FC-4f65-9D91-7224C49458BB}"/>
                <c:ext xmlns:c16="http://schemas.microsoft.com/office/drawing/2014/chart" uri="{C3380CC4-5D6E-409C-BE32-E72D297353CC}">
                  <c16:uniqueId val="{00000003-ED90-4E5A-9049-F7CD7764A966}"/>
                </c:ext>
              </c:extLst>
            </c:dLbl>
            <c:dLbl>
              <c:idx val="5"/>
              <c:delete val="1"/>
              <c:extLst>
                <c:ext xmlns:c15="http://schemas.microsoft.com/office/drawing/2012/chart" uri="{CE6537A1-D6FC-4f65-9D91-7224C49458BB}"/>
                <c:ext xmlns:c16="http://schemas.microsoft.com/office/drawing/2014/chart" uri="{C3380CC4-5D6E-409C-BE32-E72D297353CC}">
                  <c16:uniqueId val="{00000004-ED90-4E5A-9049-F7CD7764A966}"/>
                </c:ext>
              </c:extLst>
            </c:dLbl>
            <c:dLbl>
              <c:idx val="6"/>
              <c:delete val="1"/>
              <c:extLst>
                <c:ext xmlns:c15="http://schemas.microsoft.com/office/drawing/2012/chart" uri="{CE6537A1-D6FC-4f65-9D91-7224C49458BB}"/>
                <c:ext xmlns:c16="http://schemas.microsoft.com/office/drawing/2014/chart" uri="{C3380CC4-5D6E-409C-BE32-E72D297353CC}">
                  <c16:uniqueId val="{00000005-ED90-4E5A-9049-F7CD7764A966}"/>
                </c:ext>
              </c:extLst>
            </c:dLbl>
            <c:dLbl>
              <c:idx val="7"/>
              <c:delete val="1"/>
              <c:extLst>
                <c:ext xmlns:c15="http://schemas.microsoft.com/office/drawing/2012/chart" uri="{CE6537A1-D6FC-4f65-9D91-7224C49458BB}"/>
                <c:ext xmlns:c16="http://schemas.microsoft.com/office/drawing/2014/chart" uri="{C3380CC4-5D6E-409C-BE32-E72D297353CC}">
                  <c16:uniqueId val="{00000006-ED90-4E5A-9049-F7CD7764A966}"/>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c:formatCode>
                <c:ptCount val="10"/>
                <c:pt idx="0">
                  <c:v>0.3</c:v>
                </c:pt>
                <c:pt idx="1">
                  <c:v>0.25</c:v>
                </c:pt>
                <c:pt idx="2">
                  <c:v>0.28000000000000003</c:v>
                </c:pt>
                <c:pt idx="3">
                  <c:v>0.26</c:v>
                </c:pt>
                <c:pt idx="4">
                  <c:v>0.23</c:v>
                </c:pt>
                <c:pt idx="5">
                  <c:v>0.25</c:v>
                </c:pt>
                <c:pt idx="6">
                  <c:v>0.28000000000000003</c:v>
                </c:pt>
                <c:pt idx="7">
                  <c:v>0.23</c:v>
                </c:pt>
                <c:pt idx="8">
                  <c:v>0.23</c:v>
                </c:pt>
                <c:pt idx="9">
                  <c:v>0.23</c:v>
                </c:pt>
              </c:numCache>
            </c:numRef>
          </c:val>
          <c:smooth val="0"/>
          <c:extLst>
            <c:ext xmlns:c16="http://schemas.microsoft.com/office/drawing/2014/chart" uri="{C3380CC4-5D6E-409C-BE32-E72D297353CC}">
              <c16:uniqueId val="{00000007-ED90-4E5A-9049-F7CD7764A966}"/>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8-ED90-4E5A-9049-F7CD7764A966}"/>
                </c:ext>
              </c:extLst>
            </c:dLbl>
            <c:dLbl>
              <c:idx val="2"/>
              <c:delete val="1"/>
              <c:extLst>
                <c:ext xmlns:c15="http://schemas.microsoft.com/office/drawing/2012/chart" uri="{CE6537A1-D6FC-4f65-9D91-7224C49458BB}"/>
                <c:ext xmlns:c16="http://schemas.microsoft.com/office/drawing/2014/chart" uri="{C3380CC4-5D6E-409C-BE32-E72D297353CC}">
                  <c16:uniqueId val="{00000009-ED90-4E5A-9049-F7CD7764A966}"/>
                </c:ext>
              </c:extLst>
            </c:dLbl>
            <c:dLbl>
              <c:idx val="3"/>
              <c:delete val="1"/>
              <c:extLst>
                <c:ext xmlns:c15="http://schemas.microsoft.com/office/drawing/2012/chart" uri="{CE6537A1-D6FC-4f65-9D91-7224C49458BB}"/>
                <c:ext xmlns:c16="http://schemas.microsoft.com/office/drawing/2014/chart" uri="{C3380CC4-5D6E-409C-BE32-E72D297353CC}">
                  <c16:uniqueId val="{0000000A-ED90-4E5A-9049-F7CD7764A966}"/>
                </c:ext>
              </c:extLst>
            </c:dLbl>
            <c:dLbl>
              <c:idx val="5"/>
              <c:delete val="1"/>
              <c:extLst>
                <c:ext xmlns:c15="http://schemas.microsoft.com/office/drawing/2012/chart" uri="{CE6537A1-D6FC-4f65-9D91-7224C49458BB}"/>
                <c:ext xmlns:c16="http://schemas.microsoft.com/office/drawing/2014/chart" uri="{C3380CC4-5D6E-409C-BE32-E72D297353CC}">
                  <c16:uniqueId val="{0000000B-ED90-4E5A-9049-F7CD7764A966}"/>
                </c:ext>
              </c:extLst>
            </c:dLbl>
            <c:dLbl>
              <c:idx val="6"/>
              <c:delete val="1"/>
              <c:extLst>
                <c:ext xmlns:c15="http://schemas.microsoft.com/office/drawing/2012/chart" uri="{CE6537A1-D6FC-4f65-9D91-7224C49458BB}"/>
                <c:ext xmlns:c16="http://schemas.microsoft.com/office/drawing/2014/chart" uri="{C3380CC4-5D6E-409C-BE32-E72D297353CC}">
                  <c16:uniqueId val="{0000000C-ED90-4E5A-9049-F7CD7764A966}"/>
                </c:ext>
              </c:extLst>
            </c:dLbl>
            <c:dLbl>
              <c:idx val="7"/>
              <c:delete val="1"/>
              <c:extLst>
                <c:ext xmlns:c15="http://schemas.microsoft.com/office/drawing/2012/chart" uri="{CE6537A1-D6FC-4f65-9D91-7224C49458BB}"/>
                <c:ext xmlns:c16="http://schemas.microsoft.com/office/drawing/2014/chart" uri="{C3380CC4-5D6E-409C-BE32-E72D297353CC}">
                  <c16:uniqueId val="{0000000D-ED90-4E5A-9049-F7CD7764A966}"/>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c:formatCode>
                <c:ptCount val="10"/>
                <c:pt idx="0">
                  <c:v>0.43</c:v>
                </c:pt>
                <c:pt idx="1">
                  <c:v>0.44</c:v>
                </c:pt>
                <c:pt idx="2">
                  <c:v>0.39</c:v>
                </c:pt>
                <c:pt idx="3">
                  <c:v>0.39</c:v>
                </c:pt>
                <c:pt idx="4">
                  <c:v>0.39</c:v>
                </c:pt>
                <c:pt idx="5">
                  <c:v>0.39</c:v>
                </c:pt>
                <c:pt idx="6">
                  <c:v>0.4</c:v>
                </c:pt>
                <c:pt idx="7">
                  <c:v>0.43</c:v>
                </c:pt>
                <c:pt idx="8">
                  <c:v>0.42</c:v>
                </c:pt>
                <c:pt idx="9">
                  <c:v>0.45</c:v>
                </c:pt>
              </c:numCache>
            </c:numRef>
          </c:val>
          <c:smooth val="0"/>
          <c:extLst>
            <c:ext xmlns:c16="http://schemas.microsoft.com/office/drawing/2014/chart" uri="{C3380CC4-5D6E-409C-BE32-E72D297353CC}">
              <c16:uniqueId val="{0000000E-ED90-4E5A-9049-F7CD7764A966}"/>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F-ED90-4E5A-9049-F7CD7764A966}"/>
                </c:ext>
              </c:extLst>
            </c:dLbl>
            <c:dLbl>
              <c:idx val="2"/>
              <c:delete val="1"/>
              <c:extLst>
                <c:ext xmlns:c15="http://schemas.microsoft.com/office/drawing/2012/chart" uri="{CE6537A1-D6FC-4f65-9D91-7224C49458BB}"/>
                <c:ext xmlns:c16="http://schemas.microsoft.com/office/drawing/2014/chart" uri="{C3380CC4-5D6E-409C-BE32-E72D297353CC}">
                  <c16:uniqueId val="{00000010-ED90-4E5A-9049-F7CD7764A966}"/>
                </c:ext>
              </c:extLst>
            </c:dLbl>
            <c:dLbl>
              <c:idx val="3"/>
              <c:delete val="1"/>
              <c:extLst>
                <c:ext xmlns:c15="http://schemas.microsoft.com/office/drawing/2012/chart" uri="{CE6537A1-D6FC-4f65-9D91-7224C49458BB}"/>
                <c:ext xmlns:c16="http://schemas.microsoft.com/office/drawing/2014/chart" uri="{C3380CC4-5D6E-409C-BE32-E72D297353CC}">
                  <c16:uniqueId val="{00000011-ED90-4E5A-9049-F7CD7764A966}"/>
                </c:ext>
              </c:extLst>
            </c:dLbl>
            <c:dLbl>
              <c:idx val="5"/>
              <c:delete val="1"/>
              <c:extLst>
                <c:ext xmlns:c15="http://schemas.microsoft.com/office/drawing/2012/chart" uri="{CE6537A1-D6FC-4f65-9D91-7224C49458BB}"/>
                <c:ext xmlns:c16="http://schemas.microsoft.com/office/drawing/2014/chart" uri="{C3380CC4-5D6E-409C-BE32-E72D297353CC}">
                  <c16:uniqueId val="{00000012-ED90-4E5A-9049-F7CD7764A966}"/>
                </c:ext>
              </c:extLst>
            </c:dLbl>
            <c:dLbl>
              <c:idx val="6"/>
              <c:delete val="1"/>
              <c:extLst>
                <c:ext xmlns:c15="http://schemas.microsoft.com/office/drawing/2012/chart" uri="{CE6537A1-D6FC-4f65-9D91-7224C49458BB}"/>
                <c:ext xmlns:c16="http://schemas.microsoft.com/office/drawing/2014/chart" uri="{C3380CC4-5D6E-409C-BE32-E72D297353CC}">
                  <c16:uniqueId val="{00000013-ED90-4E5A-9049-F7CD7764A966}"/>
                </c:ext>
              </c:extLst>
            </c:dLbl>
            <c:dLbl>
              <c:idx val="7"/>
              <c:delete val="1"/>
              <c:extLst>
                <c:ext xmlns:c15="http://schemas.microsoft.com/office/drawing/2012/chart" uri="{CE6537A1-D6FC-4f65-9D91-7224C49458BB}"/>
                <c:ext xmlns:c16="http://schemas.microsoft.com/office/drawing/2014/chart" uri="{C3380CC4-5D6E-409C-BE32-E72D297353CC}">
                  <c16:uniqueId val="{00000014-ED90-4E5A-9049-F7CD7764A966}"/>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c:formatCode>
                <c:ptCount val="10"/>
                <c:pt idx="0">
                  <c:v>0.26</c:v>
                </c:pt>
                <c:pt idx="1">
                  <c:v>0.3</c:v>
                </c:pt>
                <c:pt idx="2">
                  <c:v>0.32</c:v>
                </c:pt>
                <c:pt idx="3">
                  <c:v>0.34</c:v>
                </c:pt>
                <c:pt idx="4">
                  <c:v>0.37</c:v>
                </c:pt>
                <c:pt idx="5">
                  <c:v>0.35</c:v>
                </c:pt>
                <c:pt idx="6">
                  <c:v>0.31</c:v>
                </c:pt>
                <c:pt idx="7">
                  <c:v>0.33</c:v>
                </c:pt>
                <c:pt idx="8">
                  <c:v>0.34</c:v>
                </c:pt>
                <c:pt idx="9">
                  <c:v>0.28999999999999998</c:v>
                </c:pt>
              </c:numCache>
            </c:numRef>
          </c:val>
          <c:smooth val="0"/>
          <c:extLst>
            <c:ext xmlns:c16="http://schemas.microsoft.com/office/drawing/2014/chart" uri="{C3380CC4-5D6E-409C-BE32-E72D297353CC}">
              <c16:uniqueId val="{00000015-ED90-4E5A-9049-F7CD7764A966}"/>
            </c:ext>
          </c:extLst>
        </c:ser>
        <c:dLbls>
          <c:showLegendKey val="0"/>
          <c:showVal val="0"/>
          <c:showCatName val="0"/>
          <c:showSerName val="0"/>
          <c:showPercent val="0"/>
          <c:showBubbleSize val="0"/>
        </c:dLbls>
        <c:marker val="1"/>
        <c:smooth val="0"/>
        <c:axId val="166473728"/>
        <c:axId val="166475264"/>
      </c:lineChart>
      <c:catAx>
        <c:axId val="166473728"/>
        <c:scaling>
          <c:orientation val="minMax"/>
        </c:scaling>
        <c:delete val="0"/>
        <c:axPos val="b"/>
        <c:numFmt formatCode="General" sourceLinked="1"/>
        <c:majorTickMark val="none"/>
        <c:minorTickMark val="none"/>
        <c:tickLblPos val="nextTo"/>
        <c:crossAx val="166475264"/>
        <c:crosses val="autoZero"/>
        <c:auto val="1"/>
        <c:lblAlgn val="ctr"/>
        <c:lblOffset val="100"/>
        <c:noMultiLvlLbl val="0"/>
      </c:catAx>
      <c:valAx>
        <c:axId val="166475264"/>
        <c:scaling>
          <c:orientation val="minMax"/>
        </c:scaling>
        <c:delete val="1"/>
        <c:axPos val="l"/>
        <c:numFmt formatCode="0%" sourceLinked="1"/>
        <c:majorTickMark val="out"/>
        <c:minorTickMark val="none"/>
        <c:tickLblPos val="nextTo"/>
        <c:crossAx val="166473728"/>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182504430535897"/>
          <c:h val="6.4537765116778195E-2"/>
        </c:manualLayout>
      </c:layout>
      <c:overlay val="0"/>
      <c:spPr>
        <a:solidFill>
          <a:schemeClr val="bg1"/>
        </a:solidFill>
        <a:ln>
          <a:solidFill>
            <a:schemeClr val="tx1">
              <a:lumMod val="50000"/>
              <a:lumOff val="50000"/>
            </a:schemeClr>
          </a:solidFill>
        </a:ln>
      </c:spPr>
    </c:legend>
    <c:plotVisOnly val="1"/>
    <c:dispBlanksAs val="span"/>
    <c:showDLblsOverMax val="0"/>
  </c:chart>
  <c:txPr>
    <a:bodyPr/>
    <a:lstStyle/>
    <a:p>
      <a:pPr>
        <a:defRPr sz="12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03631779173671E-2"/>
          <c:y val="9.1613511754094379E-2"/>
          <c:w val="0.98267318411041304"/>
          <c:h val="0.69575959493473294"/>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89-4995-886C-CCA75F06496E}"/>
                </c:ext>
              </c:extLst>
            </c:dLbl>
            <c:dLbl>
              <c:idx val="1"/>
              <c:delete val="1"/>
              <c:extLst>
                <c:ext xmlns:c15="http://schemas.microsoft.com/office/drawing/2012/chart" uri="{CE6537A1-D6FC-4f65-9D91-7224C49458BB}"/>
                <c:ext xmlns:c16="http://schemas.microsoft.com/office/drawing/2014/chart" uri="{C3380CC4-5D6E-409C-BE32-E72D297353CC}">
                  <c16:uniqueId val="{00000001-7489-4995-886C-CCA75F06496E}"/>
                </c:ext>
              </c:extLst>
            </c:dLbl>
            <c:dLbl>
              <c:idx val="2"/>
              <c:delete val="1"/>
              <c:extLst>
                <c:ext xmlns:c15="http://schemas.microsoft.com/office/drawing/2012/chart" uri="{CE6537A1-D6FC-4f65-9D91-7224C49458BB}"/>
                <c:ext xmlns:c16="http://schemas.microsoft.com/office/drawing/2014/chart" uri="{C3380CC4-5D6E-409C-BE32-E72D297353CC}">
                  <c16:uniqueId val="{00000002-7489-4995-886C-CCA75F06496E}"/>
                </c:ext>
              </c:extLst>
            </c:dLbl>
            <c:dLbl>
              <c:idx val="3"/>
              <c:delete val="1"/>
              <c:extLst>
                <c:ext xmlns:c15="http://schemas.microsoft.com/office/drawing/2012/chart" uri="{CE6537A1-D6FC-4f65-9D91-7224C49458BB}"/>
                <c:ext xmlns:c16="http://schemas.microsoft.com/office/drawing/2014/chart" uri="{C3380CC4-5D6E-409C-BE32-E72D297353CC}">
                  <c16:uniqueId val="{00000003-7489-4995-886C-CCA75F06496E}"/>
                </c:ext>
              </c:extLst>
            </c:dLbl>
            <c:dLbl>
              <c:idx val="5"/>
              <c:delete val="1"/>
              <c:extLst>
                <c:ext xmlns:c15="http://schemas.microsoft.com/office/drawing/2012/chart" uri="{CE6537A1-D6FC-4f65-9D91-7224C49458BB}"/>
                <c:ext xmlns:c16="http://schemas.microsoft.com/office/drawing/2014/chart" uri="{C3380CC4-5D6E-409C-BE32-E72D297353CC}">
                  <c16:uniqueId val="{00000004-7489-4995-886C-CCA75F06496E}"/>
                </c:ext>
              </c:extLst>
            </c:dLbl>
            <c:dLbl>
              <c:idx val="6"/>
              <c:delete val="1"/>
              <c:extLst>
                <c:ext xmlns:c15="http://schemas.microsoft.com/office/drawing/2012/chart" uri="{CE6537A1-D6FC-4f65-9D91-7224C49458BB}"/>
                <c:ext xmlns:c16="http://schemas.microsoft.com/office/drawing/2014/chart" uri="{C3380CC4-5D6E-409C-BE32-E72D297353CC}">
                  <c16:uniqueId val="{00000005-7489-4995-886C-CCA75F06496E}"/>
                </c:ext>
              </c:extLst>
            </c:dLbl>
            <c:dLbl>
              <c:idx val="7"/>
              <c:delete val="1"/>
              <c:extLst>
                <c:ext xmlns:c15="http://schemas.microsoft.com/office/drawing/2012/chart" uri="{CE6537A1-D6FC-4f65-9D91-7224C49458BB}"/>
                <c:ext xmlns:c16="http://schemas.microsoft.com/office/drawing/2014/chart" uri="{C3380CC4-5D6E-409C-BE32-E72D297353CC}">
                  <c16:uniqueId val="{00000006-7489-4995-886C-CCA75F06496E}"/>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c:formatCode>
                <c:ptCount val="10"/>
                <c:pt idx="0">
                  <c:v>0.19</c:v>
                </c:pt>
                <c:pt idx="1">
                  <c:v>0.15</c:v>
                </c:pt>
                <c:pt idx="2">
                  <c:v>0.21</c:v>
                </c:pt>
                <c:pt idx="3">
                  <c:v>0.19</c:v>
                </c:pt>
                <c:pt idx="4">
                  <c:v>0.16</c:v>
                </c:pt>
                <c:pt idx="5">
                  <c:v>0.16</c:v>
                </c:pt>
                <c:pt idx="6">
                  <c:v>0.15</c:v>
                </c:pt>
                <c:pt idx="7">
                  <c:v>0.19</c:v>
                </c:pt>
                <c:pt idx="8">
                  <c:v>0.2</c:v>
                </c:pt>
                <c:pt idx="9">
                  <c:v>0.26</c:v>
                </c:pt>
              </c:numCache>
            </c:numRef>
          </c:val>
          <c:smooth val="0"/>
          <c:extLst>
            <c:ext xmlns:c16="http://schemas.microsoft.com/office/drawing/2014/chart" uri="{C3380CC4-5D6E-409C-BE32-E72D297353CC}">
              <c16:uniqueId val="{00000007-7489-4995-886C-CCA75F06496E}"/>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8-7489-4995-886C-CCA75F06496E}"/>
                </c:ext>
              </c:extLst>
            </c:dLbl>
            <c:dLbl>
              <c:idx val="2"/>
              <c:delete val="1"/>
              <c:extLst>
                <c:ext xmlns:c15="http://schemas.microsoft.com/office/drawing/2012/chart" uri="{CE6537A1-D6FC-4f65-9D91-7224C49458BB}"/>
                <c:ext xmlns:c16="http://schemas.microsoft.com/office/drawing/2014/chart" uri="{C3380CC4-5D6E-409C-BE32-E72D297353CC}">
                  <c16:uniqueId val="{00000009-7489-4995-886C-CCA75F06496E}"/>
                </c:ext>
              </c:extLst>
            </c:dLbl>
            <c:dLbl>
              <c:idx val="3"/>
              <c:delete val="1"/>
              <c:extLst>
                <c:ext xmlns:c15="http://schemas.microsoft.com/office/drawing/2012/chart" uri="{CE6537A1-D6FC-4f65-9D91-7224C49458BB}"/>
                <c:ext xmlns:c16="http://schemas.microsoft.com/office/drawing/2014/chart" uri="{C3380CC4-5D6E-409C-BE32-E72D297353CC}">
                  <c16:uniqueId val="{0000000A-7489-4995-886C-CCA75F06496E}"/>
                </c:ext>
              </c:extLst>
            </c:dLbl>
            <c:dLbl>
              <c:idx val="5"/>
              <c:delete val="1"/>
              <c:extLst>
                <c:ext xmlns:c15="http://schemas.microsoft.com/office/drawing/2012/chart" uri="{CE6537A1-D6FC-4f65-9D91-7224C49458BB}"/>
                <c:ext xmlns:c16="http://schemas.microsoft.com/office/drawing/2014/chart" uri="{C3380CC4-5D6E-409C-BE32-E72D297353CC}">
                  <c16:uniqueId val="{0000000B-7489-4995-886C-CCA75F06496E}"/>
                </c:ext>
              </c:extLst>
            </c:dLbl>
            <c:dLbl>
              <c:idx val="6"/>
              <c:delete val="1"/>
              <c:extLst>
                <c:ext xmlns:c15="http://schemas.microsoft.com/office/drawing/2012/chart" uri="{CE6537A1-D6FC-4f65-9D91-7224C49458BB}"/>
                <c:ext xmlns:c16="http://schemas.microsoft.com/office/drawing/2014/chart" uri="{C3380CC4-5D6E-409C-BE32-E72D297353CC}">
                  <c16:uniqueId val="{0000000C-7489-4995-886C-CCA75F06496E}"/>
                </c:ext>
              </c:extLst>
            </c:dLbl>
            <c:dLbl>
              <c:idx val="7"/>
              <c:delete val="1"/>
              <c:extLst>
                <c:ext xmlns:c15="http://schemas.microsoft.com/office/drawing/2012/chart" uri="{CE6537A1-D6FC-4f65-9D91-7224C49458BB}"/>
                <c:ext xmlns:c16="http://schemas.microsoft.com/office/drawing/2014/chart" uri="{C3380CC4-5D6E-409C-BE32-E72D297353CC}">
                  <c16:uniqueId val="{0000000D-7489-4995-886C-CCA75F06496E}"/>
                </c:ext>
              </c:extLst>
            </c:dLbl>
            <c:dLbl>
              <c:idx val="9"/>
              <c:layout>
                <c:manualLayout>
                  <c:x val="-3.2478632478632481E-2"/>
                  <c:y val="4.1232011437470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89-4995-886C-CCA75F06496E}"/>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c:formatCode>
                <c:ptCount val="10"/>
                <c:pt idx="0">
                  <c:v>0.3</c:v>
                </c:pt>
                <c:pt idx="1">
                  <c:v>0.33</c:v>
                </c:pt>
                <c:pt idx="2">
                  <c:v>0.28999999999999998</c:v>
                </c:pt>
                <c:pt idx="3">
                  <c:v>0.31</c:v>
                </c:pt>
                <c:pt idx="4">
                  <c:v>0.28999999999999998</c:v>
                </c:pt>
                <c:pt idx="5">
                  <c:v>0.28999999999999998</c:v>
                </c:pt>
                <c:pt idx="6">
                  <c:v>0.27</c:v>
                </c:pt>
                <c:pt idx="7">
                  <c:v>0.25</c:v>
                </c:pt>
                <c:pt idx="8">
                  <c:v>0.3</c:v>
                </c:pt>
                <c:pt idx="9">
                  <c:v>0.35</c:v>
                </c:pt>
              </c:numCache>
            </c:numRef>
          </c:val>
          <c:smooth val="0"/>
          <c:extLst>
            <c:ext xmlns:c16="http://schemas.microsoft.com/office/drawing/2014/chart" uri="{C3380CC4-5D6E-409C-BE32-E72D297353CC}">
              <c16:uniqueId val="{0000000F-7489-4995-886C-CCA75F06496E}"/>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10-7489-4995-886C-CCA75F06496E}"/>
                </c:ext>
              </c:extLst>
            </c:dLbl>
            <c:dLbl>
              <c:idx val="2"/>
              <c:delete val="1"/>
              <c:extLst>
                <c:ext xmlns:c15="http://schemas.microsoft.com/office/drawing/2012/chart" uri="{CE6537A1-D6FC-4f65-9D91-7224C49458BB}"/>
                <c:ext xmlns:c16="http://schemas.microsoft.com/office/drawing/2014/chart" uri="{C3380CC4-5D6E-409C-BE32-E72D297353CC}">
                  <c16:uniqueId val="{00000011-7489-4995-886C-CCA75F06496E}"/>
                </c:ext>
              </c:extLst>
            </c:dLbl>
            <c:dLbl>
              <c:idx val="3"/>
              <c:delete val="1"/>
              <c:extLst>
                <c:ext xmlns:c15="http://schemas.microsoft.com/office/drawing/2012/chart" uri="{CE6537A1-D6FC-4f65-9D91-7224C49458BB}"/>
                <c:ext xmlns:c16="http://schemas.microsoft.com/office/drawing/2014/chart" uri="{C3380CC4-5D6E-409C-BE32-E72D297353CC}">
                  <c16:uniqueId val="{00000012-7489-4995-886C-CCA75F06496E}"/>
                </c:ext>
              </c:extLst>
            </c:dLbl>
            <c:dLbl>
              <c:idx val="5"/>
              <c:delete val="1"/>
              <c:extLst>
                <c:ext xmlns:c15="http://schemas.microsoft.com/office/drawing/2012/chart" uri="{CE6537A1-D6FC-4f65-9D91-7224C49458BB}"/>
                <c:ext xmlns:c16="http://schemas.microsoft.com/office/drawing/2014/chart" uri="{C3380CC4-5D6E-409C-BE32-E72D297353CC}">
                  <c16:uniqueId val="{00000013-7489-4995-886C-CCA75F06496E}"/>
                </c:ext>
              </c:extLst>
            </c:dLbl>
            <c:dLbl>
              <c:idx val="6"/>
              <c:delete val="1"/>
              <c:extLst>
                <c:ext xmlns:c15="http://schemas.microsoft.com/office/drawing/2012/chart" uri="{CE6537A1-D6FC-4f65-9D91-7224C49458BB}"/>
                <c:ext xmlns:c16="http://schemas.microsoft.com/office/drawing/2014/chart" uri="{C3380CC4-5D6E-409C-BE32-E72D297353CC}">
                  <c16:uniqueId val="{00000014-7489-4995-886C-CCA75F06496E}"/>
                </c:ext>
              </c:extLst>
            </c:dLbl>
            <c:dLbl>
              <c:idx val="7"/>
              <c:delete val="1"/>
              <c:extLst>
                <c:ext xmlns:c15="http://schemas.microsoft.com/office/drawing/2012/chart" uri="{CE6537A1-D6FC-4f65-9D91-7224C49458BB}"/>
                <c:ext xmlns:c16="http://schemas.microsoft.com/office/drawing/2014/chart" uri="{C3380CC4-5D6E-409C-BE32-E72D297353CC}">
                  <c16:uniqueId val="{00000015-7489-4995-886C-CCA75F06496E}"/>
                </c:ext>
              </c:extLst>
            </c:dLbl>
            <c:dLbl>
              <c:idx val="9"/>
              <c:layout>
                <c:manualLayout>
                  <c:x val="-3.2478632478632481E-2"/>
                  <c:y val="-5.5311337605829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489-4995-886C-CCA75F06496E}"/>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c:formatCode>
                <c:ptCount val="10"/>
                <c:pt idx="0">
                  <c:v>0.5</c:v>
                </c:pt>
                <c:pt idx="1">
                  <c:v>0.51</c:v>
                </c:pt>
                <c:pt idx="2">
                  <c:v>0.47</c:v>
                </c:pt>
                <c:pt idx="3">
                  <c:v>0.49</c:v>
                </c:pt>
                <c:pt idx="4">
                  <c:v>0.54</c:v>
                </c:pt>
                <c:pt idx="5">
                  <c:v>0.54</c:v>
                </c:pt>
                <c:pt idx="6">
                  <c:v>0.56000000000000005</c:v>
                </c:pt>
                <c:pt idx="7">
                  <c:v>0.53</c:v>
                </c:pt>
                <c:pt idx="8">
                  <c:v>0.48</c:v>
                </c:pt>
                <c:pt idx="9">
                  <c:v>0.37</c:v>
                </c:pt>
              </c:numCache>
            </c:numRef>
          </c:val>
          <c:smooth val="0"/>
          <c:extLst>
            <c:ext xmlns:c16="http://schemas.microsoft.com/office/drawing/2014/chart" uri="{C3380CC4-5D6E-409C-BE32-E72D297353CC}">
              <c16:uniqueId val="{00000017-7489-4995-886C-CCA75F06496E}"/>
            </c:ext>
          </c:extLst>
        </c:ser>
        <c:dLbls>
          <c:showLegendKey val="0"/>
          <c:showVal val="0"/>
          <c:showCatName val="0"/>
          <c:showSerName val="0"/>
          <c:showPercent val="0"/>
          <c:showBubbleSize val="0"/>
        </c:dLbls>
        <c:marker val="1"/>
        <c:smooth val="0"/>
        <c:axId val="168605952"/>
        <c:axId val="166608896"/>
      </c:lineChart>
      <c:catAx>
        <c:axId val="168605952"/>
        <c:scaling>
          <c:orientation val="minMax"/>
        </c:scaling>
        <c:delete val="0"/>
        <c:axPos val="b"/>
        <c:numFmt formatCode="General" sourceLinked="1"/>
        <c:majorTickMark val="none"/>
        <c:minorTickMark val="none"/>
        <c:tickLblPos val="nextTo"/>
        <c:crossAx val="166608896"/>
        <c:crosses val="autoZero"/>
        <c:auto val="1"/>
        <c:lblAlgn val="ctr"/>
        <c:lblOffset val="100"/>
        <c:noMultiLvlLbl val="0"/>
      </c:catAx>
      <c:valAx>
        <c:axId val="166608896"/>
        <c:scaling>
          <c:orientation val="minMax"/>
          <c:max val="0.65000000000000013"/>
          <c:min val="0"/>
        </c:scaling>
        <c:delete val="1"/>
        <c:axPos val="l"/>
        <c:numFmt formatCode="0%" sourceLinked="1"/>
        <c:majorTickMark val="out"/>
        <c:minorTickMark val="none"/>
        <c:tickLblPos val="nextTo"/>
        <c:crossAx val="168605952"/>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182504430535897"/>
          <c:h val="6.4537765116778195E-2"/>
        </c:manualLayout>
      </c:layout>
      <c:overlay val="0"/>
      <c:spPr>
        <a:solidFill>
          <a:schemeClr val="bg1"/>
        </a:solidFill>
        <a:ln>
          <a:solidFill>
            <a:srgbClr val="515151"/>
          </a:solidFill>
        </a:ln>
      </c:spPr>
    </c:legend>
    <c:plotVisOnly val="1"/>
    <c:dispBlanksAs val="span"/>
    <c:showDLblsOverMax val="0"/>
  </c:chart>
  <c:txPr>
    <a:bodyPr/>
    <a:lstStyle/>
    <a:p>
      <a:pPr>
        <a:defRPr sz="12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03631779173671E-2"/>
          <c:y val="9.1613511754094379E-2"/>
          <c:w val="0.98267318411041304"/>
          <c:h val="0.83830271161006165"/>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0"/>
              <c:layout>
                <c:manualLayout>
                  <c:x val="-3.2478632478632481E-2"/>
                  <c:y val="2.7989696649932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7C-484A-B084-9A507066466F}"/>
                </c:ext>
              </c:extLst>
            </c:dLbl>
            <c:dLbl>
              <c:idx val="3"/>
              <c:delete val="1"/>
              <c:extLst>
                <c:ext xmlns:c15="http://schemas.microsoft.com/office/drawing/2012/chart" uri="{CE6537A1-D6FC-4f65-9D91-7224C49458BB}"/>
                <c:ext xmlns:c16="http://schemas.microsoft.com/office/drawing/2014/chart" uri="{C3380CC4-5D6E-409C-BE32-E72D297353CC}">
                  <c16:uniqueId val="{00000001-867C-484A-B084-9A507066466F}"/>
                </c:ext>
              </c:extLst>
            </c:dLbl>
            <c:dLbl>
              <c:idx val="5"/>
              <c:delete val="1"/>
              <c:extLst>
                <c:ext xmlns:c15="http://schemas.microsoft.com/office/drawing/2012/chart" uri="{CE6537A1-D6FC-4f65-9D91-7224C49458BB}"/>
                <c:ext xmlns:c16="http://schemas.microsoft.com/office/drawing/2014/chart" uri="{C3380CC4-5D6E-409C-BE32-E72D297353CC}">
                  <c16:uniqueId val="{00000002-867C-484A-B084-9A507066466F}"/>
                </c:ext>
              </c:extLst>
            </c:dLbl>
            <c:dLbl>
              <c:idx val="7"/>
              <c:delete val="1"/>
              <c:extLst>
                <c:ext xmlns:c15="http://schemas.microsoft.com/office/drawing/2012/chart" uri="{CE6537A1-D6FC-4f65-9D91-7224C49458BB}"/>
                <c:ext xmlns:c16="http://schemas.microsoft.com/office/drawing/2014/chart" uri="{C3380CC4-5D6E-409C-BE32-E72D297353CC}">
                  <c16:uniqueId val="{00000003-867C-484A-B084-9A507066466F}"/>
                </c:ext>
              </c:extLst>
            </c:dLbl>
            <c:dLbl>
              <c:idx val="8"/>
              <c:delete val="1"/>
              <c:extLst>
                <c:ext xmlns:c15="http://schemas.microsoft.com/office/drawing/2012/chart" uri="{CE6537A1-D6FC-4f65-9D91-7224C49458BB}"/>
                <c:ext xmlns:c16="http://schemas.microsoft.com/office/drawing/2014/chart" uri="{C3380CC4-5D6E-409C-BE32-E72D297353CC}">
                  <c16:uniqueId val="{00000004-867C-484A-B084-9A507066466F}"/>
                </c:ext>
              </c:extLst>
            </c:dLbl>
            <c:dLbl>
              <c:idx val="9"/>
              <c:delete val="1"/>
              <c:extLst>
                <c:ext xmlns:c15="http://schemas.microsoft.com/office/drawing/2012/chart" uri="{CE6537A1-D6FC-4f65-9D91-7224C49458BB}"/>
                <c:ext xmlns:c16="http://schemas.microsoft.com/office/drawing/2014/chart" uri="{C3380CC4-5D6E-409C-BE32-E72D297353CC}">
                  <c16:uniqueId val="{00000005-867C-484A-B084-9A507066466F}"/>
                </c:ext>
              </c:extLst>
            </c:dLbl>
            <c:dLbl>
              <c:idx val="10"/>
              <c:delete val="1"/>
              <c:extLst>
                <c:ext xmlns:c15="http://schemas.microsoft.com/office/drawing/2012/chart" uri="{CE6537A1-D6FC-4f65-9D91-7224C49458BB}"/>
                <c:ext xmlns:c16="http://schemas.microsoft.com/office/drawing/2014/chart" uri="{C3380CC4-5D6E-409C-BE32-E72D297353CC}">
                  <c16:uniqueId val="{00000006-867C-484A-B084-9A507066466F}"/>
                </c:ext>
              </c:extLst>
            </c:dLbl>
            <c:dLbl>
              <c:idx val="12"/>
              <c:delete val="1"/>
              <c:extLst>
                <c:ext xmlns:c15="http://schemas.microsoft.com/office/drawing/2012/chart" uri="{CE6537A1-D6FC-4f65-9D91-7224C49458BB}"/>
                <c:ext xmlns:c16="http://schemas.microsoft.com/office/drawing/2014/chart" uri="{C3380CC4-5D6E-409C-BE32-E72D297353CC}">
                  <c16:uniqueId val="{00000007-867C-484A-B084-9A507066466F}"/>
                </c:ext>
              </c:extLst>
            </c:dLbl>
            <c:dLbl>
              <c:idx val="14"/>
              <c:delete val="1"/>
              <c:extLst>
                <c:ext xmlns:c15="http://schemas.microsoft.com/office/drawing/2012/chart" uri="{CE6537A1-D6FC-4f65-9D91-7224C49458BB}"/>
                <c:ext xmlns:c16="http://schemas.microsoft.com/office/drawing/2014/chart" uri="{C3380CC4-5D6E-409C-BE32-E72D297353CC}">
                  <c16:uniqueId val="{00000008-867C-484A-B084-9A507066466F}"/>
                </c:ext>
              </c:extLst>
            </c:dLbl>
            <c:dLbl>
              <c:idx val="18"/>
              <c:delete val="1"/>
              <c:extLst>
                <c:ext xmlns:c15="http://schemas.microsoft.com/office/drawing/2012/chart" uri="{CE6537A1-D6FC-4f65-9D91-7224C49458BB}"/>
                <c:ext xmlns:c16="http://schemas.microsoft.com/office/drawing/2014/chart" uri="{C3380CC4-5D6E-409C-BE32-E72D297353CC}">
                  <c16:uniqueId val="{00000009-867C-484A-B084-9A507066466F}"/>
                </c:ext>
              </c:extLst>
            </c:dLbl>
            <c:dLbl>
              <c:idx val="19"/>
              <c:delete val="1"/>
              <c:extLst>
                <c:ext xmlns:c15="http://schemas.microsoft.com/office/drawing/2012/chart" uri="{CE6537A1-D6FC-4f65-9D91-7224C49458BB}"/>
                <c:ext xmlns:c16="http://schemas.microsoft.com/office/drawing/2014/chart" uri="{C3380CC4-5D6E-409C-BE32-E72D297353CC}">
                  <c16:uniqueId val="{0000000A-867C-484A-B084-9A507066466F}"/>
                </c:ext>
              </c:extLst>
            </c:dLbl>
            <c:dLbl>
              <c:idx val="20"/>
              <c:delete val="1"/>
              <c:extLst>
                <c:ext xmlns:c15="http://schemas.microsoft.com/office/drawing/2012/chart" uri="{CE6537A1-D6FC-4f65-9D91-7224C49458BB}"/>
                <c:ext xmlns:c16="http://schemas.microsoft.com/office/drawing/2014/chart" uri="{C3380CC4-5D6E-409C-BE32-E72D297353CC}">
                  <c16:uniqueId val="{0000000B-867C-484A-B084-9A507066466F}"/>
                </c:ext>
              </c:extLst>
            </c:dLbl>
            <c:dLbl>
              <c:idx val="21"/>
              <c:layout>
                <c:manualLayout>
                  <c:x val="-3.2478632478632481E-2"/>
                  <c:y val="-4.0943856636447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67C-484A-B084-9A507066466F}"/>
                </c:ext>
              </c:extLst>
            </c:dLbl>
            <c:dLbl>
              <c:idx val="22"/>
              <c:delete val="1"/>
              <c:extLst>
                <c:ext xmlns:c15="http://schemas.microsoft.com/office/drawing/2012/chart" uri="{CE6537A1-D6FC-4f65-9D91-7224C49458BB}"/>
                <c:ext xmlns:c16="http://schemas.microsoft.com/office/drawing/2014/chart" uri="{C3380CC4-5D6E-409C-BE32-E72D297353CC}">
                  <c16:uniqueId val="{0000000D-867C-484A-B084-9A507066466F}"/>
                </c:ext>
              </c:extLst>
            </c:dLbl>
            <c:dLbl>
              <c:idx val="23"/>
              <c:delete val="1"/>
              <c:extLst>
                <c:ext xmlns:c15="http://schemas.microsoft.com/office/drawing/2012/chart" uri="{CE6537A1-D6FC-4f65-9D91-7224C49458BB}"/>
                <c:ext xmlns:c16="http://schemas.microsoft.com/office/drawing/2014/chart" uri="{C3380CC4-5D6E-409C-BE32-E72D297353CC}">
                  <c16:uniqueId val="{0000000E-867C-484A-B084-9A507066466F}"/>
                </c:ext>
              </c:extLst>
            </c:dLbl>
            <c:dLbl>
              <c:idx val="24"/>
              <c:delete val="1"/>
              <c:extLst>
                <c:ext xmlns:c15="http://schemas.microsoft.com/office/drawing/2012/chart" uri="{CE6537A1-D6FC-4f65-9D91-7224C49458BB}"/>
                <c:ext xmlns:c16="http://schemas.microsoft.com/office/drawing/2014/chart" uri="{C3380CC4-5D6E-409C-BE32-E72D297353CC}">
                  <c16:uniqueId val="{0000000F-867C-484A-B084-9A507066466F}"/>
                </c:ext>
              </c:extLst>
            </c:dLbl>
            <c:spPr>
              <a:noFill/>
              <a:ln>
                <a:noFill/>
              </a:ln>
              <a:effectLst/>
            </c:spPr>
            <c:txPr>
              <a:bodyPr/>
              <a:lstStyle/>
              <a:p>
                <a:pPr>
                  <a:defRPr sz="1300" b="1">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Sheet1!$B$2:$B$28</c:f>
              <c:numCache>
                <c:formatCode>General</c:formatCode>
                <c:ptCount val="27"/>
                <c:pt idx="0" formatCode="0%">
                  <c:v>0.18</c:v>
                </c:pt>
                <c:pt idx="3" formatCode="0%">
                  <c:v>0.27</c:v>
                </c:pt>
                <c:pt idx="5" formatCode="0%">
                  <c:v>0.27</c:v>
                </c:pt>
                <c:pt idx="6" formatCode="0%">
                  <c:v>0.22</c:v>
                </c:pt>
                <c:pt idx="7" formatCode="0%">
                  <c:v>0.2</c:v>
                </c:pt>
                <c:pt idx="8" formatCode="0%">
                  <c:v>0.24</c:v>
                </c:pt>
                <c:pt idx="9" formatCode="0%">
                  <c:v>0.2</c:v>
                </c:pt>
                <c:pt idx="10" formatCode="0%">
                  <c:v>0.16</c:v>
                </c:pt>
                <c:pt idx="11" formatCode="0%">
                  <c:v>0.23</c:v>
                </c:pt>
                <c:pt idx="12" formatCode="0%">
                  <c:v>0.2</c:v>
                </c:pt>
                <c:pt idx="14" formatCode="0%">
                  <c:v>0.28000000000000003</c:v>
                </c:pt>
                <c:pt idx="16" formatCode="0%">
                  <c:v>0.32</c:v>
                </c:pt>
                <c:pt idx="18" formatCode="0%">
                  <c:v>0.26</c:v>
                </c:pt>
                <c:pt idx="19" formatCode="0%">
                  <c:v>0.27</c:v>
                </c:pt>
                <c:pt idx="20" formatCode="0%">
                  <c:v>0.24</c:v>
                </c:pt>
                <c:pt idx="21" formatCode="0%">
                  <c:v>0.23</c:v>
                </c:pt>
                <c:pt idx="22" formatCode="0%">
                  <c:v>0.21</c:v>
                </c:pt>
                <c:pt idx="23" formatCode="0%">
                  <c:v>0.2</c:v>
                </c:pt>
                <c:pt idx="24" formatCode="0%">
                  <c:v>0.16</c:v>
                </c:pt>
                <c:pt idx="25" formatCode="0%">
                  <c:v>0.19</c:v>
                </c:pt>
                <c:pt idx="26" formatCode="0%">
                  <c:v>0.14000000000000001</c:v>
                </c:pt>
              </c:numCache>
            </c:numRef>
          </c:val>
          <c:smooth val="0"/>
          <c:extLst>
            <c:ext xmlns:c16="http://schemas.microsoft.com/office/drawing/2014/chart" uri="{C3380CC4-5D6E-409C-BE32-E72D297353CC}">
              <c16:uniqueId val="{00000010-867C-484A-B084-9A507066466F}"/>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0"/>
              <c:layout>
                <c:manualLayout>
                  <c:x val="-2.1894586894586895E-2"/>
                  <c:y val="-4.2012850881677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7C-484A-B084-9A507066466F}"/>
                </c:ext>
              </c:extLst>
            </c:dLbl>
            <c:dLbl>
              <c:idx val="3"/>
              <c:delete val="1"/>
              <c:extLst>
                <c:ext xmlns:c15="http://schemas.microsoft.com/office/drawing/2012/chart" uri="{CE6537A1-D6FC-4f65-9D91-7224C49458BB}"/>
                <c:ext xmlns:c16="http://schemas.microsoft.com/office/drawing/2014/chart" uri="{C3380CC4-5D6E-409C-BE32-E72D297353CC}">
                  <c16:uniqueId val="{00000012-867C-484A-B084-9A507066466F}"/>
                </c:ext>
              </c:extLst>
            </c:dLbl>
            <c:dLbl>
              <c:idx val="5"/>
              <c:delete val="1"/>
              <c:extLst>
                <c:ext xmlns:c15="http://schemas.microsoft.com/office/drawing/2012/chart" uri="{CE6537A1-D6FC-4f65-9D91-7224C49458BB}"/>
                <c:ext xmlns:c16="http://schemas.microsoft.com/office/drawing/2014/chart" uri="{C3380CC4-5D6E-409C-BE32-E72D297353CC}">
                  <c16:uniqueId val="{00000013-867C-484A-B084-9A507066466F}"/>
                </c:ext>
              </c:extLst>
            </c:dLbl>
            <c:dLbl>
              <c:idx val="7"/>
              <c:delete val="1"/>
              <c:extLst>
                <c:ext xmlns:c15="http://schemas.microsoft.com/office/drawing/2012/chart" uri="{CE6537A1-D6FC-4f65-9D91-7224C49458BB}"/>
                <c:ext xmlns:c16="http://schemas.microsoft.com/office/drawing/2014/chart" uri="{C3380CC4-5D6E-409C-BE32-E72D297353CC}">
                  <c16:uniqueId val="{00000014-867C-484A-B084-9A507066466F}"/>
                </c:ext>
              </c:extLst>
            </c:dLbl>
            <c:dLbl>
              <c:idx val="8"/>
              <c:delete val="1"/>
              <c:extLst>
                <c:ext xmlns:c15="http://schemas.microsoft.com/office/drawing/2012/chart" uri="{CE6537A1-D6FC-4f65-9D91-7224C49458BB}"/>
                <c:ext xmlns:c16="http://schemas.microsoft.com/office/drawing/2014/chart" uri="{C3380CC4-5D6E-409C-BE32-E72D297353CC}">
                  <c16:uniqueId val="{00000015-867C-484A-B084-9A507066466F}"/>
                </c:ext>
              </c:extLst>
            </c:dLbl>
            <c:dLbl>
              <c:idx val="9"/>
              <c:delete val="1"/>
              <c:extLst>
                <c:ext xmlns:c15="http://schemas.microsoft.com/office/drawing/2012/chart" uri="{CE6537A1-D6FC-4f65-9D91-7224C49458BB}"/>
                <c:ext xmlns:c16="http://schemas.microsoft.com/office/drawing/2014/chart" uri="{C3380CC4-5D6E-409C-BE32-E72D297353CC}">
                  <c16:uniqueId val="{00000016-867C-484A-B084-9A507066466F}"/>
                </c:ext>
              </c:extLst>
            </c:dLbl>
            <c:dLbl>
              <c:idx val="10"/>
              <c:delete val="1"/>
              <c:extLst>
                <c:ext xmlns:c15="http://schemas.microsoft.com/office/drawing/2012/chart" uri="{CE6537A1-D6FC-4f65-9D91-7224C49458BB}"/>
                <c:ext xmlns:c16="http://schemas.microsoft.com/office/drawing/2014/chart" uri="{C3380CC4-5D6E-409C-BE32-E72D297353CC}">
                  <c16:uniqueId val="{00000017-867C-484A-B084-9A507066466F}"/>
                </c:ext>
              </c:extLst>
            </c:dLbl>
            <c:dLbl>
              <c:idx val="12"/>
              <c:delete val="1"/>
              <c:extLst>
                <c:ext xmlns:c15="http://schemas.microsoft.com/office/drawing/2012/chart" uri="{CE6537A1-D6FC-4f65-9D91-7224C49458BB}"/>
                <c:ext xmlns:c16="http://schemas.microsoft.com/office/drawing/2014/chart" uri="{C3380CC4-5D6E-409C-BE32-E72D297353CC}">
                  <c16:uniqueId val="{00000018-867C-484A-B084-9A507066466F}"/>
                </c:ext>
              </c:extLst>
            </c:dLbl>
            <c:dLbl>
              <c:idx val="14"/>
              <c:delete val="1"/>
              <c:extLst>
                <c:ext xmlns:c15="http://schemas.microsoft.com/office/drawing/2012/chart" uri="{CE6537A1-D6FC-4f65-9D91-7224C49458BB}"/>
                <c:ext xmlns:c16="http://schemas.microsoft.com/office/drawing/2014/chart" uri="{C3380CC4-5D6E-409C-BE32-E72D297353CC}">
                  <c16:uniqueId val="{00000019-867C-484A-B084-9A507066466F}"/>
                </c:ext>
              </c:extLst>
            </c:dLbl>
            <c:dLbl>
              <c:idx val="18"/>
              <c:delete val="1"/>
              <c:extLst>
                <c:ext xmlns:c15="http://schemas.microsoft.com/office/drawing/2012/chart" uri="{CE6537A1-D6FC-4f65-9D91-7224C49458BB}"/>
                <c:ext xmlns:c16="http://schemas.microsoft.com/office/drawing/2014/chart" uri="{C3380CC4-5D6E-409C-BE32-E72D297353CC}">
                  <c16:uniqueId val="{0000001A-867C-484A-B084-9A507066466F}"/>
                </c:ext>
              </c:extLst>
            </c:dLbl>
            <c:dLbl>
              <c:idx val="19"/>
              <c:delete val="1"/>
              <c:extLst>
                <c:ext xmlns:c15="http://schemas.microsoft.com/office/drawing/2012/chart" uri="{CE6537A1-D6FC-4f65-9D91-7224C49458BB}"/>
                <c:ext xmlns:c16="http://schemas.microsoft.com/office/drawing/2014/chart" uri="{C3380CC4-5D6E-409C-BE32-E72D297353CC}">
                  <c16:uniqueId val="{0000001B-867C-484A-B084-9A507066466F}"/>
                </c:ext>
              </c:extLst>
            </c:dLbl>
            <c:dLbl>
              <c:idx val="20"/>
              <c:delete val="1"/>
              <c:extLst>
                <c:ext xmlns:c15="http://schemas.microsoft.com/office/drawing/2012/chart" uri="{CE6537A1-D6FC-4f65-9D91-7224C49458BB}"/>
                <c:ext xmlns:c16="http://schemas.microsoft.com/office/drawing/2014/chart" uri="{C3380CC4-5D6E-409C-BE32-E72D297353CC}">
                  <c16:uniqueId val="{0000001C-867C-484A-B084-9A507066466F}"/>
                </c:ext>
              </c:extLst>
            </c:dLbl>
            <c:dLbl>
              <c:idx val="22"/>
              <c:delete val="1"/>
              <c:extLst>
                <c:ext xmlns:c15="http://schemas.microsoft.com/office/drawing/2012/chart" uri="{CE6537A1-D6FC-4f65-9D91-7224C49458BB}"/>
                <c:ext xmlns:c16="http://schemas.microsoft.com/office/drawing/2014/chart" uri="{C3380CC4-5D6E-409C-BE32-E72D297353CC}">
                  <c16:uniqueId val="{0000001D-867C-484A-B084-9A507066466F}"/>
                </c:ext>
              </c:extLst>
            </c:dLbl>
            <c:dLbl>
              <c:idx val="23"/>
              <c:delete val="1"/>
              <c:extLst>
                <c:ext xmlns:c15="http://schemas.microsoft.com/office/drawing/2012/chart" uri="{CE6537A1-D6FC-4f65-9D91-7224C49458BB}"/>
                <c:ext xmlns:c16="http://schemas.microsoft.com/office/drawing/2014/chart" uri="{C3380CC4-5D6E-409C-BE32-E72D297353CC}">
                  <c16:uniqueId val="{0000001E-867C-484A-B084-9A507066466F}"/>
                </c:ext>
              </c:extLst>
            </c:dLbl>
            <c:dLbl>
              <c:idx val="24"/>
              <c:delete val="1"/>
              <c:extLst>
                <c:ext xmlns:c15="http://schemas.microsoft.com/office/drawing/2012/chart" uri="{CE6537A1-D6FC-4f65-9D91-7224C49458BB}"/>
                <c:ext xmlns:c16="http://schemas.microsoft.com/office/drawing/2014/chart" uri="{C3380CC4-5D6E-409C-BE32-E72D297353CC}">
                  <c16:uniqueId val="{0000001F-867C-484A-B084-9A507066466F}"/>
                </c:ext>
              </c:extLst>
            </c:dLbl>
            <c:dLbl>
              <c:idx val="26"/>
              <c:layout>
                <c:manualLayout>
                  <c:x val="-4.7908114049846334E-3"/>
                  <c:y val="-7.2407019558871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67C-484A-B084-9A507066466F}"/>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Sheet1!$C$2:$C$28</c:f>
              <c:numCache>
                <c:formatCode>General</c:formatCode>
                <c:ptCount val="27"/>
                <c:pt idx="0" formatCode="0%">
                  <c:v>0.53</c:v>
                </c:pt>
                <c:pt idx="3" formatCode="0%">
                  <c:v>0.45</c:v>
                </c:pt>
                <c:pt idx="5" formatCode="0%">
                  <c:v>0.45</c:v>
                </c:pt>
                <c:pt idx="6" formatCode="0%">
                  <c:v>0.51</c:v>
                </c:pt>
                <c:pt idx="7" formatCode="0%">
                  <c:v>0.48</c:v>
                </c:pt>
                <c:pt idx="8" formatCode="0%">
                  <c:v>0.5</c:v>
                </c:pt>
                <c:pt idx="9" formatCode="0%">
                  <c:v>0.49</c:v>
                </c:pt>
                <c:pt idx="10" formatCode="0%">
                  <c:v>0.52</c:v>
                </c:pt>
                <c:pt idx="11" formatCode="0%">
                  <c:v>0.5</c:v>
                </c:pt>
                <c:pt idx="12" formatCode="0%">
                  <c:v>0.5</c:v>
                </c:pt>
                <c:pt idx="14" formatCode="0%">
                  <c:v>0.43</c:v>
                </c:pt>
                <c:pt idx="16" formatCode="0%">
                  <c:v>0.44</c:v>
                </c:pt>
                <c:pt idx="18" formatCode="0%">
                  <c:v>0.54</c:v>
                </c:pt>
                <c:pt idx="19" formatCode="0%">
                  <c:v>0.5</c:v>
                </c:pt>
                <c:pt idx="20" formatCode="0%">
                  <c:v>0.53</c:v>
                </c:pt>
                <c:pt idx="21" formatCode="0%">
                  <c:v>0.56000000000000005</c:v>
                </c:pt>
                <c:pt idx="22" formatCode="0%">
                  <c:v>0.54</c:v>
                </c:pt>
                <c:pt idx="23" formatCode="0%">
                  <c:v>0.54</c:v>
                </c:pt>
                <c:pt idx="24" formatCode="0%">
                  <c:v>0.56999999999999995</c:v>
                </c:pt>
                <c:pt idx="25" formatCode="0%">
                  <c:v>0.56999999999999995</c:v>
                </c:pt>
                <c:pt idx="26" formatCode="0%">
                  <c:v>0.49</c:v>
                </c:pt>
              </c:numCache>
            </c:numRef>
          </c:val>
          <c:smooth val="0"/>
          <c:extLst>
            <c:ext xmlns:c16="http://schemas.microsoft.com/office/drawing/2014/chart" uri="{C3380CC4-5D6E-409C-BE32-E72D297353CC}">
              <c16:uniqueId val="{00000021-867C-484A-B084-9A507066466F}"/>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0"/>
              <c:layout>
                <c:manualLayout>
                  <c:x val="-2.1082621082621083E-2"/>
                  <c:y val="-3.446664913910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67C-484A-B084-9A507066466F}"/>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67C-484A-B084-9A507066466F}"/>
                </c:ext>
              </c:extLst>
            </c:dLbl>
            <c:dLbl>
              <c:idx val="2"/>
              <c:layout>
                <c:manualLayout>
                  <c:x val="-3.0769230769230799E-2"/>
                  <c:y val="-3.8141384380969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67C-484A-B084-9A507066466F}"/>
                </c:ext>
              </c:extLst>
            </c:dLbl>
            <c:dLbl>
              <c:idx val="3"/>
              <c:delete val="1"/>
              <c:extLst>
                <c:ext xmlns:c15="http://schemas.microsoft.com/office/drawing/2012/chart" uri="{CE6537A1-D6FC-4f65-9D91-7224C49458BB}"/>
                <c:ext xmlns:c16="http://schemas.microsoft.com/office/drawing/2014/chart" uri="{C3380CC4-5D6E-409C-BE32-E72D297353CC}">
                  <c16:uniqueId val="{00000025-867C-484A-B084-9A507066466F}"/>
                </c:ext>
              </c:extLst>
            </c:dLbl>
            <c:dLbl>
              <c:idx val="5"/>
              <c:delete val="1"/>
              <c:extLst>
                <c:ext xmlns:c15="http://schemas.microsoft.com/office/drawing/2012/chart" uri="{CE6537A1-D6FC-4f65-9D91-7224C49458BB}"/>
                <c:ext xmlns:c16="http://schemas.microsoft.com/office/drawing/2014/chart" uri="{C3380CC4-5D6E-409C-BE32-E72D297353CC}">
                  <c16:uniqueId val="{00000026-867C-484A-B084-9A507066466F}"/>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67C-484A-B084-9A507066466F}"/>
                </c:ext>
              </c:extLst>
            </c:dLbl>
            <c:dLbl>
              <c:idx val="7"/>
              <c:delete val="1"/>
              <c:extLst>
                <c:ext xmlns:c15="http://schemas.microsoft.com/office/drawing/2012/chart" uri="{CE6537A1-D6FC-4f65-9D91-7224C49458BB}"/>
                <c:ext xmlns:c16="http://schemas.microsoft.com/office/drawing/2014/chart" uri="{C3380CC4-5D6E-409C-BE32-E72D297353CC}">
                  <c16:uniqueId val="{00000028-867C-484A-B084-9A507066466F}"/>
                </c:ext>
              </c:extLst>
            </c:dLbl>
            <c:dLbl>
              <c:idx val="8"/>
              <c:delete val="1"/>
              <c:extLst>
                <c:ext xmlns:c15="http://schemas.microsoft.com/office/drawing/2012/chart" uri="{CE6537A1-D6FC-4f65-9D91-7224C49458BB}"/>
                <c:ext xmlns:c16="http://schemas.microsoft.com/office/drawing/2014/chart" uri="{C3380CC4-5D6E-409C-BE32-E72D297353CC}">
                  <c16:uniqueId val="{00000029-867C-484A-B084-9A507066466F}"/>
                </c:ext>
              </c:extLst>
            </c:dLbl>
            <c:dLbl>
              <c:idx val="9"/>
              <c:delete val="1"/>
              <c:extLst>
                <c:ext xmlns:c15="http://schemas.microsoft.com/office/drawing/2012/chart" uri="{CE6537A1-D6FC-4f65-9D91-7224C49458BB}"/>
                <c:ext xmlns:c16="http://schemas.microsoft.com/office/drawing/2014/chart" uri="{C3380CC4-5D6E-409C-BE32-E72D297353CC}">
                  <c16:uniqueId val="{0000002A-867C-484A-B084-9A507066466F}"/>
                </c:ext>
              </c:extLst>
            </c:dLbl>
            <c:dLbl>
              <c:idx val="10"/>
              <c:delete val="1"/>
              <c:extLst>
                <c:ext xmlns:c15="http://schemas.microsoft.com/office/drawing/2012/chart" uri="{CE6537A1-D6FC-4f65-9D91-7224C49458BB}"/>
                <c:ext xmlns:c16="http://schemas.microsoft.com/office/drawing/2014/chart" uri="{C3380CC4-5D6E-409C-BE32-E72D297353CC}">
                  <c16:uniqueId val="{0000002B-867C-484A-B084-9A507066466F}"/>
                </c:ext>
              </c:extLst>
            </c:dLbl>
            <c:dLbl>
              <c:idx val="11"/>
              <c:layout>
                <c:manualLayout>
                  <c:x val="-2.8205128205128206E-2"/>
                  <c:y val="-5.3898271631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867C-484A-B084-9A507066466F}"/>
                </c:ext>
              </c:extLst>
            </c:dLbl>
            <c:dLbl>
              <c:idx val="12"/>
              <c:delete val="1"/>
              <c:extLst>
                <c:ext xmlns:c15="http://schemas.microsoft.com/office/drawing/2012/chart" uri="{CE6537A1-D6FC-4f65-9D91-7224C49458BB}"/>
                <c:ext xmlns:c16="http://schemas.microsoft.com/office/drawing/2014/chart" uri="{C3380CC4-5D6E-409C-BE32-E72D297353CC}">
                  <c16:uniqueId val="{0000002D-867C-484A-B084-9A507066466F}"/>
                </c:ext>
              </c:extLst>
            </c:dLbl>
            <c:dLbl>
              <c:idx val="14"/>
              <c:delete val="1"/>
              <c:extLst>
                <c:ext xmlns:c15="http://schemas.microsoft.com/office/drawing/2012/chart" uri="{CE6537A1-D6FC-4f65-9D91-7224C49458BB}"/>
                <c:ext xmlns:c16="http://schemas.microsoft.com/office/drawing/2014/chart" uri="{C3380CC4-5D6E-409C-BE32-E72D297353CC}">
                  <c16:uniqueId val="{0000002E-867C-484A-B084-9A507066466F}"/>
                </c:ext>
              </c:extLst>
            </c:dLbl>
            <c:dLbl>
              <c:idx val="18"/>
              <c:delete val="1"/>
              <c:extLst>
                <c:ext xmlns:c15="http://schemas.microsoft.com/office/drawing/2012/chart" uri="{CE6537A1-D6FC-4f65-9D91-7224C49458BB}"/>
                <c:ext xmlns:c16="http://schemas.microsoft.com/office/drawing/2014/chart" uri="{C3380CC4-5D6E-409C-BE32-E72D297353CC}">
                  <c16:uniqueId val="{0000002F-867C-484A-B084-9A507066466F}"/>
                </c:ext>
              </c:extLst>
            </c:dLbl>
            <c:dLbl>
              <c:idx val="19"/>
              <c:delete val="1"/>
              <c:extLst>
                <c:ext xmlns:c15="http://schemas.microsoft.com/office/drawing/2012/chart" uri="{CE6537A1-D6FC-4f65-9D91-7224C49458BB}"/>
                <c:ext xmlns:c16="http://schemas.microsoft.com/office/drawing/2014/chart" uri="{C3380CC4-5D6E-409C-BE32-E72D297353CC}">
                  <c16:uniqueId val="{00000030-867C-484A-B084-9A507066466F}"/>
                </c:ext>
              </c:extLst>
            </c:dLbl>
            <c:dLbl>
              <c:idx val="20"/>
              <c:delete val="1"/>
              <c:extLst>
                <c:ext xmlns:c15="http://schemas.microsoft.com/office/drawing/2012/chart" uri="{CE6537A1-D6FC-4f65-9D91-7224C49458BB}"/>
                <c:ext xmlns:c16="http://schemas.microsoft.com/office/drawing/2014/chart" uri="{C3380CC4-5D6E-409C-BE32-E72D297353CC}">
                  <c16:uniqueId val="{00000031-867C-484A-B084-9A507066466F}"/>
                </c:ext>
              </c:extLst>
            </c:dLbl>
            <c:dLbl>
              <c:idx val="22"/>
              <c:delete val="1"/>
              <c:extLst>
                <c:ext xmlns:c15="http://schemas.microsoft.com/office/drawing/2012/chart" uri="{CE6537A1-D6FC-4f65-9D91-7224C49458BB}"/>
                <c:ext xmlns:c16="http://schemas.microsoft.com/office/drawing/2014/chart" uri="{C3380CC4-5D6E-409C-BE32-E72D297353CC}">
                  <c16:uniqueId val="{00000032-867C-484A-B084-9A507066466F}"/>
                </c:ext>
              </c:extLst>
            </c:dLbl>
            <c:dLbl>
              <c:idx val="23"/>
              <c:delete val="1"/>
              <c:extLst>
                <c:ext xmlns:c15="http://schemas.microsoft.com/office/drawing/2012/chart" uri="{CE6537A1-D6FC-4f65-9D91-7224C49458BB}"/>
                <c:ext xmlns:c16="http://schemas.microsoft.com/office/drawing/2014/chart" uri="{C3380CC4-5D6E-409C-BE32-E72D297353CC}">
                  <c16:uniqueId val="{00000033-867C-484A-B084-9A507066466F}"/>
                </c:ext>
              </c:extLst>
            </c:dLbl>
            <c:dLbl>
              <c:idx val="24"/>
              <c:delete val="1"/>
              <c:extLst>
                <c:ext xmlns:c15="http://schemas.microsoft.com/office/drawing/2012/chart" uri="{CE6537A1-D6FC-4f65-9D91-7224C49458BB}"/>
                <c:ext xmlns:c16="http://schemas.microsoft.com/office/drawing/2014/chart" uri="{C3380CC4-5D6E-409C-BE32-E72D297353CC}">
                  <c16:uniqueId val="{00000034-867C-484A-B084-9A507066466F}"/>
                </c:ext>
              </c:extLst>
            </c:dLbl>
            <c:dLbl>
              <c:idx val="25"/>
              <c:layout>
                <c:manualLayout>
                  <c:x val="-3.2478744644098868E-2"/>
                  <c:y val="-6.037547912847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867C-484A-B084-9A507066466F}"/>
                </c:ext>
              </c:extLst>
            </c:dLbl>
            <c:dLbl>
              <c:idx val="26"/>
              <c:layout>
                <c:manualLayout>
                  <c:x val="-1.0488817102990331E-2"/>
                  <c:y val="-3.446664913910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867C-484A-B084-9A507066466F}"/>
                </c:ext>
              </c:extLst>
            </c:dLbl>
            <c:spPr>
              <a:noFill/>
              <a:ln>
                <a:noFill/>
              </a:ln>
              <a:effectLst/>
            </c:spPr>
            <c:txPr>
              <a:bodyPr/>
              <a:lstStyle/>
              <a:p>
                <a:pPr>
                  <a:defRPr sz="1300" b="1">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Sheet1!$D$2:$D$28</c:f>
              <c:numCache>
                <c:formatCode>General</c:formatCode>
                <c:ptCount val="27"/>
                <c:pt idx="0" formatCode="0%">
                  <c:v>0.25</c:v>
                </c:pt>
                <c:pt idx="3" formatCode="0%">
                  <c:v>0.26</c:v>
                </c:pt>
                <c:pt idx="5" formatCode="0%">
                  <c:v>0.27</c:v>
                </c:pt>
                <c:pt idx="6" formatCode="0%">
                  <c:v>0.25</c:v>
                </c:pt>
                <c:pt idx="7" formatCode="0%">
                  <c:v>0.3</c:v>
                </c:pt>
                <c:pt idx="8" formatCode="0%">
                  <c:v>0.24</c:v>
                </c:pt>
                <c:pt idx="9" formatCode="0%">
                  <c:v>0.31</c:v>
                </c:pt>
                <c:pt idx="10" formatCode="0%">
                  <c:v>0.3</c:v>
                </c:pt>
                <c:pt idx="11" formatCode="0%">
                  <c:v>0.25</c:v>
                </c:pt>
                <c:pt idx="12" formatCode="0%">
                  <c:v>0.27</c:v>
                </c:pt>
                <c:pt idx="14" formatCode="0%">
                  <c:v>0.28000000000000003</c:v>
                </c:pt>
                <c:pt idx="16" formatCode="0%">
                  <c:v>0.23</c:v>
                </c:pt>
                <c:pt idx="18" formatCode="0%">
                  <c:v>0.19</c:v>
                </c:pt>
                <c:pt idx="19" formatCode="0%">
                  <c:v>0.22</c:v>
                </c:pt>
                <c:pt idx="20" formatCode="0%">
                  <c:v>0.22</c:v>
                </c:pt>
                <c:pt idx="21" formatCode="0%">
                  <c:v>0.19</c:v>
                </c:pt>
                <c:pt idx="22" formatCode="0%">
                  <c:v>0.24</c:v>
                </c:pt>
                <c:pt idx="23" formatCode="0%">
                  <c:v>0.25</c:v>
                </c:pt>
                <c:pt idx="24" formatCode="0%">
                  <c:v>0.26</c:v>
                </c:pt>
                <c:pt idx="25" formatCode="0%">
                  <c:v>0.23</c:v>
                </c:pt>
                <c:pt idx="26" formatCode="0%">
                  <c:v>0.34</c:v>
                </c:pt>
              </c:numCache>
            </c:numRef>
          </c:val>
          <c:smooth val="0"/>
          <c:extLst>
            <c:ext xmlns:c16="http://schemas.microsoft.com/office/drawing/2014/chart" uri="{C3380CC4-5D6E-409C-BE32-E72D297353CC}">
              <c16:uniqueId val="{00000037-867C-484A-B084-9A507066466F}"/>
            </c:ext>
          </c:extLst>
        </c:ser>
        <c:dLbls>
          <c:showLegendKey val="0"/>
          <c:showVal val="0"/>
          <c:showCatName val="0"/>
          <c:showSerName val="0"/>
          <c:showPercent val="0"/>
          <c:showBubbleSize val="0"/>
        </c:dLbls>
        <c:marker val="1"/>
        <c:smooth val="0"/>
        <c:axId val="168335232"/>
        <c:axId val="168336768"/>
      </c:lineChart>
      <c:catAx>
        <c:axId val="168335232"/>
        <c:scaling>
          <c:orientation val="minMax"/>
        </c:scaling>
        <c:delete val="0"/>
        <c:axPos val="b"/>
        <c:numFmt formatCode="General" sourceLinked="1"/>
        <c:majorTickMark val="none"/>
        <c:minorTickMark val="none"/>
        <c:tickLblPos val="nextTo"/>
        <c:txPr>
          <a:bodyPr/>
          <a:lstStyle/>
          <a:p>
            <a:pPr>
              <a:defRPr sz="1000"/>
            </a:pPr>
            <a:endParaRPr lang="en-US"/>
          </a:p>
        </c:txPr>
        <c:crossAx val="168336768"/>
        <c:crosses val="autoZero"/>
        <c:auto val="1"/>
        <c:lblAlgn val="ctr"/>
        <c:lblOffset val="100"/>
        <c:noMultiLvlLbl val="0"/>
      </c:catAx>
      <c:valAx>
        <c:axId val="168336768"/>
        <c:scaling>
          <c:orientation val="minMax"/>
          <c:max val="0.65000000000000013"/>
          <c:min val="0"/>
        </c:scaling>
        <c:delete val="1"/>
        <c:axPos val="l"/>
        <c:numFmt formatCode="0%" sourceLinked="1"/>
        <c:majorTickMark val="out"/>
        <c:minorTickMark val="none"/>
        <c:tickLblPos val="nextTo"/>
        <c:crossAx val="168335232"/>
        <c:crosses val="autoZero"/>
        <c:crossBetween val="between"/>
      </c:valAx>
      <c:spPr>
        <a:solidFill>
          <a:srgbClr val="FFFFFF">
            <a:lumMod val="95000"/>
          </a:srgbClr>
        </a:solidFill>
        <a:ln w="9525">
          <a:solidFill>
            <a:srgbClr val="515151"/>
          </a:solidFill>
        </a:ln>
      </c:spPr>
    </c:plotArea>
    <c:legend>
      <c:legendPos val="t"/>
      <c:layout>
        <c:manualLayout>
          <c:xMode val="edge"/>
          <c:yMode val="edge"/>
          <c:x val="0.14439868093411401"/>
          <c:y val="1.6759764552955001E-2"/>
          <c:w val="0.70182504430535897"/>
          <c:h val="6.4537765116778195E-2"/>
        </c:manualLayout>
      </c:layout>
      <c:overlay val="0"/>
      <c:spPr>
        <a:solidFill>
          <a:schemeClr val="bg1"/>
        </a:solidFill>
        <a:ln>
          <a:solidFill>
            <a:srgbClr val="515151"/>
          </a:solidFill>
        </a:ln>
      </c:spPr>
    </c:legend>
    <c:plotVisOnly val="1"/>
    <c:dispBlanksAs val="span"/>
    <c:showDLblsOverMax val="0"/>
  </c:chart>
  <c:txPr>
    <a:bodyPr/>
    <a:lstStyle/>
    <a:p>
      <a:pPr>
        <a:defRPr sz="12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43406398524497E-3"/>
          <c:y val="0.11055438545980792"/>
          <c:w val="0.98267318411041304"/>
          <c:h val="0.72524830406293206"/>
        </c:manualLayout>
      </c:layout>
      <c:barChart>
        <c:barDir val="col"/>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Much more 
productive</c:v>
                </c:pt>
                <c:pt idx="1">
                  <c:v>Somewhat more 
productive</c:v>
                </c:pt>
                <c:pt idx="2">
                  <c:v>No more 
productive</c:v>
                </c:pt>
                <c:pt idx="3">
                  <c:v>Don't know</c:v>
                </c:pt>
              </c:strCache>
            </c:strRef>
          </c:cat>
          <c:val>
            <c:numRef>
              <c:f>Sheet1!$B$2:$B$5</c:f>
              <c:numCache>
                <c:formatCode>0%</c:formatCode>
                <c:ptCount val="4"/>
                <c:pt idx="0">
                  <c:v>0.18</c:v>
                </c:pt>
                <c:pt idx="1">
                  <c:v>0.35</c:v>
                </c:pt>
                <c:pt idx="2">
                  <c:v>0.32</c:v>
                </c:pt>
                <c:pt idx="3">
                  <c:v>0.14000000000000001</c:v>
                </c:pt>
              </c:numCache>
            </c:numRef>
          </c:val>
          <c:extLst>
            <c:ext xmlns:c16="http://schemas.microsoft.com/office/drawing/2014/chart" uri="{C3380CC4-5D6E-409C-BE32-E72D297353CC}">
              <c16:uniqueId val="{00000000-58EE-4E2D-A618-BF6E24EC6BFB}"/>
            </c:ext>
          </c:extLst>
        </c:ser>
        <c:dLbls>
          <c:showLegendKey val="0"/>
          <c:showVal val="0"/>
          <c:showCatName val="0"/>
          <c:showSerName val="0"/>
          <c:showPercent val="0"/>
          <c:showBubbleSize val="0"/>
        </c:dLbls>
        <c:gapWidth val="110"/>
        <c:axId val="46084096"/>
        <c:axId val="46085632"/>
      </c:barChart>
      <c:catAx>
        <c:axId val="46084096"/>
        <c:scaling>
          <c:orientation val="minMax"/>
        </c:scaling>
        <c:delete val="0"/>
        <c:axPos val="b"/>
        <c:numFmt formatCode="General" sourceLinked="1"/>
        <c:majorTickMark val="none"/>
        <c:minorTickMark val="none"/>
        <c:tickLblPos val="nextTo"/>
        <c:crossAx val="46085632"/>
        <c:crosses val="autoZero"/>
        <c:auto val="1"/>
        <c:lblAlgn val="ctr"/>
        <c:lblOffset val="100"/>
        <c:noMultiLvlLbl val="0"/>
      </c:catAx>
      <c:valAx>
        <c:axId val="46085632"/>
        <c:scaling>
          <c:orientation val="minMax"/>
        </c:scaling>
        <c:delete val="1"/>
        <c:axPos val="l"/>
        <c:numFmt formatCode="0%" sourceLinked="1"/>
        <c:majorTickMark val="out"/>
        <c:minorTickMark val="none"/>
        <c:tickLblPos val="nextTo"/>
        <c:crossAx val="46084096"/>
        <c:crosses val="autoZero"/>
        <c:crossBetween val="between"/>
      </c:valAx>
    </c:plotArea>
    <c:legend>
      <c:legendPos val="t"/>
      <c:overlay val="0"/>
      <c:spPr>
        <a:ln>
          <a:solidFill>
            <a:schemeClr val="tx1"/>
          </a:solidFill>
        </a:ln>
      </c:spPr>
    </c:legend>
    <c:plotVisOnly val="1"/>
    <c:dispBlanksAs val="gap"/>
    <c:showDLblsOverMax val="0"/>
  </c:chart>
  <c:spPr>
    <a:solidFill>
      <a:srgbClr val="FFFFFF">
        <a:lumMod val="95000"/>
      </a:srgbClr>
    </a:solidFill>
    <a:ln>
      <a:solidFill>
        <a:srgbClr val="515151"/>
      </a:solidFill>
    </a:ln>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03631779173671E-2"/>
          <c:y val="9.1613511754094379E-2"/>
          <c:w val="0.98267318411041304"/>
          <c:h val="0.83655507386995553"/>
        </c:manualLayout>
      </c:layout>
      <c:lineChart>
        <c:grouping val="standard"/>
        <c:varyColors val="0"/>
        <c:ser>
          <c:idx val="0"/>
          <c:order val="0"/>
          <c:tx>
            <c:strRef>
              <c:f>Sheet1!$B$1</c:f>
              <c:strCache>
                <c:ptCount val="1"/>
                <c:pt idx="0">
                  <c:v>Major Source</c:v>
                </c:pt>
              </c:strCache>
            </c:strRef>
          </c:tx>
          <c:spPr>
            <a:ln>
              <a:solidFill>
                <a:schemeClr val="accent2"/>
              </a:solidFill>
            </a:ln>
          </c:spPr>
          <c:marker>
            <c:spPr>
              <a:solidFill>
                <a:schemeClr val="accent2"/>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00-85BC-4B19-AAF8-5AC23CFD879C}"/>
                </c:ext>
              </c:extLst>
            </c:dLbl>
            <c:dLbl>
              <c:idx val="5"/>
              <c:delete val="1"/>
              <c:extLst>
                <c:ext xmlns:c15="http://schemas.microsoft.com/office/drawing/2012/chart" uri="{CE6537A1-D6FC-4f65-9D91-7224C49458BB}"/>
                <c:ext xmlns:c16="http://schemas.microsoft.com/office/drawing/2014/chart" uri="{C3380CC4-5D6E-409C-BE32-E72D297353CC}">
                  <c16:uniqueId val="{00000001-85BC-4B19-AAF8-5AC23CFD879C}"/>
                </c:ext>
              </c:extLst>
            </c:dLbl>
            <c:dLbl>
              <c:idx val="7"/>
              <c:delete val="1"/>
              <c:extLst>
                <c:ext xmlns:c15="http://schemas.microsoft.com/office/drawing/2012/chart" uri="{CE6537A1-D6FC-4f65-9D91-7224C49458BB}"/>
                <c:ext xmlns:c16="http://schemas.microsoft.com/office/drawing/2014/chart" uri="{C3380CC4-5D6E-409C-BE32-E72D297353CC}">
                  <c16:uniqueId val="{00000002-85BC-4B19-AAF8-5AC23CFD879C}"/>
                </c:ext>
              </c:extLst>
            </c:dLbl>
            <c:dLbl>
              <c:idx val="8"/>
              <c:delete val="1"/>
              <c:extLst>
                <c:ext xmlns:c15="http://schemas.microsoft.com/office/drawing/2012/chart" uri="{CE6537A1-D6FC-4f65-9D91-7224C49458BB}"/>
                <c:ext xmlns:c16="http://schemas.microsoft.com/office/drawing/2014/chart" uri="{C3380CC4-5D6E-409C-BE32-E72D297353CC}">
                  <c16:uniqueId val="{00000003-85BC-4B19-AAF8-5AC23CFD879C}"/>
                </c:ext>
              </c:extLst>
            </c:dLbl>
            <c:dLbl>
              <c:idx val="9"/>
              <c:delete val="1"/>
              <c:extLst>
                <c:ext xmlns:c15="http://schemas.microsoft.com/office/drawing/2012/chart" uri="{CE6537A1-D6FC-4f65-9D91-7224C49458BB}"/>
                <c:ext xmlns:c16="http://schemas.microsoft.com/office/drawing/2014/chart" uri="{C3380CC4-5D6E-409C-BE32-E72D297353CC}">
                  <c16:uniqueId val="{00000004-85BC-4B19-AAF8-5AC23CFD879C}"/>
                </c:ext>
              </c:extLst>
            </c:dLbl>
            <c:dLbl>
              <c:idx val="10"/>
              <c:delete val="1"/>
              <c:extLst>
                <c:ext xmlns:c15="http://schemas.microsoft.com/office/drawing/2012/chart" uri="{CE6537A1-D6FC-4f65-9D91-7224C49458BB}"/>
                <c:ext xmlns:c16="http://schemas.microsoft.com/office/drawing/2014/chart" uri="{C3380CC4-5D6E-409C-BE32-E72D297353CC}">
                  <c16:uniqueId val="{00000005-85BC-4B19-AAF8-5AC23CFD879C}"/>
                </c:ext>
              </c:extLst>
            </c:dLbl>
            <c:dLbl>
              <c:idx val="12"/>
              <c:delete val="1"/>
              <c:extLst>
                <c:ext xmlns:c15="http://schemas.microsoft.com/office/drawing/2012/chart" uri="{CE6537A1-D6FC-4f65-9D91-7224C49458BB}"/>
                <c:ext xmlns:c16="http://schemas.microsoft.com/office/drawing/2014/chart" uri="{C3380CC4-5D6E-409C-BE32-E72D297353CC}">
                  <c16:uniqueId val="{00000006-85BC-4B19-AAF8-5AC23CFD879C}"/>
                </c:ext>
              </c:extLst>
            </c:dLbl>
            <c:dLbl>
              <c:idx val="14"/>
              <c:delete val="1"/>
              <c:extLst>
                <c:ext xmlns:c15="http://schemas.microsoft.com/office/drawing/2012/chart" uri="{CE6537A1-D6FC-4f65-9D91-7224C49458BB}"/>
                <c:ext xmlns:c16="http://schemas.microsoft.com/office/drawing/2014/chart" uri="{C3380CC4-5D6E-409C-BE32-E72D297353CC}">
                  <c16:uniqueId val="{00000007-85BC-4B19-AAF8-5AC23CFD879C}"/>
                </c:ext>
              </c:extLst>
            </c:dLbl>
            <c:dLbl>
              <c:idx val="18"/>
              <c:delete val="1"/>
              <c:extLst>
                <c:ext xmlns:c15="http://schemas.microsoft.com/office/drawing/2012/chart" uri="{CE6537A1-D6FC-4f65-9D91-7224C49458BB}"/>
                <c:ext xmlns:c16="http://schemas.microsoft.com/office/drawing/2014/chart" uri="{C3380CC4-5D6E-409C-BE32-E72D297353CC}">
                  <c16:uniqueId val="{00000008-85BC-4B19-AAF8-5AC23CFD879C}"/>
                </c:ext>
              </c:extLst>
            </c:dLbl>
            <c:dLbl>
              <c:idx val="19"/>
              <c:delete val="1"/>
              <c:extLst>
                <c:ext xmlns:c15="http://schemas.microsoft.com/office/drawing/2012/chart" uri="{CE6537A1-D6FC-4f65-9D91-7224C49458BB}"/>
                <c:ext xmlns:c16="http://schemas.microsoft.com/office/drawing/2014/chart" uri="{C3380CC4-5D6E-409C-BE32-E72D297353CC}">
                  <c16:uniqueId val="{00000009-85BC-4B19-AAF8-5AC23CFD879C}"/>
                </c:ext>
              </c:extLst>
            </c:dLbl>
            <c:dLbl>
              <c:idx val="20"/>
              <c:delete val="1"/>
              <c:extLst>
                <c:ext xmlns:c15="http://schemas.microsoft.com/office/drawing/2012/chart" uri="{CE6537A1-D6FC-4f65-9D91-7224C49458BB}"/>
                <c:ext xmlns:c16="http://schemas.microsoft.com/office/drawing/2014/chart" uri="{C3380CC4-5D6E-409C-BE32-E72D297353CC}">
                  <c16:uniqueId val="{0000000A-85BC-4B19-AAF8-5AC23CFD879C}"/>
                </c:ext>
              </c:extLst>
            </c:dLbl>
            <c:dLbl>
              <c:idx val="22"/>
              <c:delete val="1"/>
              <c:extLst>
                <c:ext xmlns:c15="http://schemas.microsoft.com/office/drawing/2012/chart" uri="{CE6537A1-D6FC-4f65-9D91-7224C49458BB}"/>
                <c:ext xmlns:c16="http://schemas.microsoft.com/office/drawing/2014/chart" uri="{C3380CC4-5D6E-409C-BE32-E72D297353CC}">
                  <c16:uniqueId val="{0000000B-85BC-4B19-AAF8-5AC23CFD879C}"/>
                </c:ext>
              </c:extLst>
            </c:dLbl>
            <c:dLbl>
              <c:idx val="23"/>
              <c:delete val="1"/>
              <c:extLst>
                <c:ext xmlns:c15="http://schemas.microsoft.com/office/drawing/2012/chart" uri="{CE6537A1-D6FC-4f65-9D91-7224C49458BB}"/>
                <c:ext xmlns:c16="http://schemas.microsoft.com/office/drawing/2014/chart" uri="{C3380CC4-5D6E-409C-BE32-E72D297353CC}">
                  <c16:uniqueId val="{0000000C-85BC-4B19-AAF8-5AC23CFD879C}"/>
                </c:ext>
              </c:extLst>
            </c:dLbl>
            <c:dLbl>
              <c:idx val="24"/>
              <c:delete val="1"/>
              <c:extLst>
                <c:ext xmlns:c15="http://schemas.microsoft.com/office/drawing/2012/chart" uri="{CE6537A1-D6FC-4f65-9D91-7224C49458BB}"/>
                <c:ext xmlns:c16="http://schemas.microsoft.com/office/drawing/2014/chart" uri="{C3380CC4-5D6E-409C-BE32-E72D297353CC}">
                  <c16:uniqueId val="{0000000D-85BC-4B19-AAF8-5AC23CFD879C}"/>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Sheet1!$B$2:$B$28</c:f>
              <c:numCache>
                <c:formatCode>General</c:formatCode>
                <c:ptCount val="27"/>
                <c:pt idx="0" formatCode="0%">
                  <c:v>0.02</c:v>
                </c:pt>
                <c:pt idx="3" formatCode="0%">
                  <c:v>0.14000000000000001</c:v>
                </c:pt>
                <c:pt idx="5" formatCode="0%">
                  <c:v>7.0000000000000007E-2</c:v>
                </c:pt>
                <c:pt idx="6" formatCode="0%">
                  <c:v>0.02</c:v>
                </c:pt>
                <c:pt idx="7" formatCode="0%">
                  <c:v>0.05</c:v>
                </c:pt>
                <c:pt idx="8" formatCode="0%">
                  <c:v>0.04</c:v>
                </c:pt>
                <c:pt idx="9" formatCode="0%">
                  <c:v>0.04</c:v>
                </c:pt>
                <c:pt idx="10" formatCode="0%">
                  <c:v>0.06</c:v>
                </c:pt>
                <c:pt idx="11" formatCode="0%">
                  <c:v>0.03</c:v>
                </c:pt>
                <c:pt idx="12" formatCode="0%">
                  <c:v>0.08</c:v>
                </c:pt>
                <c:pt idx="14" formatCode="0%">
                  <c:v>0.09</c:v>
                </c:pt>
                <c:pt idx="16" formatCode="0%">
                  <c:v>0.08</c:v>
                </c:pt>
                <c:pt idx="18" formatCode="0%">
                  <c:v>0.08</c:v>
                </c:pt>
                <c:pt idx="19" formatCode="0%">
                  <c:v>0.06</c:v>
                </c:pt>
                <c:pt idx="20" formatCode="0%">
                  <c:v>0.05</c:v>
                </c:pt>
                <c:pt idx="21" formatCode="0%">
                  <c:v>0.08</c:v>
                </c:pt>
                <c:pt idx="22" formatCode="0%">
                  <c:v>7.0000000000000007E-2</c:v>
                </c:pt>
                <c:pt idx="23" formatCode="0%">
                  <c:v>0.08</c:v>
                </c:pt>
                <c:pt idx="24" formatCode="0%">
                  <c:v>0.08</c:v>
                </c:pt>
                <c:pt idx="25" formatCode="0%">
                  <c:v>0.08</c:v>
                </c:pt>
                <c:pt idx="26" formatCode="0%">
                  <c:v>0.05</c:v>
                </c:pt>
              </c:numCache>
            </c:numRef>
          </c:val>
          <c:smooth val="0"/>
          <c:extLst>
            <c:ext xmlns:c16="http://schemas.microsoft.com/office/drawing/2014/chart" uri="{C3380CC4-5D6E-409C-BE32-E72D297353CC}">
              <c16:uniqueId val="{0000000E-85BC-4B19-AAF8-5AC23CFD879C}"/>
            </c:ext>
          </c:extLst>
        </c:ser>
        <c:ser>
          <c:idx val="1"/>
          <c:order val="1"/>
          <c:tx>
            <c:strRef>
              <c:f>Sheet1!$C$1</c:f>
              <c:strCache>
                <c:ptCount val="1"/>
                <c:pt idx="0">
                  <c:v>Minor Source</c:v>
                </c:pt>
              </c:strCache>
            </c:strRef>
          </c:tx>
          <c:spPr>
            <a:ln>
              <a:solidFill>
                <a:schemeClr val="accent5"/>
              </a:solidFill>
            </a:ln>
          </c:spPr>
          <c:marker>
            <c:spPr>
              <a:solidFill>
                <a:schemeClr val="accent5"/>
              </a:solidFill>
              <a:ln>
                <a:noFill/>
              </a:ln>
            </c:spPr>
          </c:marker>
          <c:dLbls>
            <c:dLbl>
              <c:idx val="3"/>
              <c:delete val="1"/>
              <c:extLst>
                <c:ext xmlns:c15="http://schemas.microsoft.com/office/drawing/2012/chart" uri="{CE6537A1-D6FC-4f65-9D91-7224C49458BB}"/>
                <c:ext xmlns:c16="http://schemas.microsoft.com/office/drawing/2014/chart" uri="{C3380CC4-5D6E-409C-BE32-E72D297353CC}">
                  <c16:uniqueId val="{0000000F-85BC-4B19-AAF8-5AC23CFD879C}"/>
                </c:ext>
              </c:extLst>
            </c:dLbl>
            <c:dLbl>
              <c:idx val="5"/>
              <c:delete val="1"/>
              <c:extLst>
                <c:ext xmlns:c15="http://schemas.microsoft.com/office/drawing/2012/chart" uri="{CE6537A1-D6FC-4f65-9D91-7224C49458BB}"/>
                <c:ext xmlns:c16="http://schemas.microsoft.com/office/drawing/2014/chart" uri="{C3380CC4-5D6E-409C-BE32-E72D297353CC}">
                  <c16:uniqueId val="{00000010-85BC-4B19-AAF8-5AC23CFD879C}"/>
                </c:ext>
              </c:extLst>
            </c:dLbl>
            <c:dLbl>
              <c:idx val="7"/>
              <c:delete val="1"/>
              <c:extLst>
                <c:ext xmlns:c15="http://schemas.microsoft.com/office/drawing/2012/chart" uri="{CE6537A1-D6FC-4f65-9D91-7224C49458BB}"/>
                <c:ext xmlns:c16="http://schemas.microsoft.com/office/drawing/2014/chart" uri="{C3380CC4-5D6E-409C-BE32-E72D297353CC}">
                  <c16:uniqueId val="{00000011-85BC-4B19-AAF8-5AC23CFD879C}"/>
                </c:ext>
              </c:extLst>
            </c:dLbl>
            <c:dLbl>
              <c:idx val="8"/>
              <c:delete val="1"/>
              <c:extLst>
                <c:ext xmlns:c15="http://schemas.microsoft.com/office/drawing/2012/chart" uri="{CE6537A1-D6FC-4f65-9D91-7224C49458BB}"/>
                <c:ext xmlns:c16="http://schemas.microsoft.com/office/drawing/2014/chart" uri="{C3380CC4-5D6E-409C-BE32-E72D297353CC}">
                  <c16:uniqueId val="{00000012-85BC-4B19-AAF8-5AC23CFD879C}"/>
                </c:ext>
              </c:extLst>
            </c:dLbl>
            <c:dLbl>
              <c:idx val="9"/>
              <c:delete val="1"/>
              <c:extLst>
                <c:ext xmlns:c15="http://schemas.microsoft.com/office/drawing/2012/chart" uri="{CE6537A1-D6FC-4f65-9D91-7224C49458BB}"/>
                <c:ext xmlns:c16="http://schemas.microsoft.com/office/drawing/2014/chart" uri="{C3380CC4-5D6E-409C-BE32-E72D297353CC}">
                  <c16:uniqueId val="{00000013-85BC-4B19-AAF8-5AC23CFD879C}"/>
                </c:ext>
              </c:extLst>
            </c:dLbl>
            <c:dLbl>
              <c:idx val="10"/>
              <c:delete val="1"/>
              <c:extLst>
                <c:ext xmlns:c15="http://schemas.microsoft.com/office/drawing/2012/chart" uri="{CE6537A1-D6FC-4f65-9D91-7224C49458BB}"/>
                <c:ext xmlns:c16="http://schemas.microsoft.com/office/drawing/2014/chart" uri="{C3380CC4-5D6E-409C-BE32-E72D297353CC}">
                  <c16:uniqueId val="{00000014-85BC-4B19-AAF8-5AC23CFD879C}"/>
                </c:ext>
              </c:extLst>
            </c:dLbl>
            <c:dLbl>
              <c:idx val="12"/>
              <c:delete val="1"/>
              <c:extLst>
                <c:ext xmlns:c15="http://schemas.microsoft.com/office/drawing/2012/chart" uri="{CE6537A1-D6FC-4f65-9D91-7224C49458BB}"/>
                <c:ext xmlns:c16="http://schemas.microsoft.com/office/drawing/2014/chart" uri="{C3380CC4-5D6E-409C-BE32-E72D297353CC}">
                  <c16:uniqueId val="{00000015-85BC-4B19-AAF8-5AC23CFD879C}"/>
                </c:ext>
              </c:extLst>
            </c:dLbl>
            <c:dLbl>
              <c:idx val="14"/>
              <c:delete val="1"/>
              <c:extLst>
                <c:ext xmlns:c15="http://schemas.microsoft.com/office/drawing/2012/chart" uri="{CE6537A1-D6FC-4f65-9D91-7224C49458BB}"/>
                <c:ext xmlns:c16="http://schemas.microsoft.com/office/drawing/2014/chart" uri="{C3380CC4-5D6E-409C-BE32-E72D297353CC}">
                  <c16:uniqueId val="{00000016-85BC-4B19-AAF8-5AC23CFD879C}"/>
                </c:ext>
              </c:extLst>
            </c:dLbl>
            <c:dLbl>
              <c:idx val="18"/>
              <c:delete val="1"/>
              <c:extLst>
                <c:ext xmlns:c15="http://schemas.microsoft.com/office/drawing/2012/chart" uri="{CE6537A1-D6FC-4f65-9D91-7224C49458BB}"/>
                <c:ext xmlns:c16="http://schemas.microsoft.com/office/drawing/2014/chart" uri="{C3380CC4-5D6E-409C-BE32-E72D297353CC}">
                  <c16:uniqueId val="{00000017-85BC-4B19-AAF8-5AC23CFD879C}"/>
                </c:ext>
              </c:extLst>
            </c:dLbl>
            <c:dLbl>
              <c:idx val="19"/>
              <c:delete val="1"/>
              <c:extLst>
                <c:ext xmlns:c15="http://schemas.microsoft.com/office/drawing/2012/chart" uri="{CE6537A1-D6FC-4f65-9D91-7224C49458BB}"/>
                <c:ext xmlns:c16="http://schemas.microsoft.com/office/drawing/2014/chart" uri="{C3380CC4-5D6E-409C-BE32-E72D297353CC}">
                  <c16:uniqueId val="{00000018-85BC-4B19-AAF8-5AC23CFD879C}"/>
                </c:ext>
              </c:extLst>
            </c:dLbl>
            <c:dLbl>
              <c:idx val="20"/>
              <c:delete val="1"/>
              <c:extLst>
                <c:ext xmlns:c15="http://schemas.microsoft.com/office/drawing/2012/chart" uri="{CE6537A1-D6FC-4f65-9D91-7224C49458BB}"/>
                <c:ext xmlns:c16="http://schemas.microsoft.com/office/drawing/2014/chart" uri="{C3380CC4-5D6E-409C-BE32-E72D297353CC}">
                  <c16:uniqueId val="{00000019-85BC-4B19-AAF8-5AC23CFD879C}"/>
                </c:ext>
              </c:extLst>
            </c:dLbl>
            <c:dLbl>
              <c:idx val="22"/>
              <c:delete val="1"/>
              <c:extLst>
                <c:ext xmlns:c15="http://schemas.microsoft.com/office/drawing/2012/chart" uri="{CE6537A1-D6FC-4f65-9D91-7224C49458BB}"/>
                <c:ext xmlns:c16="http://schemas.microsoft.com/office/drawing/2014/chart" uri="{C3380CC4-5D6E-409C-BE32-E72D297353CC}">
                  <c16:uniqueId val="{0000001A-85BC-4B19-AAF8-5AC23CFD879C}"/>
                </c:ext>
              </c:extLst>
            </c:dLbl>
            <c:dLbl>
              <c:idx val="23"/>
              <c:delete val="1"/>
              <c:extLst>
                <c:ext xmlns:c15="http://schemas.microsoft.com/office/drawing/2012/chart" uri="{CE6537A1-D6FC-4f65-9D91-7224C49458BB}"/>
                <c:ext xmlns:c16="http://schemas.microsoft.com/office/drawing/2014/chart" uri="{C3380CC4-5D6E-409C-BE32-E72D297353CC}">
                  <c16:uniqueId val="{0000001B-85BC-4B19-AAF8-5AC23CFD879C}"/>
                </c:ext>
              </c:extLst>
            </c:dLbl>
            <c:dLbl>
              <c:idx val="24"/>
              <c:delete val="1"/>
              <c:extLst>
                <c:ext xmlns:c15="http://schemas.microsoft.com/office/drawing/2012/chart" uri="{CE6537A1-D6FC-4f65-9D91-7224C49458BB}"/>
                <c:ext xmlns:c16="http://schemas.microsoft.com/office/drawing/2014/chart" uri="{C3380CC4-5D6E-409C-BE32-E72D297353CC}">
                  <c16:uniqueId val="{0000001C-85BC-4B19-AAF8-5AC23CFD879C}"/>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Sheet1!$C$2:$C$28</c:f>
              <c:numCache>
                <c:formatCode>General</c:formatCode>
                <c:ptCount val="27"/>
                <c:pt idx="0" formatCode="0%">
                  <c:v>0.14000000000000001</c:v>
                </c:pt>
                <c:pt idx="3" formatCode="0%">
                  <c:v>0.12</c:v>
                </c:pt>
                <c:pt idx="5" formatCode="0%">
                  <c:v>0.12</c:v>
                </c:pt>
                <c:pt idx="6" formatCode="0%">
                  <c:v>0.16</c:v>
                </c:pt>
                <c:pt idx="7" formatCode="0%">
                  <c:v>0.13</c:v>
                </c:pt>
                <c:pt idx="8" formatCode="0%">
                  <c:v>0.18</c:v>
                </c:pt>
                <c:pt idx="9" formatCode="0%">
                  <c:v>0.14000000000000001</c:v>
                </c:pt>
                <c:pt idx="10" formatCode="0%">
                  <c:v>0.12</c:v>
                </c:pt>
                <c:pt idx="11" formatCode="0%">
                  <c:v>0.15</c:v>
                </c:pt>
                <c:pt idx="12" formatCode="0%">
                  <c:v>0.2</c:v>
                </c:pt>
                <c:pt idx="14" formatCode="0%">
                  <c:v>0.15</c:v>
                </c:pt>
                <c:pt idx="16" formatCode="0%">
                  <c:v>0.19</c:v>
                </c:pt>
                <c:pt idx="18" formatCode="0%">
                  <c:v>0.19</c:v>
                </c:pt>
                <c:pt idx="19" formatCode="0%">
                  <c:v>0.17</c:v>
                </c:pt>
                <c:pt idx="20" formatCode="0%">
                  <c:v>0.17</c:v>
                </c:pt>
                <c:pt idx="21" formatCode="0%">
                  <c:v>0.2</c:v>
                </c:pt>
                <c:pt idx="22" formatCode="0%">
                  <c:v>0.15</c:v>
                </c:pt>
                <c:pt idx="23" formatCode="0%">
                  <c:v>0.17</c:v>
                </c:pt>
                <c:pt idx="24" formatCode="0%">
                  <c:v>0.17</c:v>
                </c:pt>
                <c:pt idx="25" formatCode="0%">
                  <c:v>0.17</c:v>
                </c:pt>
                <c:pt idx="26" formatCode="0%">
                  <c:v>0.2</c:v>
                </c:pt>
              </c:numCache>
            </c:numRef>
          </c:val>
          <c:smooth val="0"/>
          <c:extLst>
            <c:ext xmlns:c16="http://schemas.microsoft.com/office/drawing/2014/chart" uri="{C3380CC4-5D6E-409C-BE32-E72D297353CC}">
              <c16:uniqueId val="{0000001D-85BC-4B19-AAF8-5AC23CFD879C}"/>
            </c:ext>
          </c:extLst>
        </c:ser>
        <c:ser>
          <c:idx val="2"/>
          <c:order val="2"/>
          <c:tx>
            <c:strRef>
              <c:f>Sheet1!$D$1</c:f>
              <c:strCache>
                <c:ptCount val="1"/>
                <c:pt idx="0">
                  <c:v>Not a Source</c:v>
                </c:pt>
              </c:strCache>
            </c:strRef>
          </c:tx>
          <c:spPr>
            <a:ln>
              <a:solidFill>
                <a:schemeClr val="bg2"/>
              </a:solidFill>
            </a:ln>
          </c:spPr>
          <c:marker>
            <c:spPr>
              <a:solidFill>
                <a:schemeClr val="bg2"/>
              </a:solidFill>
              <a:ln>
                <a:noFill/>
              </a:ln>
            </c:spPr>
          </c:marker>
          <c:dLbls>
            <c:dLbl>
              <c:idx val="0"/>
              <c:layout>
                <c:manualLayout>
                  <c:x val="-2.1082621082621083E-2"/>
                  <c:y val="-4.2485624411452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5BC-4B19-AAF8-5AC23CFD879C}"/>
                </c:ext>
              </c:extLst>
            </c:dLbl>
            <c:dLbl>
              <c:idx val="3"/>
              <c:delete val="1"/>
              <c:extLst>
                <c:ext xmlns:c15="http://schemas.microsoft.com/office/drawing/2012/chart" uri="{CE6537A1-D6FC-4f65-9D91-7224C49458BB}"/>
                <c:ext xmlns:c16="http://schemas.microsoft.com/office/drawing/2014/chart" uri="{C3380CC4-5D6E-409C-BE32-E72D297353CC}">
                  <c16:uniqueId val="{0000001F-85BC-4B19-AAF8-5AC23CFD879C}"/>
                </c:ext>
              </c:extLst>
            </c:dLbl>
            <c:dLbl>
              <c:idx val="5"/>
              <c:delete val="1"/>
              <c:extLst>
                <c:ext xmlns:c15="http://schemas.microsoft.com/office/drawing/2012/chart" uri="{CE6537A1-D6FC-4f65-9D91-7224C49458BB}"/>
                <c:ext xmlns:c16="http://schemas.microsoft.com/office/drawing/2014/chart" uri="{C3380CC4-5D6E-409C-BE32-E72D297353CC}">
                  <c16:uniqueId val="{00000020-85BC-4B19-AAF8-5AC23CFD879C}"/>
                </c:ext>
              </c:extLst>
            </c:dLbl>
            <c:dLbl>
              <c:idx val="7"/>
              <c:delete val="1"/>
              <c:extLst>
                <c:ext xmlns:c15="http://schemas.microsoft.com/office/drawing/2012/chart" uri="{CE6537A1-D6FC-4f65-9D91-7224C49458BB}"/>
                <c:ext xmlns:c16="http://schemas.microsoft.com/office/drawing/2014/chart" uri="{C3380CC4-5D6E-409C-BE32-E72D297353CC}">
                  <c16:uniqueId val="{00000021-85BC-4B19-AAF8-5AC23CFD879C}"/>
                </c:ext>
              </c:extLst>
            </c:dLbl>
            <c:dLbl>
              <c:idx val="8"/>
              <c:delete val="1"/>
              <c:extLst>
                <c:ext xmlns:c15="http://schemas.microsoft.com/office/drawing/2012/chart" uri="{CE6537A1-D6FC-4f65-9D91-7224C49458BB}"/>
                <c:ext xmlns:c16="http://schemas.microsoft.com/office/drawing/2014/chart" uri="{C3380CC4-5D6E-409C-BE32-E72D297353CC}">
                  <c16:uniqueId val="{00000022-85BC-4B19-AAF8-5AC23CFD879C}"/>
                </c:ext>
              </c:extLst>
            </c:dLbl>
            <c:dLbl>
              <c:idx val="9"/>
              <c:delete val="1"/>
              <c:extLst>
                <c:ext xmlns:c15="http://schemas.microsoft.com/office/drawing/2012/chart" uri="{CE6537A1-D6FC-4f65-9D91-7224C49458BB}"/>
                <c:ext xmlns:c16="http://schemas.microsoft.com/office/drawing/2014/chart" uri="{C3380CC4-5D6E-409C-BE32-E72D297353CC}">
                  <c16:uniqueId val="{00000023-85BC-4B19-AAF8-5AC23CFD879C}"/>
                </c:ext>
              </c:extLst>
            </c:dLbl>
            <c:dLbl>
              <c:idx val="10"/>
              <c:delete val="1"/>
              <c:extLst>
                <c:ext xmlns:c15="http://schemas.microsoft.com/office/drawing/2012/chart" uri="{CE6537A1-D6FC-4f65-9D91-7224C49458BB}"/>
                <c:ext xmlns:c16="http://schemas.microsoft.com/office/drawing/2014/chart" uri="{C3380CC4-5D6E-409C-BE32-E72D297353CC}">
                  <c16:uniqueId val="{00000024-85BC-4B19-AAF8-5AC23CFD879C}"/>
                </c:ext>
              </c:extLst>
            </c:dLbl>
            <c:dLbl>
              <c:idx val="18"/>
              <c:delete val="1"/>
              <c:extLst>
                <c:ext xmlns:c15="http://schemas.microsoft.com/office/drawing/2012/chart" uri="{CE6537A1-D6FC-4f65-9D91-7224C49458BB}"/>
                <c:ext xmlns:c16="http://schemas.microsoft.com/office/drawing/2014/chart" uri="{C3380CC4-5D6E-409C-BE32-E72D297353CC}">
                  <c16:uniqueId val="{00000025-85BC-4B19-AAF8-5AC23CFD879C}"/>
                </c:ext>
              </c:extLst>
            </c:dLbl>
            <c:dLbl>
              <c:idx val="19"/>
              <c:delete val="1"/>
              <c:extLst>
                <c:ext xmlns:c15="http://schemas.microsoft.com/office/drawing/2012/chart" uri="{CE6537A1-D6FC-4f65-9D91-7224C49458BB}"/>
                <c:ext xmlns:c16="http://schemas.microsoft.com/office/drawing/2014/chart" uri="{C3380CC4-5D6E-409C-BE32-E72D297353CC}">
                  <c16:uniqueId val="{00000026-85BC-4B19-AAF8-5AC23CFD879C}"/>
                </c:ext>
              </c:extLst>
            </c:dLbl>
            <c:dLbl>
              <c:idx val="20"/>
              <c:delete val="1"/>
              <c:extLst>
                <c:ext xmlns:c15="http://schemas.microsoft.com/office/drawing/2012/chart" uri="{CE6537A1-D6FC-4f65-9D91-7224C49458BB}"/>
                <c:ext xmlns:c16="http://schemas.microsoft.com/office/drawing/2014/chart" uri="{C3380CC4-5D6E-409C-BE32-E72D297353CC}">
                  <c16:uniqueId val="{00000027-85BC-4B19-AAF8-5AC23CFD879C}"/>
                </c:ext>
              </c:extLst>
            </c:dLbl>
            <c:dLbl>
              <c:idx val="22"/>
              <c:delete val="1"/>
              <c:extLst>
                <c:ext xmlns:c15="http://schemas.microsoft.com/office/drawing/2012/chart" uri="{CE6537A1-D6FC-4f65-9D91-7224C49458BB}"/>
                <c:ext xmlns:c16="http://schemas.microsoft.com/office/drawing/2014/chart" uri="{C3380CC4-5D6E-409C-BE32-E72D297353CC}">
                  <c16:uniqueId val="{00000028-85BC-4B19-AAF8-5AC23CFD879C}"/>
                </c:ext>
              </c:extLst>
            </c:dLbl>
            <c:dLbl>
              <c:idx val="23"/>
              <c:delete val="1"/>
              <c:extLst>
                <c:ext xmlns:c15="http://schemas.microsoft.com/office/drawing/2012/chart" uri="{CE6537A1-D6FC-4f65-9D91-7224C49458BB}"/>
                <c:ext xmlns:c16="http://schemas.microsoft.com/office/drawing/2014/chart" uri="{C3380CC4-5D6E-409C-BE32-E72D297353CC}">
                  <c16:uniqueId val="{00000029-85BC-4B19-AAF8-5AC23CFD879C}"/>
                </c:ext>
              </c:extLst>
            </c:dLbl>
            <c:dLbl>
              <c:idx val="24"/>
              <c:delete val="1"/>
              <c:extLst>
                <c:ext xmlns:c15="http://schemas.microsoft.com/office/drawing/2012/chart" uri="{CE6537A1-D6FC-4f65-9D91-7224C49458BB}"/>
                <c:ext xmlns:c16="http://schemas.microsoft.com/office/drawing/2014/chart" uri="{C3380CC4-5D6E-409C-BE32-E72D297353CC}">
                  <c16:uniqueId val="{0000002A-85BC-4B19-AAF8-5AC23CFD879C}"/>
                </c:ext>
              </c:extLst>
            </c:dLbl>
            <c:spPr>
              <a:noFill/>
              <a:ln>
                <a:noFill/>
              </a:ln>
              <a:effectLst/>
            </c:spPr>
            <c:txPr>
              <a:bodyPr/>
              <a:lstStyle/>
              <a:p>
                <a:pPr>
                  <a:defRPr sz="1300"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Sheet1!$D$2:$D$28</c:f>
              <c:numCache>
                <c:formatCode>General</c:formatCode>
                <c:ptCount val="27"/>
                <c:pt idx="0" formatCode="0%">
                  <c:v>0.83</c:v>
                </c:pt>
                <c:pt idx="3" formatCode="0%">
                  <c:v>0.72</c:v>
                </c:pt>
                <c:pt idx="5" formatCode="0%">
                  <c:v>0.79</c:v>
                </c:pt>
                <c:pt idx="6" formatCode="0%">
                  <c:v>0.8</c:v>
                </c:pt>
                <c:pt idx="7" formatCode="0%">
                  <c:v>0.81</c:v>
                </c:pt>
                <c:pt idx="8" formatCode="0%">
                  <c:v>0.77</c:v>
                </c:pt>
                <c:pt idx="9" formatCode="0%">
                  <c:v>0.8</c:v>
                </c:pt>
                <c:pt idx="10" formatCode="0%">
                  <c:v>0.79</c:v>
                </c:pt>
                <c:pt idx="11" formatCode="0%">
                  <c:v>0.79</c:v>
                </c:pt>
                <c:pt idx="12" formatCode="0%">
                  <c:v>0.71</c:v>
                </c:pt>
                <c:pt idx="14" formatCode="0%">
                  <c:v>0.75</c:v>
                </c:pt>
                <c:pt idx="16" formatCode="0%">
                  <c:v>0.71</c:v>
                </c:pt>
                <c:pt idx="18" formatCode="0%">
                  <c:v>0.7</c:v>
                </c:pt>
                <c:pt idx="19" formatCode="0%">
                  <c:v>0.76</c:v>
                </c:pt>
                <c:pt idx="20" formatCode="0%">
                  <c:v>0.77</c:v>
                </c:pt>
                <c:pt idx="21" formatCode="0%">
                  <c:v>0.71</c:v>
                </c:pt>
                <c:pt idx="22" formatCode="0%">
                  <c:v>0.78</c:v>
                </c:pt>
                <c:pt idx="23" formatCode="0%">
                  <c:v>0.73</c:v>
                </c:pt>
                <c:pt idx="24" formatCode="0%">
                  <c:v>0.73</c:v>
                </c:pt>
                <c:pt idx="25" formatCode="0%">
                  <c:v>0.74</c:v>
                </c:pt>
                <c:pt idx="26" formatCode="0%">
                  <c:v>0.71</c:v>
                </c:pt>
              </c:numCache>
            </c:numRef>
          </c:val>
          <c:smooth val="0"/>
          <c:extLst>
            <c:ext xmlns:c16="http://schemas.microsoft.com/office/drawing/2014/chart" uri="{C3380CC4-5D6E-409C-BE32-E72D297353CC}">
              <c16:uniqueId val="{0000002B-85BC-4B19-AAF8-5AC23CFD879C}"/>
            </c:ext>
          </c:extLst>
        </c:ser>
        <c:dLbls>
          <c:showLegendKey val="0"/>
          <c:showVal val="0"/>
          <c:showCatName val="0"/>
          <c:showSerName val="0"/>
          <c:showPercent val="0"/>
          <c:showBubbleSize val="0"/>
        </c:dLbls>
        <c:marker val="1"/>
        <c:smooth val="0"/>
        <c:axId val="167977728"/>
        <c:axId val="167978880"/>
      </c:lineChart>
      <c:catAx>
        <c:axId val="167977728"/>
        <c:scaling>
          <c:orientation val="minMax"/>
        </c:scaling>
        <c:delete val="0"/>
        <c:axPos val="b"/>
        <c:numFmt formatCode="General" sourceLinked="1"/>
        <c:majorTickMark val="none"/>
        <c:minorTickMark val="none"/>
        <c:tickLblPos val="nextTo"/>
        <c:txPr>
          <a:bodyPr/>
          <a:lstStyle/>
          <a:p>
            <a:pPr>
              <a:defRPr sz="1000"/>
            </a:pPr>
            <a:endParaRPr lang="en-US"/>
          </a:p>
        </c:txPr>
        <c:crossAx val="167978880"/>
        <c:crosses val="autoZero"/>
        <c:auto val="1"/>
        <c:lblAlgn val="ctr"/>
        <c:lblOffset val="100"/>
        <c:noMultiLvlLbl val="0"/>
      </c:catAx>
      <c:valAx>
        <c:axId val="167978880"/>
        <c:scaling>
          <c:orientation val="minMax"/>
        </c:scaling>
        <c:delete val="1"/>
        <c:axPos val="l"/>
        <c:numFmt formatCode="0%" sourceLinked="1"/>
        <c:majorTickMark val="out"/>
        <c:minorTickMark val="none"/>
        <c:tickLblPos val="nextTo"/>
        <c:crossAx val="167977728"/>
        <c:crosses val="autoZero"/>
        <c:crossBetween val="between"/>
      </c:valAx>
      <c:spPr>
        <a:solidFill>
          <a:schemeClr val="bg1">
            <a:lumMod val="95000"/>
          </a:schemeClr>
        </a:solidFill>
        <a:ln>
          <a:solidFill>
            <a:schemeClr val="tx1"/>
          </a:solidFill>
        </a:ln>
      </c:spPr>
    </c:plotArea>
    <c:legend>
      <c:legendPos val="t"/>
      <c:layout>
        <c:manualLayout>
          <c:xMode val="edge"/>
          <c:yMode val="edge"/>
          <c:x val="0.14439868093411401"/>
          <c:y val="1.6759764552955001E-2"/>
          <c:w val="0.70182504430535897"/>
          <c:h val="6.4537765116778195E-2"/>
        </c:manualLayout>
      </c:layout>
      <c:overlay val="0"/>
      <c:spPr>
        <a:solidFill>
          <a:schemeClr val="bg1"/>
        </a:solidFill>
        <a:ln>
          <a:solidFill>
            <a:srgbClr val="515151"/>
          </a:solidFill>
        </a:ln>
      </c:spPr>
    </c:legend>
    <c:plotVisOnly val="1"/>
    <c:dispBlanksAs val="span"/>
    <c:showDLblsOverMax val="0"/>
  </c:chart>
  <c:txPr>
    <a:bodyPr/>
    <a:lstStyle/>
    <a:p>
      <a:pPr>
        <a:defRPr sz="12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cmpd="sng">
                <a:noFill/>
                <a:prstDash val="solid"/>
              </a:ln>
            </c:spPr>
          </c:marker>
          <c:dPt>
            <c:idx val="4"/>
            <c:bubble3D val="0"/>
            <c:spPr>
              <a:ln w="31750">
                <a:solidFill>
                  <a:srgbClr val="104F96"/>
                </a:solidFill>
                <a:prstDash val="solid"/>
              </a:ln>
            </c:spPr>
            <c:extLst>
              <c:ext xmlns:c16="http://schemas.microsoft.com/office/drawing/2014/chart" uri="{C3380CC4-5D6E-409C-BE32-E72D297353CC}">
                <c16:uniqueId val="{00000001-9B5D-4D2F-941B-FE842E8346E3}"/>
              </c:ext>
            </c:extLst>
          </c:dPt>
          <c:dLbls>
            <c:dLbl>
              <c:idx val="0"/>
              <c:layout>
                <c:manualLayout>
                  <c:x val="-2.5691578423386732E-2"/>
                  <c:y val="-3.8731806251491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5D-4D2F-941B-FE842E8346E3}"/>
                </c:ext>
              </c:extLst>
            </c:dLbl>
            <c:dLbl>
              <c:idx val="1"/>
              <c:delete val="1"/>
              <c:extLst>
                <c:ext xmlns:c15="http://schemas.microsoft.com/office/drawing/2012/chart" uri="{CE6537A1-D6FC-4f65-9D91-7224C49458BB}"/>
                <c:ext xmlns:c16="http://schemas.microsoft.com/office/drawing/2014/chart" uri="{C3380CC4-5D6E-409C-BE32-E72D297353CC}">
                  <c16:uniqueId val="{00000003-9B5D-4D2F-941B-FE842E8346E3}"/>
                </c:ext>
              </c:extLst>
            </c:dLbl>
            <c:dLbl>
              <c:idx val="2"/>
              <c:delete val="1"/>
              <c:extLst>
                <c:ext xmlns:c15="http://schemas.microsoft.com/office/drawing/2012/chart" uri="{CE6537A1-D6FC-4f65-9D91-7224C49458BB}"/>
                <c:ext xmlns:c16="http://schemas.microsoft.com/office/drawing/2014/chart" uri="{C3380CC4-5D6E-409C-BE32-E72D297353CC}">
                  <c16:uniqueId val="{00000004-9B5D-4D2F-941B-FE842E8346E3}"/>
                </c:ext>
              </c:extLst>
            </c:dLbl>
            <c:dLbl>
              <c:idx val="3"/>
              <c:delete val="1"/>
              <c:extLst>
                <c:ext xmlns:c15="http://schemas.microsoft.com/office/drawing/2012/chart" uri="{CE6537A1-D6FC-4f65-9D91-7224C49458BB}"/>
                <c:ext xmlns:c16="http://schemas.microsoft.com/office/drawing/2014/chart" uri="{C3380CC4-5D6E-409C-BE32-E72D297353CC}">
                  <c16:uniqueId val="{00000005-9B5D-4D2F-941B-FE842E8346E3}"/>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5D-4D2F-941B-FE842E8346E3}"/>
                </c:ext>
              </c:extLst>
            </c:dLbl>
            <c:dLbl>
              <c:idx val="5"/>
              <c:delete val="1"/>
              <c:extLst>
                <c:ext xmlns:c15="http://schemas.microsoft.com/office/drawing/2012/chart" uri="{CE6537A1-D6FC-4f65-9D91-7224C49458BB}"/>
                <c:ext xmlns:c16="http://schemas.microsoft.com/office/drawing/2014/chart" uri="{C3380CC4-5D6E-409C-BE32-E72D297353CC}">
                  <c16:uniqueId val="{00000006-9B5D-4D2F-941B-FE842E8346E3}"/>
                </c:ext>
              </c:extLst>
            </c:dLbl>
            <c:dLbl>
              <c:idx val="6"/>
              <c:delete val="1"/>
              <c:extLst>
                <c:ext xmlns:c15="http://schemas.microsoft.com/office/drawing/2012/chart" uri="{CE6537A1-D6FC-4f65-9D91-7224C49458BB}"/>
                <c:ext xmlns:c16="http://schemas.microsoft.com/office/drawing/2014/chart" uri="{C3380CC4-5D6E-409C-BE32-E72D297353CC}">
                  <c16:uniqueId val="{00000007-9B5D-4D2F-941B-FE842E8346E3}"/>
                </c:ext>
              </c:extLst>
            </c:dLbl>
            <c:dLbl>
              <c:idx val="7"/>
              <c:delete val="1"/>
              <c:extLst>
                <c:ext xmlns:c15="http://schemas.microsoft.com/office/drawing/2012/chart" uri="{CE6537A1-D6FC-4f65-9D91-7224C49458BB}"/>
                <c:ext xmlns:c16="http://schemas.microsoft.com/office/drawing/2014/chart" uri="{C3380CC4-5D6E-409C-BE32-E72D297353CC}">
                  <c16:uniqueId val="{00000008-9B5D-4D2F-941B-FE842E8346E3}"/>
                </c:ext>
              </c:extLst>
            </c:dLbl>
            <c:dLbl>
              <c:idx val="8"/>
              <c:delete val="1"/>
              <c:extLst>
                <c:ext xmlns:c15="http://schemas.microsoft.com/office/drawing/2012/chart" uri="{CE6537A1-D6FC-4f65-9D91-7224C49458BB}"/>
                <c:ext xmlns:c16="http://schemas.microsoft.com/office/drawing/2014/chart" uri="{C3380CC4-5D6E-409C-BE32-E72D297353CC}">
                  <c16:uniqueId val="{00000009-9B5D-4D2F-941B-FE842E8346E3}"/>
                </c:ext>
              </c:extLst>
            </c:dLbl>
            <c:dLbl>
              <c:idx val="9"/>
              <c:layout>
                <c:manualLayout>
                  <c:x val="-2.781609195402299E-2"/>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5D-4D2F-941B-FE842E8346E3}"/>
                </c:ext>
              </c:extLst>
            </c:dLbl>
            <c:dLbl>
              <c:idx val="10"/>
              <c:delete val="1"/>
              <c:extLst>
                <c:ext xmlns:c15="http://schemas.microsoft.com/office/drawing/2012/chart" uri="{CE6537A1-D6FC-4f65-9D91-7224C49458BB}"/>
                <c:ext xmlns:c16="http://schemas.microsoft.com/office/drawing/2014/chart" uri="{C3380CC4-5D6E-409C-BE32-E72D297353CC}">
                  <c16:uniqueId val="{0000000B-9B5D-4D2F-941B-FE842E8346E3}"/>
                </c:ext>
              </c:extLst>
            </c:dLbl>
            <c:dLbl>
              <c:idx val="11"/>
              <c:delete val="1"/>
              <c:extLst>
                <c:ext xmlns:c15="http://schemas.microsoft.com/office/drawing/2012/chart" uri="{CE6537A1-D6FC-4f65-9D91-7224C49458BB}"/>
                <c:ext xmlns:c16="http://schemas.microsoft.com/office/drawing/2014/chart" uri="{C3380CC4-5D6E-409C-BE32-E72D297353CC}">
                  <c16:uniqueId val="{0000000C-9B5D-4D2F-941B-FE842E8346E3}"/>
                </c:ext>
              </c:extLst>
            </c:dLbl>
            <c:dLbl>
              <c:idx val="12"/>
              <c:delete val="1"/>
              <c:extLst>
                <c:ext xmlns:c15="http://schemas.microsoft.com/office/drawing/2012/chart" uri="{CE6537A1-D6FC-4f65-9D91-7224C49458BB}"/>
                <c:ext xmlns:c16="http://schemas.microsoft.com/office/drawing/2014/chart" uri="{C3380CC4-5D6E-409C-BE32-E72D297353CC}">
                  <c16:uniqueId val="{0000000D-9B5D-4D2F-941B-FE842E8346E3}"/>
                </c:ext>
              </c:extLst>
            </c:dLbl>
            <c:dLbl>
              <c:idx val="13"/>
              <c:delete val="1"/>
              <c:extLst>
                <c:ext xmlns:c15="http://schemas.microsoft.com/office/drawing/2012/chart" uri="{CE6537A1-D6FC-4f65-9D91-7224C49458BB}"/>
                <c:ext xmlns:c16="http://schemas.microsoft.com/office/drawing/2014/chart" uri="{C3380CC4-5D6E-409C-BE32-E72D297353CC}">
                  <c16:uniqueId val="{0000000E-9B5D-4D2F-941B-FE842E8346E3}"/>
                </c:ext>
              </c:extLst>
            </c:dLbl>
            <c:dLbl>
              <c:idx val="14"/>
              <c:layout>
                <c:manualLayout>
                  <c:x val="-3.7873563218390804E-2"/>
                  <c:y val="-4.4189453591028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5D-4D2F-941B-FE842E8346E3}"/>
                </c:ext>
              </c:extLst>
            </c:dLbl>
            <c:dLbl>
              <c:idx val="15"/>
              <c:delete val="1"/>
              <c:extLst>
                <c:ext xmlns:c15="http://schemas.microsoft.com/office/drawing/2012/chart" uri="{CE6537A1-D6FC-4f65-9D91-7224C49458BB}"/>
                <c:ext xmlns:c16="http://schemas.microsoft.com/office/drawing/2014/chart" uri="{C3380CC4-5D6E-409C-BE32-E72D297353CC}">
                  <c16:uniqueId val="{00000010-9B5D-4D2F-941B-FE842E8346E3}"/>
                </c:ext>
              </c:extLst>
            </c:dLbl>
            <c:dLbl>
              <c:idx val="16"/>
              <c:delete val="1"/>
              <c:extLst>
                <c:ext xmlns:c15="http://schemas.microsoft.com/office/drawing/2012/chart" uri="{CE6537A1-D6FC-4f65-9D91-7224C49458BB}"/>
                <c:ext xmlns:c16="http://schemas.microsoft.com/office/drawing/2014/chart" uri="{C3380CC4-5D6E-409C-BE32-E72D297353CC}">
                  <c16:uniqueId val="{00000011-9B5D-4D2F-941B-FE842E8346E3}"/>
                </c:ext>
              </c:extLst>
            </c:dLbl>
            <c:dLbl>
              <c:idx val="17"/>
              <c:delete val="1"/>
              <c:extLst>
                <c:ext xmlns:c15="http://schemas.microsoft.com/office/drawing/2012/chart" uri="{CE6537A1-D6FC-4f65-9D91-7224C49458BB}"/>
                <c:ext xmlns:c16="http://schemas.microsoft.com/office/drawing/2014/chart" uri="{C3380CC4-5D6E-409C-BE32-E72D297353CC}">
                  <c16:uniqueId val="{00000012-9B5D-4D2F-941B-FE842E8346E3}"/>
                </c:ext>
              </c:extLst>
            </c:dLbl>
            <c:dLbl>
              <c:idx val="18"/>
              <c:delete val="1"/>
              <c:extLst>
                <c:ext xmlns:c15="http://schemas.microsoft.com/office/drawing/2012/chart" uri="{CE6537A1-D6FC-4f65-9D91-7224C49458BB}"/>
                <c:ext xmlns:c16="http://schemas.microsoft.com/office/drawing/2014/chart" uri="{C3380CC4-5D6E-409C-BE32-E72D297353CC}">
                  <c16:uniqueId val="{00000013-9B5D-4D2F-941B-FE842E8346E3}"/>
                </c:ext>
              </c:extLst>
            </c:dLbl>
            <c:dLbl>
              <c:idx val="19"/>
              <c:layout>
                <c:manualLayout>
                  <c:x val="-3.0689655172413795E-2"/>
                  <c:y val="-3.8289191123836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B5D-4D2F-941B-FE842E8346E3}"/>
                </c:ext>
              </c:extLst>
            </c:dLbl>
            <c:dLbl>
              <c:idx val="20"/>
              <c:delete val="1"/>
              <c:extLst>
                <c:ext xmlns:c15="http://schemas.microsoft.com/office/drawing/2012/chart" uri="{CE6537A1-D6FC-4f65-9D91-7224C49458BB}"/>
                <c:ext xmlns:c16="http://schemas.microsoft.com/office/drawing/2014/chart" uri="{C3380CC4-5D6E-409C-BE32-E72D297353CC}">
                  <c16:uniqueId val="{00000015-9B5D-4D2F-941B-FE842E8346E3}"/>
                </c:ext>
              </c:extLst>
            </c:dLbl>
            <c:dLbl>
              <c:idx val="21"/>
              <c:delete val="1"/>
              <c:extLst>
                <c:ext xmlns:c15="http://schemas.microsoft.com/office/drawing/2012/chart" uri="{CE6537A1-D6FC-4f65-9D91-7224C49458BB}"/>
                <c:ext xmlns:c16="http://schemas.microsoft.com/office/drawing/2014/chart" uri="{C3380CC4-5D6E-409C-BE32-E72D297353CC}">
                  <c16:uniqueId val="{00000016-9B5D-4D2F-941B-FE842E8346E3}"/>
                </c:ext>
              </c:extLst>
            </c:dLbl>
            <c:dLbl>
              <c:idx val="22"/>
              <c:delete val="1"/>
              <c:extLst>
                <c:ext xmlns:c15="http://schemas.microsoft.com/office/drawing/2012/chart" uri="{CE6537A1-D6FC-4f65-9D91-7224C49458BB}"/>
                <c:ext xmlns:c16="http://schemas.microsoft.com/office/drawing/2014/chart" uri="{C3380CC4-5D6E-409C-BE32-E72D297353CC}">
                  <c16:uniqueId val="{00000017-9B5D-4D2F-941B-FE842E8346E3}"/>
                </c:ext>
              </c:extLst>
            </c:dLbl>
            <c:dLbl>
              <c:idx val="23"/>
              <c:layout>
                <c:manualLayout>
                  <c:x val="-3.1609195402298854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B5D-4D2F-941B-FE842E8346E3}"/>
                </c:ext>
              </c:extLst>
            </c:dLbl>
            <c:dLbl>
              <c:idx val="24"/>
              <c:layout>
                <c:manualLayout>
                  <c:x val="-3.0994886415060185E-3"/>
                  <c:y val="-3.8129086136960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B5D-4D2F-941B-FE842E8346E3}"/>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0.04</c:v>
                </c:pt>
                <c:pt idx="1">
                  <c:v>0.04</c:v>
                </c:pt>
                <c:pt idx="2">
                  <c:v>0.03</c:v>
                </c:pt>
                <c:pt idx="3">
                  <c:v>0.03</c:v>
                </c:pt>
                <c:pt idx="4">
                  <c:v>0.05</c:v>
                </c:pt>
                <c:pt idx="5">
                  <c:v>0.06</c:v>
                </c:pt>
                <c:pt idx="6">
                  <c:v>7.0000000000000007E-2</c:v>
                </c:pt>
                <c:pt idx="7">
                  <c:v>7.0000000000000007E-2</c:v>
                </c:pt>
                <c:pt idx="8">
                  <c:v>0.08</c:v>
                </c:pt>
                <c:pt idx="9">
                  <c:v>0.06</c:v>
                </c:pt>
                <c:pt idx="10">
                  <c:v>7.0000000000000007E-2</c:v>
                </c:pt>
                <c:pt idx="11">
                  <c:v>7.0000000000000007E-2</c:v>
                </c:pt>
                <c:pt idx="12">
                  <c:v>0.08</c:v>
                </c:pt>
                <c:pt idx="13">
                  <c:v>0.06</c:v>
                </c:pt>
                <c:pt idx="14">
                  <c:v>7.0000000000000007E-2</c:v>
                </c:pt>
                <c:pt idx="15">
                  <c:v>0.05</c:v>
                </c:pt>
                <c:pt idx="16">
                  <c:v>0.06</c:v>
                </c:pt>
                <c:pt idx="17">
                  <c:v>7.0000000000000007E-2</c:v>
                </c:pt>
                <c:pt idx="18">
                  <c:v>0.05</c:v>
                </c:pt>
                <c:pt idx="19">
                  <c:v>0.06</c:v>
                </c:pt>
                <c:pt idx="20">
                  <c:v>0.05</c:v>
                </c:pt>
                <c:pt idx="21">
                  <c:v>0.08</c:v>
                </c:pt>
                <c:pt idx="22">
                  <c:v>0.09</c:v>
                </c:pt>
                <c:pt idx="23">
                  <c:v>0.1</c:v>
                </c:pt>
                <c:pt idx="24">
                  <c:v>0.06</c:v>
                </c:pt>
              </c:numCache>
            </c:numRef>
          </c:val>
          <c:smooth val="0"/>
          <c:extLst>
            <c:ext xmlns:c16="http://schemas.microsoft.com/office/drawing/2014/chart" uri="{C3380CC4-5D6E-409C-BE32-E72D297353CC}">
              <c16:uniqueId val="{0000001A-9B5D-4D2F-941B-FE842E8346E3}"/>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2068965517241378E-2"/>
                  <c:y val="-4.721975662133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B5D-4D2F-941B-FE842E8346E3}"/>
                </c:ext>
              </c:extLst>
            </c:dLbl>
            <c:dLbl>
              <c:idx val="1"/>
              <c:delete val="1"/>
              <c:extLst>
                <c:ext xmlns:c15="http://schemas.microsoft.com/office/drawing/2012/chart" uri="{CE6537A1-D6FC-4f65-9D91-7224C49458BB}"/>
                <c:ext xmlns:c16="http://schemas.microsoft.com/office/drawing/2014/chart" uri="{C3380CC4-5D6E-409C-BE32-E72D297353CC}">
                  <c16:uniqueId val="{0000001C-9B5D-4D2F-941B-FE842E8346E3}"/>
                </c:ext>
              </c:extLst>
            </c:dLbl>
            <c:dLbl>
              <c:idx val="2"/>
              <c:delete val="1"/>
              <c:extLst>
                <c:ext xmlns:c15="http://schemas.microsoft.com/office/drawing/2012/chart" uri="{CE6537A1-D6FC-4f65-9D91-7224C49458BB}"/>
                <c:ext xmlns:c16="http://schemas.microsoft.com/office/drawing/2014/chart" uri="{C3380CC4-5D6E-409C-BE32-E72D297353CC}">
                  <c16:uniqueId val="{0000001D-9B5D-4D2F-941B-FE842E8346E3}"/>
                </c:ext>
              </c:extLst>
            </c:dLbl>
            <c:dLbl>
              <c:idx val="3"/>
              <c:delete val="1"/>
              <c:extLst>
                <c:ext xmlns:c15="http://schemas.microsoft.com/office/drawing/2012/chart" uri="{CE6537A1-D6FC-4f65-9D91-7224C49458BB}"/>
                <c:ext xmlns:c16="http://schemas.microsoft.com/office/drawing/2014/chart" uri="{C3380CC4-5D6E-409C-BE32-E72D297353CC}">
                  <c16:uniqueId val="{0000001E-9B5D-4D2F-941B-FE842E8346E3}"/>
                </c:ext>
              </c:extLst>
            </c:dLbl>
            <c:dLbl>
              <c:idx val="4"/>
              <c:layout>
                <c:manualLayout>
                  <c:x val="-3.3438659607204269E-2"/>
                  <c:y val="-5.082104509663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B5D-4D2F-941B-FE842E8346E3}"/>
                </c:ext>
              </c:extLst>
            </c:dLbl>
            <c:dLbl>
              <c:idx val="5"/>
              <c:delete val="1"/>
              <c:extLst>
                <c:ext xmlns:c15="http://schemas.microsoft.com/office/drawing/2012/chart" uri="{CE6537A1-D6FC-4f65-9D91-7224C49458BB}"/>
                <c:ext xmlns:c16="http://schemas.microsoft.com/office/drawing/2014/chart" uri="{C3380CC4-5D6E-409C-BE32-E72D297353CC}">
                  <c16:uniqueId val="{00000020-9B5D-4D2F-941B-FE842E8346E3}"/>
                </c:ext>
              </c:extLst>
            </c:dLbl>
            <c:dLbl>
              <c:idx val="6"/>
              <c:delete val="1"/>
              <c:extLst>
                <c:ext xmlns:c15="http://schemas.microsoft.com/office/drawing/2012/chart" uri="{CE6537A1-D6FC-4f65-9D91-7224C49458BB}"/>
                <c:ext xmlns:c16="http://schemas.microsoft.com/office/drawing/2014/chart" uri="{C3380CC4-5D6E-409C-BE32-E72D297353CC}">
                  <c16:uniqueId val="{00000021-9B5D-4D2F-941B-FE842E8346E3}"/>
                </c:ext>
              </c:extLst>
            </c:dLbl>
            <c:dLbl>
              <c:idx val="7"/>
              <c:delete val="1"/>
              <c:extLst>
                <c:ext xmlns:c15="http://schemas.microsoft.com/office/drawing/2012/chart" uri="{CE6537A1-D6FC-4f65-9D91-7224C49458BB}"/>
                <c:ext xmlns:c16="http://schemas.microsoft.com/office/drawing/2014/chart" uri="{C3380CC4-5D6E-409C-BE32-E72D297353CC}">
                  <c16:uniqueId val="{00000022-9B5D-4D2F-941B-FE842E8346E3}"/>
                </c:ext>
              </c:extLst>
            </c:dLbl>
            <c:dLbl>
              <c:idx val="8"/>
              <c:delete val="1"/>
              <c:extLst>
                <c:ext xmlns:c15="http://schemas.microsoft.com/office/drawing/2012/chart" uri="{CE6537A1-D6FC-4f65-9D91-7224C49458BB}"/>
                <c:ext xmlns:c16="http://schemas.microsoft.com/office/drawing/2014/chart" uri="{C3380CC4-5D6E-409C-BE32-E72D297353CC}">
                  <c16:uniqueId val="{00000023-9B5D-4D2F-941B-FE842E8346E3}"/>
                </c:ext>
              </c:extLst>
            </c:dLbl>
            <c:dLbl>
              <c:idx val="9"/>
              <c:layout>
                <c:manualLayout>
                  <c:x val="-2.6111111111111113E-2"/>
                  <c:y val="-4.832342781376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B5D-4D2F-941B-FE842E8346E3}"/>
                </c:ext>
              </c:extLst>
            </c:dLbl>
            <c:dLbl>
              <c:idx val="10"/>
              <c:delete val="1"/>
              <c:extLst>
                <c:ext xmlns:c15="http://schemas.microsoft.com/office/drawing/2012/chart" uri="{CE6537A1-D6FC-4f65-9D91-7224C49458BB}"/>
                <c:ext xmlns:c16="http://schemas.microsoft.com/office/drawing/2014/chart" uri="{C3380CC4-5D6E-409C-BE32-E72D297353CC}">
                  <c16:uniqueId val="{00000025-9B5D-4D2F-941B-FE842E8346E3}"/>
                </c:ext>
              </c:extLst>
            </c:dLbl>
            <c:dLbl>
              <c:idx val="11"/>
              <c:delete val="1"/>
              <c:extLst>
                <c:ext xmlns:c15="http://schemas.microsoft.com/office/drawing/2012/chart" uri="{CE6537A1-D6FC-4f65-9D91-7224C49458BB}"/>
                <c:ext xmlns:c16="http://schemas.microsoft.com/office/drawing/2014/chart" uri="{C3380CC4-5D6E-409C-BE32-E72D297353CC}">
                  <c16:uniqueId val="{00000026-9B5D-4D2F-941B-FE842E8346E3}"/>
                </c:ext>
              </c:extLst>
            </c:dLbl>
            <c:dLbl>
              <c:idx val="12"/>
              <c:delete val="1"/>
              <c:extLst>
                <c:ext xmlns:c15="http://schemas.microsoft.com/office/drawing/2012/chart" uri="{CE6537A1-D6FC-4f65-9D91-7224C49458BB}"/>
                <c:ext xmlns:c16="http://schemas.microsoft.com/office/drawing/2014/chart" uri="{C3380CC4-5D6E-409C-BE32-E72D297353CC}">
                  <c16:uniqueId val="{00000027-9B5D-4D2F-941B-FE842E8346E3}"/>
                </c:ext>
              </c:extLst>
            </c:dLbl>
            <c:dLbl>
              <c:idx val="13"/>
              <c:delete val="1"/>
              <c:extLst>
                <c:ext xmlns:c15="http://schemas.microsoft.com/office/drawing/2012/chart" uri="{CE6537A1-D6FC-4f65-9D91-7224C49458BB}"/>
                <c:ext xmlns:c16="http://schemas.microsoft.com/office/drawing/2014/chart" uri="{C3380CC4-5D6E-409C-BE32-E72D297353CC}">
                  <c16:uniqueId val="{00000028-9B5D-4D2F-941B-FE842E8346E3}"/>
                </c:ext>
              </c:extLst>
            </c:dLbl>
            <c:dLbl>
              <c:idx val="14"/>
              <c:layout>
                <c:manualLayout>
                  <c:x val="-3.7653294415784237E-2"/>
                  <c:y val="-3.560725363874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B5D-4D2F-941B-FE842E8346E3}"/>
                </c:ext>
              </c:extLst>
            </c:dLbl>
            <c:dLbl>
              <c:idx val="15"/>
              <c:delete val="1"/>
              <c:extLst>
                <c:ext xmlns:c15="http://schemas.microsoft.com/office/drawing/2012/chart" uri="{CE6537A1-D6FC-4f65-9D91-7224C49458BB}"/>
                <c:ext xmlns:c16="http://schemas.microsoft.com/office/drawing/2014/chart" uri="{C3380CC4-5D6E-409C-BE32-E72D297353CC}">
                  <c16:uniqueId val="{0000002A-9B5D-4D2F-941B-FE842E8346E3}"/>
                </c:ext>
              </c:extLst>
            </c:dLbl>
            <c:dLbl>
              <c:idx val="16"/>
              <c:delete val="1"/>
              <c:extLst>
                <c:ext xmlns:c15="http://schemas.microsoft.com/office/drawing/2012/chart" uri="{CE6537A1-D6FC-4f65-9D91-7224C49458BB}"/>
                <c:ext xmlns:c16="http://schemas.microsoft.com/office/drawing/2014/chart" uri="{C3380CC4-5D6E-409C-BE32-E72D297353CC}">
                  <c16:uniqueId val="{0000002B-9B5D-4D2F-941B-FE842E8346E3}"/>
                </c:ext>
              </c:extLst>
            </c:dLbl>
            <c:dLbl>
              <c:idx val="17"/>
              <c:delete val="1"/>
              <c:extLst>
                <c:ext xmlns:c15="http://schemas.microsoft.com/office/drawing/2012/chart" uri="{CE6537A1-D6FC-4f65-9D91-7224C49458BB}"/>
                <c:ext xmlns:c16="http://schemas.microsoft.com/office/drawing/2014/chart" uri="{C3380CC4-5D6E-409C-BE32-E72D297353CC}">
                  <c16:uniqueId val="{0000002C-9B5D-4D2F-941B-FE842E8346E3}"/>
                </c:ext>
              </c:extLst>
            </c:dLbl>
            <c:dLbl>
              <c:idx val="18"/>
              <c:delete val="1"/>
              <c:extLst>
                <c:ext xmlns:c15="http://schemas.microsoft.com/office/drawing/2012/chart" uri="{CE6537A1-D6FC-4f65-9D91-7224C49458BB}"/>
                <c:ext xmlns:c16="http://schemas.microsoft.com/office/drawing/2014/chart" uri="{C3380CC4-5D6E-409C-BE32-E72D297353CC}">
                  <c16:uniqueId val="{0000002D-9B5D-4D2F-941B-FE842E8346E3}"/>
                </c:ext>
              </c:extLst>
            </c:dLbl>
            <c:dLbl>
              <c:idx val="20"/>
              <c:delete val="1"/>
              <c:extLst>
                <c:ext xmlns:c15="http://schemas.microsoft.com/office/drawing/2012/chart" uri="{CE6537A1-D6FC-4f65-9D91-7224C49458BB}"/>
                <c:ext xmlns:c16="http://schemas.microsoft.com/office/drawing/2014/chart" uri="{C3380CC4-5D6E-409C-BE32-E72D297353CC}">
                  <c16:uniqueId val="{0000002E-9B5D-4D2F-941B-FE842E8346E3}"/>
                </c:ext>
              </c:extLst>
            </c:dLbl>
            <c:dLbl>
              <c:idx val="21"/>
              <c:delete val="1"/>
              <c:extLst>
                <c:ext xmlns:c15="http://schemas.microsoft.com/office/drawing/2012/chart" uri="{CE6537A1-D6FC-4f65-9D91-7224C49458BB}"/>
                <c:ext xmlns:c16="http://schemas.microsoft.com/office/drawing/2014/chart" uri="{C3380CC4-5D6E-409C-BE32-E72D297353CC}">
                  <c16:uniqueId val="{0000002F-9B5D-4D2F-941B-FE842E8346E3}"/>
                </c:ext>
              </c:extLst>
            </c:dLbl>
            <c:dLbl>
              <c:idx val="22"/>
              <c:delete val="1"/>
              <c:extLst>
                <c:ext xmlns:c15="http://schemas.microsoft.com/office/drawing/2012/chart" uri="{CE6537A1-D6FC-4f65-9D91-7224C49458BB}"/>
                <c:ext xmlns:c16="http://schemas.microsoft.com/office/drawing/2014/chart" uri="{C3380CC4-5D6E-409C-BE32-E72D297353CC}">
                  <c16:uniqueId val="{00000030-9B5D-4D2F-941B-FE842E8346E3}"/>
                </c:ext>
              </c:extLst>
            </c:dLbl>
            <c:dLbl>
              <c:idx val="23"/>
              <c:layout>
                <c:manualLayout>
                  <c:x val="-3.8793103448275863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B5D-4D2F-941B-FE842E8346E3}"/>
                </c:ext>
              </c:extLst>
            </c:dLbl>
            <c:dLbl>
              <c:idx val="24"/>
              <c:layout>
                <c:manualLayout>
                  <c:x val="-4.5362702507014208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9B5D-4D2F-941B-FE842E8346E3}"/>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0.23</c:v>
                </c:pt>
                <c:pt idx="1">
                  <c:v>0.22</c:v>
                </c:pt>
                <c:pt idx="2">
                  <c:v>0.19</c:v>
                </c:pt>
                <c:pt idx="3">
                  <c:v>0.21</c:v>
                </c:pt>
                <c:pt idx="4">
                  <c:v>0.23</c:v>
                </c:pt>
                <c:pt idx="5">
                  <c:v>0.23</c:v>
                </c:pt>
                <c:pt idx="6">
                  <c:v>0.28000000000000003</c:v>
                </c:pt>
                <c:pt idx="7">
                  <c:v>0.28000000000000003</c:v>
                </c:pt>
                <c:pt idx="8">
                  <c:v>0.34</c:v>
                </c:pt>
                <c:pt idx="9">
                  <c:v>0.31</c:v>
                </c:pt>
                <c:pt idx="10">
                  <c:v>0.33</c:v>
                </c:pt>
                <c:pt idx="11">
                  <c:v>0.35</c:v>
                </c:pt>
                <c:pt idx="12">
                  <c:v>0.31</c:v>
                </c:pt>
                <c:pt idx="13">
                  <c:v>0.33</c:v>
                </c:pt>
                <c:pt idx="14">
                  <c:v>0.3</c:v>
                </c:pt>
                <c:pt idx="15">
                  <c:v>0.27</c:v>
                </c:pt>
                <c:pt idx="16">
                  <c:v>0.33</c:v>
                </c:pt>
                <c:pt idx="17">
                  <c:v>0.3</c:v>
                </c:pt>
                <c:pt idx="18">
                  <c:v>0.28999999999999998</c:v>
                </c:pt>
                <c:pt idx="19">
                  <c:v>0.35</c:v>
                </c:pt>
                <c:pt idx="20">
                  <c:v>0.28999999999999998</c:v>
                </c:pt>
                <c:pt idx="21">
                  <c:v>0.32</c:v>
                </c:pt>
                <c:pt idx="22">
                  <c:v>0.35</c:v>
                </c:pt>
                <c:pt idx="23">
                  <c:v>0.39</c:v>
                </c:pt>
                <c:pt idx="24">
                  <c:v>0.37</c:v>
                </c:pt>
              </c:numCache>
            </c:numRef>
          </c:val>
          <c:smooth val="0"/>
          <c:extLst>
            <c:ext xmlns:c16="http://schemas.microsoft.com/office/drawing/2014/chart" uri="{C3380CC4-5D6E-409C-BE32-E72D297353CC}">
              <c16:uniqueId val="{00000033-9B5D-4D2F-941B-FE842E8346E3}"/>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9B5D-4D2F-941B-FE842E8346E3}"/>
                </c:ext>
              </c:extLst>
            </c:dLbl>
            <c:dLbl>
              <c:idx val="4"/>
              <c:layout>
                <c:manualLayout>
                  <c:x val="-3.3045977011494254E-2"/>
                  <c:y val="-3.6363636363636362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9B5D-4D2F-941B-FE842E8346E3}"/>
                </c:ext>
              </c:extLst>
            </c:dLbl>
            <c:dLbl>
              <c:idx val="9"/>
              <c:layout>
                <c:manualLayout>
                  <c:x val="-2.729885057471259E-2"/>
                  <c:y val="6.060606060606060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9B5D-4D2F-941B-FE842E8346E3}"/>
                </c:ext>
              </c:extLst>
            </c:dLbl>
            <c:dLbl>
              <c:idx val="14"/>
              <c:layout>
                <c:manualLayout>
                  <c:x val="-2.8735632183908046E-2"/>
                  <c:y val="3.939370078740157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9B5D-4D2F-941B-FE842E8346E3}"/>
                </c:ext>
              </c:extLst>
            </c:dLbl>
            <c:dLbl>
              <c:idx val="19"/>
              <c:layout>
                <c:manualLayout>
                  <c:x val="-3.304597701149415E-2"/>
                  <c:y val="3.6363636363636362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9B5D-4D2F-941B-FE842E8346E3}"/>
                </c:ext>
              </c:extLst>
            </c:dLbl>
            <c:dLbl>
              <c:idx val="23"/>
              <c:layout>
                <c:manualLayout>
                  <c:x val="-3.8793103448275863E-2"/>
                  <c:y val="3.9393939393939391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9B5D-4D2F-941B-FE842E8346E3}"/>
                </c:ext>
              </c:extLst>
            </c:dLbl>
            <c:dLbl>
              <c:idx val="24"/>
              <c:layout>
                <c:manualLayout>
                  <c:x val="-2.8735632183908046E-3"/>
                  <c:y val="3.333333333333333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9B5D-4D2F-941B-FE842E8346E3}"/>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0.74</c:v>
                </c:pt>
                <c:pt idx="1">
                  <c:v>0.77</c:v>
                </c:pt>
                <c:pt idx="2">
                  <c:v>0.79</c:v>
                </c:pt>
                <c:pt idx="3">
                  <c:v>0.78</c:v>
                </c:pt>
                <c:pt idx="4">
                  <c:v>0.75</c:v>
                </c:pt>
                <c:pt idx="5">
                  <c:v>0.75</c:v>
                </c:pt>
                <c:pt idx="6">
                  <c:v>0.71</c:v>
                </c:pt>
                <c:pt idx="7">
                  <c:v>0.72</c:v>
                </c:pt>
                <c:pt idx="8">
                  <c:v>0.65</c:v>
                </c:pt>
                <c:pt idx="9">
                  <c:v>0.68</c:v>
                </c:pt>
                <c:pt idx="10">
                  <c:v>0.66</c:v>
                </c:pt>
                <c:pt idx="11">
                  <c:v>0.64</c:v>
                </c:pt>
                <c:pt idx="12">
                  <c:v>0.68</c:v>
                </c:pt>
                <c:pt idx="13">
                  <c:v>0.67</c:v>
                </c:pt>
                <c:pt idx="14">
                  <c:v>0.68</c:v>
                </c:pt>
                <c:pt idx="15">
                  <c:v>0.71</c:v>
                </c:pt>
                <c:pt idx="16">
                  <c:v>0.67</c:v>
                </c:pt>
                <c:pt idx="17">
                  <c:v>0.7</c:v>
                </c:pt>
                <c:pt idx="18">
                  <c:v>0.7</c:v>
                </c:pt>
                <c:pt idx="19">
                  <c:v>0.64</c:v>
                </c:pt>
                <c:pt idx="20">
                  <c:v>0.7</c:v>
                </c:pt>
                <c:pt idx="21">
                  <c:v>0.68</c:v>
                </c:pt>
                <c:pt idx="22">
                  <c:v>0.64</c:v>
                </c:pt>
                <c:pt idx="23">
                  <c:v>0.61</c:v>
                </c:pt>
                <c:pt idx="24">
                  <c:v>0.62</c:v>
                </c:pt>
              </c:numCache>
            </c:numRef>
          </c:val>
          <c:smooth val="0"/>
          <c:extLst>
            <c:ext xmlns:c16="http://schemas.microsoft.com/office/drawing/2014/chart" uri="{C3380CC4-5D6E-409C-BE32-E72D297353CC}">
              <c16:uniqueId val="{0000003B-9B5D-4D2F-941B-FE842E8346E3}"/>
            </c:ext>
          </c:extLst>
        </c:ser>
        <c:dLbls>
          <c:showLegendKey val="0"/>
          <c:showVal val="0"/>
          <c:showCatName val="0"/>
          <c:showSerName val="0"/>
          <c:showPercent val="0"/>
          <c:showBubbleSize val="0"/>
        </c:dLbls>
        <c:marker val="1"/>
        <c:smooth val="0"/>
        <c:axId val="168936576"/>
        <c:axId val="168938112"/>
      </c:lineChart>
      <c:catAx>
        <c:axId val="16893657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8938112"/>
        <c:crosses val="autoZero"/>
        <c:auto val="1"/>
        <c:lblAlgn val="ctr"/>
        <c:lblOffset val="100"/>
        <c:noMultiLvlLbl val="0"/>
      </c:catAx>
      <c:valAx>
        <c:axId val="168938112"/>
        <c:scaling>
          <c:orientation val="minMax"/>
          <c:max val="0.9"/>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8936576"/>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6F42-439E-82E9-77AE5BC16518}"/>
              </c:ext>
            </c:extLst>
          </c:dPt>
          <c:dLbls>
            <c:dLbl>
              <c:idx val="0"/>
              <c:layout>
                <c:manualLayout>
                  <c:x val="-2.5691578423386732E-2"/>
                  <c:y val="-3.8731806251491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42-439E-82E9-77AE5BC16518}"/>
                </c:ext>
              </c:extLst>
            </c:dLbl>
            <c:dLbl>
              <c:idx val="1"/>
              <c:delete val="1"/>
              <c:extLst>
                <c:ext xmlns:c15="http://schemas.microsoft.com/office/drawing/2012/chart" uri="{CE6537A1-D6FC-4f65-9D91-7224C49458BB}"/>
                <c:ext xmlns:c16="http://schemas.microsoft.com/office/drawing/2014/chart" uri="{C3380CC4-5D6E-409C-BE32-E72D297353CC}">
                  <c16:uniqueId val="{00000003-6F42-439E-82E9-77AE5BC16518}"/>
                </c:ext>
              </c:extLst>
            </c:dLbl>
            <c:dLbl>
              <c:idx val="2"/>
              <c:delete val="1"/>
              <c:extLst>
                <c:ext xmlns:c15="http://schemas.microsoft.com/office/drawing/2012/chart" uri="{CE6537A1-D6FC-4f65-9D91-7224C49458BB}"/>
                <c:ext xmlns:c16="http://schemas.microsoft.com/office/drawing/2014/chart" uri="{C3380CC4-5D6E-409C-BE32-E72D297353CC}">
                  <c16:uniqueId val="{00000004-6F42-439E-82E9-77AE5BC16518}"/>
                </c:ext>
              </c:extLst>
            </c:dLbl>
            <c:dLbl>
              <c:idx val="3"/>
              <c:delete val="1"/>
              <c:extLst>
                <c:ext xmlns:c15="http://schemas.microsoft.com/office/drawing/2012/chart" uri="{CE6537A1-D6FC-4f65-9D91-7224C49458BB}"/>
                <c:ext xmlns:c16="http://schemas.microsoft.com/office/drawing/2014/chart" uri="{C3380CC4-5D6E-409C-BE32-E72D297353CC}">
                  <c16:uniqueId val="{00000005-6F42-439E-82E9-77AE5BC16518}"/>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42-439E-82E9-77AE5BC16518}"/>
                </c:ext>
              </c:extLst>
            </c:dLbl>
            <c:dLbl>
              <c:idx val="5"/>
              <c:delete val="1"/>
              <c:extLst>
                <c:ext xmlns:c15="http://schemas.microsoft.com/office/drawing/2012/chart" uri="{CE6537A1-D6FC-4f65-9D91-7224C49458BB}"/>
                <c:ext xmlns:c16="http://schemas.microsoft.com/office/drawing/2014/chart" uri="{C3380CC4-5D6E-409C-BE32-E72D297353CC}">
                  <c16:uniqueId val="{00000006-6F42-439E-82E9-77AE5BC16518}"/>
                </c:ext>
              </c:extLst>
            </c:dLbl>
            <c:dLbl>
              <c:idx val="6"/>
              <c:delete val="1"/>
              <c:extLst>
                <c:ext xmlns:c15="http://schemas.microsoft.com/office/drawing/2012/chart" uri="{CE6537A1-D6FC-4f65-9D91-7224C49458BB}"/>
                <c:ext xmlns:c16="http://schemas.microsoft.com/office/drawing/2014/chart" uri="{C3380CC4-5D6E-409C-BE32-E72D297353CC}">
                  <c16:uniqueId val="{00000007-6F42-439E-82E9-77AE5BC16518}"/>
                </c:ext>
              </c:extLst>
            </c:dLbl>
            <c:dLbl>
              <c:idx val="7"/>
              <c:delete val="1"/>
              <c:extLst>
                <c:ext xmlns:c15="http://schemas.microsoft.com/office/drawing/2012/chart" uri="{CE6537A1-D6FC-4f65-9D91-7224C49458BB}"/>
                <c:ext xmlns:c16="http://schemas.microsoft.com/office/drawing/2014/chart" uri="{C3380CC4-5D6E-409C-BE32-E72D297353CC}">
                  <c16:uniqueId val="{00000008-6F42-439E-82E9-77AE5BC16518}"/>
                </c:ext>
              </c:extLst>
            </c:dLbl>
            <c:dLbl>
              <c:idx val="8"/>
              <c:delete val="1"/>
              <c:extLst>
                <c:ext xmlns:c15="http://schemas.microsoft.com/office/drawing/2012/chart" uri="{CE6537A1-D6FC-4f65-9D91-7224C49458BB}"/>
                <c:ext xmlns:c16="http://schemas.microsoft.com/office/drawing/2014/chart" uri="{C3380CC4-5D6E-409C-BE32-E72D297353CC}">
                  <c16:uniqueId val="{00000009-6F42-439E-82E9-77AE5BC16518}"/>
                </c:ext>
              </c:extLst>
            </c:dLbl>
            <c:dLbl>
              <c:idx val="9"/>
              <c:layout>
                <c:manualLayout>
                  <c:x val="-2.781609195402299E-2"/>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42-439E-82E9-77AE5BC16518}"/>
                </c:ext>
              </c:extLst>
            </c:dLbl>
            <c:dLbl>
              <c:idx val="10"/>
              <c:delete val="1"/>
              <c:extLst>
                <c:ext xmlns:c15="http://schemas.microsoft.com/office/drawing/2012/chart" uri="{CE6537A1-D6FC-4f65-9D91-7224C49458BB}"/>
                <c:ext xmlns:c16="http://schemas.microsoft.com/office/drawing/2014/chart" uri="{C3380CC4-5D6E-409C-BE32-E72D297353CC}">
                  <c16:uniqueId val="{0000000B-6F42-439E-82E9-77AE5BC16518}"/>
                </c:ext>
              </c:extLst>
            </c:dLbl>
            <c:dLbl>
              <c:idx val="11"/>
              <c:delete val="1"/>
              <c:extLst>
                <c:ext xmlns:c15="http://schemas.microsoft.com/office/drawing/2012/chart" uri="{CE6537A1-D6FC-4f65-9D91-7224C49458BB}"/>
                <c:ext xmlns:c16="http://schemas.microsoft.com/office/drawing/2014/chart" uri="{C3380CC4-5D6E-409C-BE32-E72D297353CC}">
                  <c16:uniqueId val="{0000000C-6F42-439E-82E9-77AE5BC16518}"/>
                </c:ext>
              </c:extLst>
            </c:dLbl>
            <c:dLbl>
              <c:idx val="12"/>
              <c:delete val="1"/>
              <c:extLst>
                <c:ext xmlns:c15="http://schemas.microsoft.com/office/drawing/2012/chart" uri="{CE6537A1-D6FC-4f65-9D91-7224C49458BB}"/>
                <c:ext xmlns:c16="http://schemas.microsoft.com/office/drawing/2014/chart" uri="{C3380CC4-5D6E-409C-BE32-E72D297353CC}">
                  <c16:uniqueId val="{0000000D-6F42-439E-82E9-77AE5BC16518}"/>
                </c:ext>
              </c:extLst>
            </c:dLbl>
            <c:dLbl>
              <c:idx val="13"/>
              <c:delete val="1"/>
              <c:extLst>
                <c:ext xmlns:c15="http://schemas.microsoft.com/office/drawing/2012/chart" uri="{CE6537A1-D6FC-4f65-9D91-7224C49458BB}"/>
                <c:ext xmlns:c16="http://schemas.microsoft.com/office/drawing/2014/chart" uri="{C3380CC4-5D6E-409C-BE32-E72D297353CC}">
                  <c16:uniqueId val="{0000000E-6F42-439E-82E9-77AE5BC16518}"/>
                </c:ext>
              </c:extLst>
            </c:dLbl>
            <c:dLbl>
              <c:idx val="14"/>
              <c:layout>
                <c:manualLayout>
                  <c:x val="-3.7873563218390804E-2"/>
                  <c:y val="-4.4189453591028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42-439E-82E9-77AE5BC16518}"/>
                </c:ext>
              </c:extLst>
            </c:dLbl>
            <c:dLbl>
              <c:idx val="15"/>
              <c:delete val="1"/>
              <c:extLst>
                <c:ext xmlns:c15="http://schemas.microsoft.com/office/drawing/2012/chart" uri="{CE6537A1-D6FC-4f65-9D91-7224C49458BB}"/>
                <c:ext xmlns:c16="http://schemas.microsoft.com/office/drawing/2014/chart" uri="{C3380CC4-5D6E-409C-BE32-E72D297353CC}">
                  <c16:uniqueId val="{00000010-6F42-439E-82E9-77AE5BC16518}"/>
                </c:ext>
              </c:extLst>
            </c:dLbl>
            <c:dLbl>
              <c:idx val="16"/>
              <c:delete val="1"/>
              <c:extLst>
                <c:ext xmlns:c15="http://schemas.microsoft.com/office/drawing/2012/chart" uri="{CE6537A1-D6FC-4f65-9D91-7224C49458BB}"/>
                <c:ext xmlns:c16="http://schemas.microsoft.com/office/drawing/2014/chart" uri="{C3380CC4-5D6E-409C-BE32-E72D297353CC}">
                  <c16:uniqueId val="{00000011-6F42-439E-82E9-77AE5BC16518}"/>
                </c:ext>
              </c:extLst>
            </c:dLbl>
            <c:dLbl>
              <c:idx val="17"/>
              <c:delete val="1"/>
              <c:extLst>
                <c:ext xmlns:c15="http://schemas.microsoft.com/office/drawing/2012/chart" uri="{CE6537A1-D6FC-4f65-9D91-7224C49458BB}"/>
                <c:ext xmlns:c16="http://schemas.microsoft.com/office/drawing/2014/chart" uri="{C3380CC4-5D6E-409C-BE32-E72D297353CC}">
                  <c16:uniqueId val="{00000012-6F42-439E-82E9-77AE5BC16518}"/>
                </c:ext>
              </c:extLst>
            </c:dLbl>
            <c:dLbl>
              <c:idx val="18"/>
              <c:delete val="1"/>
              <c:extLst>
                <c:ext xmlns:c15="http://schemas.microsoft.com/office/drawing/2012/chart" uri="{CE6537A1-D6FC-4f65-9D91-7224C49458BB}"/>
                <c:ext xmlns:c16="http://schemas.microsoft.com/office/drawing/2014/chart" uri="{C3380CC4-5D6E-409C-BE32-E72D297353CC}">
                  <c16:uniqueId val="{00000013-6F42-439E-82E9-77AE5BC16518}"/>
                </c:ext>
              </c:extLst>
            </c:dLbl>
            <c:dLbl>
              <c:idx val="19"/>
              <c:layout>
                <c:manualLayout>
                  <c:x val="-3.0689655172413795E-2"/>
                  <c:y val="-3.8289191123836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F42-439E-82E9-77AE5BC16518}"/>
                </c:ext>
              </c:extLst>
            </c:dLbl>
            <c:dLbl>
              <c:idx val="20"/>
              <c:delete val="1"/>
              <c:extLst>
                <c:ext xmlns:c15="http://schemas.microsoft.com/office/drawing/2012/chart" uri="{CE6537A1-D6FC-4f65-9D91-7224C49458BB}"/>
                <c:ext xmlns:c16="http://schemas.microsoft.com/office/drawing/2014/chart" uri="{C3380CC4-5D6E-409C-BE32-E72D297353CC}">
                  <c16:uniqueId val="{00000015-6F42-439E-82E9-77AE5BC16518}"/>
                </c:ext>
              </c:extLst>
            </c:dLbl>
            <c:dLbl>
              <c:idx val="21"/>
              <c:delete val="1"/>
              <c:extLst>
                <c:ext xmlns:c15="http://schemas.microsoft.com/office/drawing/2012/chart" uri="{CE6537A1-D6FC-4f65-9D91-7224C49458BB}"/>
                <c:ext xmlns:c16="http://schemas.microsoft.com/office/drawing/2014/chart" uri="{C3380CC4-5D6E-409C-BE32-E72D297353CC}">
                  <c16:uniqueId val="{00000016-6F42-439E-82E9-77AE5BC16518}"/>
                </c:ext>
              </c:extLst>
            </c:dLbl>
            <c:dLbl>
              <c:idx val="22"/>
              <c:delete val="1"/>
              <c:extLst>
                <c:ext xmlns:c15="http://schemas.microsoft.com/office/drawing/2012/chart" uri="{CE6537A1-D6FC-4f65-9D91-7224C49458BB}"/>
                <c:ext xmlns:c16="http://schemas.microsoft.com/office/drawing/2014/chart" uri="{C3380CC4-5D6E-409C-BE32-E72D297353CC}">
                  <c16:uniqueId val="{00000017-6F42-439E-82E9-77AE5BC16518}"/>
                </c:ext>
              </c:extLst>
            </c:dLbl>
            <c:dLbl>
              <c:idx val="23"/>
              <c:layout>
                <c:manualLayout>
                  <c:x val="-3.8793103448275863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F42-439E-82E9-77AE5BC16518}"/>
                </c:ext>
              </c:extLst>
            </c:dLbl>
            <c:dLbl>
              <c:idx val="24"/>
              <c:layout>
                <c:manualLayout>
                  <c:x val="-3.0994886415060185E-3"/>
                  <c:y val="-3.8129086136960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F42-439E-82E9-77AE5BC16518}"/>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0.14000000000000001</c:v>
                </c:pt>
                <c:pt idx="1">
                  <c:v>0.16</c:v>
                </c:pt>
                <c:pt idx="2">
                  <c:v>0.12</c:v>
                </c:pt>
                <c:pt idx="3">
                  <c:v>7.0000000000000007E-2</c:v>
                </c:pt>
                <c:pt idx="4">
                  <c:v>0.14000000000000001</c:v>
                </c:pt>
                <c:pt idx="5">
                  <c:v>0.19</c:v>
                </c:pt>
                <c:pt idx="6">
                  <c:v>0.17</c:v>
                </c:pt>
                <c:pt idx="7">
                  <c:v>0.26</c:v>
                </c:pt>
                <c:pt idx="8">
                  <c:v>0.28000000000000003</c:v>
                </c:pt>
                <c:pt idx="9">
                  <c:v>0.27</c:v>
                </c:pt>
                <c:pt idx="10">
                  <c:v>0.27</c:v>
                </c:pt>
                <c:pt idx="11">
                  <c:v>0.18</c:v>
                </c:pt>
                <c:pt idx="12">
                  <c:v>0.21</c:v>
                </c:pt>
                <c:pt idx="13">
                  <c:v>0.19</c:v>
                </c:pt>
                <c:pt idx="14">
                  <c:v>0.17</c:v>
                </c:pt>
                <c:pt idx="15">
                  <c:v>0.14000000000000001</c:v>
                </c:pt>
                <c:pt idx="16">
                  <c:v>0.13</c:v>
                </c:pt>
                <c:pt idx="17">
                  <c:v>0.11</c:v>
                </c:pt>
                <c:pt idx="18">
                  <c:v>0.11</c:v>
                </c:pt>
                <c:pt idx="19">
                  <c:v>0.21</c:v>
                </c:pt>
                <c:pt idx="20">
                  <c:v>0.14000000000000001</c:v>
                </c:pt>
                <c:pt idx="21">
                  <c:v>0.14000000000000001</c:v>
                </c:pt>
                <c:pt idx="22">
                  <c:v>0.16</c:v>
                </c:pt>
                <c:pt idx="23">
                  <c:v>0.17</c:v>
                </c:pt>
                <c:pt idx="24">
                  <c:v>0.13</c:v>
                </c:pt>
              </c:numCache>
            </c:numRef>
          </c:val>
          <c:smooth val="0"/>
          <c:extLst>
            <c:ext xmlns:c16="http://schemas.microsoft.com/office/drawing/2014/chart" uri="{C3380CC4-5D6E-409C-BE32-E72D297353CC}">
              <c16:uniqueId val="{0000001A-6F42-439E-82E9-77AE5BC16518}"/>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6379310344827586E-2"/>
                  <c:y val="-5.0250059651634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F42-439E-82E9-77AE5BC16518}"/>
                </c:ext>
              </c:extLst>
            </c:dLbl>
            <c:dLbl>
              <c:idx val="1"/>
              <c:delete val="1"/>
              <c:extLst>
                <c:ext xmlns:c15="http://schemas.microsoft.com/office/drawing/2012/chart" uri="{CE6537A1-D6FC-4f65-9D91-7224C49458BB}"/>
                <c:ext xmlns:c16="http://schemas.microsoft.com/office/drawing/2014/chart" uri="{C3380CC4-5D6E-409C-BE32-E72D297353CC}">
                  <c16:uniqueId val="{0000001C-6F42-439E-82E9-77AE5BC16518}"/>
                </c:ext>
              </c:extLst>
            </c:dLbl>
            <c:dLbl>
              <c:idx val="2"/>
              <c:delete val="1"/>
              <c:extLst>
                <c:ext xmlns:c15="http://schemas.microsoft.com/office/drawing/2012/chart" uri="{CE6537A1-D6FC-4f65-9D91-7224C49458BB}"/>
                <c:ext xmlns:c16="http://schemas.microsoft.com/office/drawing/2014/chart" uri="{C3380CC4-5D6E-409C-BE32-E72D297353CC}">
                  <c16:uniqueId val="{0000001D-6F42-439E-82E9-77AE5BC16518}"/>
                </c:ext>
              </c:extLst>
            </c:dLbl>
            <c:dLbl>
              <c:idx val="3"/>
              <c:delete val="1"/>
              <c:extLst>
                <c:ext xmlns:c15="http://schemas.microsoft.com/office/drawing/2012/chart" uri="{CE6537A1-D6FC-4f65-9D91-7224C49458BB}"/>
                <c:ext xmlns:c16="http://schemas.microsoft.com/office/drawing/2014/chart" uri="{C3380CC4-5D6E-409C-BE32-E72D297353CC}">
                  <c16:uniqueId val="{0000001E-6F42-439E-82E9-77AE5BC16518}"/>
                </c:ext>
              </c:extLst>
            </c:dLbl>
            <c:dLbl>
              <c:idx val="4"/>
              <c:layout>
                <c:manualLayout>
                  <c:x val="-3.3438659607204269E-2"/>
                  <c:y val="-5.082104509663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F42-439E-82E9-77AE5BC16518}"/>
                </c:ext>
              </c:extLst>
            </c:dLbl>
            <c:dLbl>
              <c:idx val="5"/>
              <c:delete val="1"/>
              <c:extLst>
                <c:ext xmlns:c15="http://schemas.microsoft.com/office/drawing/2012/chart" uri="{CE6537A1-D6FC-4f65-9D91-7224C49458BB}"/>
                <c:ext xmlns:c16="http://schemas.microsoft.com/office/drawing/2014/chart" uri="{C3380CC4-5D6E-409C-BE32-E72D297353CC}">
                  <c16:uniqueId val="{00000020-6F42-439E-82E9-77AE5BC16518}"/>
                </c:ext>
              </c:extLst>
            </c:dLbl>
            <c:dLbl>
              <c:idx val="6"/>
              <c:delete val="1"/>
              <c:extLst>
                <c:ext xmlns:c15="http://schemas.microsoft.com/office/drawing/2012/chart" uri="{CE6537A1-D6FC-4f65-9D91-7224C49458BB}"/>
                <c:ext xmlns:c16="http://schemas.microsoft.com/office/drawing/2014/chart" uri="{C3380CC4-5D6E-409C-BE32-E72D297353CC}">
                  <c16:uniqueId val="{00000021-6F42-439E-82E9-77AE5BC16518}"/>
                </c:ext>
              </c:extLst>
            </c:dLbl>
            <c:dLbl>
              <c:idx val="7"/>
              <c:delete val="1"/>
              <c:extLst>
                <c:ext xmlns:c15="http://schemas.microsoft.com/office/drawing/2012/chart" uri="{CE6537A1-D6FC-4f65-9D91-7224C49458BB}"/>
                <c:ext xmlns:c16="http://schemas.microsoft.com/office/drawing/2014/chart" uri="{C3380CC4-5D6E-409C-BE32-E72D297353CC}">
                  <c16:uniqueId val="{00000022-6F42-439E-82E9-77AE5BC16518}"/>
                </c:ext>
              </c:extLst>
            </c:dLbl>
            <c:dLbl>
              <c:idx val="8"/>
              <c:delete val="1"/>
              <c:extLst>
                <c:ext xmlns:c15="http://schemas.microsoft.com/office/drawing/2012/chart" uri="{CE6537A1-D6FC-4f65-9D91-7224C49458BB}"/>
                <c:ext xmlns:c16="http://schemas.microsoft.com/office/drawing/2014/chart" uri="{C3380CC4-5D6E-409C-BE32-E72D297353CC}">
                  <c16:uniqueId val="{00000023-6F42-439E-82E9-77AE5BC16518}"/>
                </c:ext>
              </c:extLst>
            </c:dLbl>
            <c:dLbl>
              <c:idx val="9"/>
              <c:layout>
                <c:manualLayout>
                  <c:x val="-2.6111186532717892E-2"/>
                  <c:y val="-6.953567167740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F42-439E-82E9-77AE5BC16518}"/>
                </c:ext>
              </c:extLst>
            </c:dLbl>
            <c:dLbl>
              <c:idx val="10"/>
              <c:delete val="1"/>
              <c:extLst>
                <c:ext xmlns:c15="http://schemas.microsoft.com/office/drawing/2012/chart" uri="{CE6537A1-D6FC-4f65-9D91-7224C49458BB}"/>
                <c:ext xmlns:c16="http://schemas.microsoft.com/office/drawing/2014/chart" uri="{C3380CC4-5D6E-409C-BE32-E72D297353CC}">
                  <c16:uniqueId val="{00000025-6F42-439E-82E9-77AE5BC16518}"/>
                </c:ext>
              </c:extLst>
            </c:dLbl>
            <c:dLbl>
              <c:idx val="11"/>
              <c:delete val="1"/>
              <c:extLst>
                <c:ext xmlns:c15="http://schemas.microsoft.com/office/drawing/2012/chart" uri="{CE6537A1-D6FC-4f65-9D91-7224C49458BB}"/>
                <c:ext xmlns:c16="http://schemas.microsoft.com/office/drawing/2014/chart" uri="{C3380CC4-5D6E-409C-BE32-E72D297353CC}">
                  <c16:uniqueId val="{00000026-6F42-439E-82E9-77AE5BC16518}"/>
                </c:ext>
              </c:extLst>
            </c:dLbl>
            <c:dLbl>
              <c:idx val="12"/>
              <c:delete val="1"/>
              <c:extLst>
                <c:ext xmlns:c15="http://schemas.microsoft.com/office/drawing/2012/chart" uri="{CE6537A1-D6FC-4f65-9D91-7224C49458BB}"/>
                <c:ext xmlns:c16="http://schemas.microsoft.com/office/drawing/2014/chart" uri="{C3380CC4-5D6E-409C-BE32-E72D297353CC}">
                  <c16:uniqueId val="{00000027-6F42-439E-82E9-77AE5BC16518}"/>
                </c:ext>
              </c:extLst>
            </c:dLbl>
            <c:dLbl>
              <c:idx val="13"/>
              <c:delete val="1"/>
              <c:extLst>
                <c:ext xmlns:c15="http://schemas.microsoft.com/office/drawing/2012/chart" uri="{CE6537A1-D6FC-4f65-9D91-7224C49458BB}"/>
                <c:ext xmlns:c16="http://schemas.microsoft.com/office/drawing/2014/chart" uri="{C3380CC4-5D6E-409C-BE32-E72D297353CC}">
                  <c16:uniqueId val="{00000028-6F42-439E-82E9-77AE5BC16518}"/>
                </c:ext>
              </c:extLst>
            </c:dLbl>
            <c:dLbl>
              <c:idx val="14"/>
              <c:layout>
                <c:manualLayout>
                  <c:x val="-3.7653294415784237E-2"/>
                  <c:y val="-5.0758768790264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F42-439E-82E9-77AE5BC16518}"/>
                </c:ext>
              </c:extLst>
            </c:dLbl>
            <c:dLbl>
              <c:idx val="15"/>
              <c:delete val="1"/>
              <c:extLst>
                <c:ext xmlns:c15="http://schemas.microsoft.com/office/drawing/2012/chart" uri="{CE6537A1-D6FC-4f65-9D91-7224C49458BB}"/>
                <c:ext xmlns:c16="http://schemas.microsoft.com/office/drawing/2014/chart" uri="{C3380CC4-5D6E-409C-BE32-E72D297353CC}">
                  <c16:uniqueId val="{0000002A-6F42-439E-82E9-77AE5BC16518}"/>
                </c:ext>
              </c:extLst>
            </c:dLbl>
            <c:dLbl>
              <c:idx val="16"/>
              <c:delete val="1"/>
              <c:extLst>
                <c:ext xmlns:c15="http://schemas.microsoft.com/office/drawing/2012/chart" uri="{CE6537A1-D6FC-4f65-9D91-7224C49458BB}"/>
                <c:ext xmlns:c16="http://schemas.microsoft.com/office/drawing/2014/chart" uri="{C3380CC4-5D6E-409C-BE32-E72D297353CC}">
                  <c16:uniqueId val="{0000002B-6F42-439E-82E9-77AE5BC16518}"/>
                </c:ext>
              </c:extLst>
            </c:dLbl>
            <c:dLbl>
              <c:idx val="17"/>
              <c:delete val="1"/>
              <c:extLst>
                <c:ext xmlns:c15="http://schemas.microsoft.com/office/drawing/2012/chart" uri="{CE6537A1-D6FC-4f65-9D91-7224C49458BB}"/>
                <c:ext xmlns:c16="http://schemas.microsoft.com/office/drawing/2014/chart" uri="{C3380CC4-5D6E-409C-BE32-E72D297353CC}">
                  <c16:uniqueId val="{0000002C-6F42-439E-82E9-77AE5BC16518}"/>
                </c:ext>
              </c:extLst>
            </c:dLbl>
            <c:dLbl>
              <c:idx val="18"/>
              <c:delete val="1"/>
              <c:extLst>
                <c:ext xmlns:c15="http://schemas.microsoft.com/office/drawing/2012/chart" uri="{CE6537A1-D6FC-4f65-9D91-7224C49458BB}"/>
                <c:ext xmlns:c16="http://schemas.microsoft.com/office/drawing/2014/chart" uri="{C3380CC4-5D6E-409C-BE32-E72D297353CC}">
                  <c16:uniqueId val="{0000002D-6F42-439E-82E9-77AE5BC16518}"/>
                </c:ext>
              </c:extLst>
            </c:dLbl>
            <c:dLbl>
              <c:idx val="20"/>
              <c:delete val="1"/>
              <c:extLst>
                <c:ext xmlns:c15="http://schemas.microsoft.com/office/drawing/2012/chart" uri="{CE6537A1-D6FC-4f65-9D91-7224C49458BB}"/>
                <c:ext xmlns:c16="http://schemas.microsoft.com/office/drawing/2014/chart" uri="{C3380CC4-5D6E-409C-BE32-E72D297353CC}">
                  <c16:uniqueId val="{0000002E-6F42-439E-82E9-77AE5BC16518}"/>
                </c:ext>
              </c:extLst>
            </c:dLbl>
            <c:dLbl>
              <c:idx val="21"/>
              <c:delete val="1"/>
              <c:extLst>
                <c:ext xmlns:c15="http://schemas.microsoft.com/office/drawing/2012/chart" uri="{CE6537A1-D6FC-4f65-9D91-7224C49458BB}"/>
                <c:ext xmlns:c16="http://schemas.microsoft.com/office/drawing/2014/chart" uri="{C3380CC4-5D6E-409C-BE32-E72D297353CC}">
                  <c16:uniqueId val="{0000002F-6F42-439E-82E9-77AE5BC16518}"/>
                </c:ext>
              </c:extLst>
            </c:dLbl>
            <c:dLbl>
              <c:idx val="22"/>
              <c:delete val="1"/>
              <c:extLst>
                <c:ext xmlns:c15="http://schemas.microsoft.com/office/drawing/2012/chart" uri="{CE6537A1-D6FC-4f65-9D91-7224C49458BB}"/>
                <c:ext xmlns:c16="http://schemas.microsoft.com/office/drawing/2014/chart" uri="{C3380CC4-5D6E-409C-BE32-E72D297353CC}">
                  <c16:uniqueId val="{00000030-6F42-439E-82E9-77AE5BC16518}"/>
                </c:ext>
              </c:extLst>
            </c:dLbl>
            <c:dLbl>
              <c:idx val="23"/>
              <c:layout>
                <c:manualLayout>
                  <c:x val="-3.8793103448275863E-2"/>
                  <c:y val="-5.151515151515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F42-439E-82E9-77AE5BC16518}"/>
                </c:ext>
              </c:extLst>
            </c:dLbl>
            <c:dLbl>
              <c:idx val="24"/>
              <c:layout>
                <c:manualLayout>
                  <c:x val="-1.6627070323106165E-3"/>
                  <c:y val="-6.2371271772846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6F42-439E-82E9-77AE5BC16518}"/>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0.5</c:v>
                </c:pt>
                <c:pt idx="1">
                  <c:v>0.5</c:v>
                </c:pt>
                <c:pt idx="2">
                  <c:v>0.42</c:v>
                </c:pt>
                <c:pt idx="3">
                  <c:v>0.43</c:v>
                </c:pt>
                <c:pt idx="4">
                  <c:v>0.48</c:v>
                </c:pt>
                <c:pt idx="5">
                  <c:v>0.53</c:v>
                </c:pt>
                <c:pt idx="6">
                  <c:v>0.51</c:v>
                </c:pt>
                <c:pt idx="7">
                  <c:v>0.59</c:v>
                </c:pt>
                <c:pt idx="8">
                  <c:v>0.66</c:v>
                </c:pt>
                <c:pt idx="9">
                  <c:v>0.57999999999999996</c:v>
                </c:pt>
                <c:pt idx="10">
                  <c:v>0.64</c:v>
                </c:pt>
                <c:pt idx="11">
                  <c:v>0.56999999999999995</c:v>
                </c:pt>
                <c:pt idx="12">
                  <c:v>0.57999999999999996</c:v>
                </c:pt>
                <c:pt idx="13">
                  <c:v>0.63</c:v>
                </c:pt>
                <c:pt idx="14">
                  <c:v>0.6</c:v>
                </c:pt>
                <c:pt idx="15">
                  <c:v>0.5</c:v>
                </c:pt>
                <c:pt idx="16">
                  <c:v>0.56000000000000005</c:v>
                </c:pt>
                <c:pt idx="17">
                  <c:v>0.5</c:v>
                </c:pt>
                <c:pt idx="18">
                  <c:v>0.5</c:v>
                </c:pt>
                <c:pt idx="19">
                  <c:v>0.59</c:v>
                </c:pt>
                <c:pt idx="20">
                  <c:v>0.51</c:v>
                </c:pt>
                <c:pt idx="21">
                  <c:v>0.52</c:v>
                </c:pt>
                <c:pt idx="22">
                  <c:v>0.56999999999999995</c:v>
                </c:pt>
                <c:pt idx="23">
                  <c:v>0.57999999999999996</c:v>
                </c:pt>
                <c:pt idx="24">
                  <c:v>0.51</c:v>
                </c:pt>
              </c:numCache>
            </c:numRef>
          </c:val>
          <c:smooth val="0"/>
          <c:extLst>
            <c:ext xmlns:c16="http://schemas.microsoft.com/office/drawing/2014/chart" uri="{C3380CC4-5D6E-409C-BE32-E72D297353CC}">
              <c16:uniqueId val="{00000033-6F42-439E-82E9-77AE5BC16518}"/>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6F42-439E-82E9-77AE5BC16518}"/>
                </c:ext>
              </c:extLst>
            </c:dLbl>
            <c:dLbl>
              <c:idx val="4"/>
              <c:layout>
                <c:manualLayout>
                  <c:x val="-3.3045977011494254E-2"/>
                  <c:y val="2.4242424242424242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6F42-439E-82E9-77AE5BC16518}"/>
                </c:ext>
              </c:extLst>
            </c:dLbl>
            <c:dLbl>
              <c:idx val="9"/>
              <c:layout>
                <c:manualLayout>
                  <c:x val="-2.729885057471259E-2"/>
                  <c:y val="-1.818181818181818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6F42-439E-82E9-77AE5BC16518}"/>
                </c:ext>
              </c:extLst>
            </c:dLbl>
            <c:dLbl>
              <c:idx val="14"/>
              <c:layout>
                <c:manualLayout>
                  <c:x val="-2.8735632183908046E-2"/>
                  <c:y val="3.939370078740157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6F42-439E-82E9-77AE5BC16518}"/>
                </c:ext>
              </c:extLst>
            </c:dLbl>
            <c:dLbl>
              <c:idx val="19"/>
              <c:layout>
                <c:manualLayout>
                  <c:x val="-3.1609195402298743E-2"/>
                  <c:y val="2.1212121212121213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6F42-439E-82E9-77AE5BC16518}"/>
                </c:ext>
              </c:extLst>
            </c:dLbl>
            <c:dLbl>
              <c:idx val="23"/>
              <c:layout>
                <c:manualLayout>
                  <c:x val="-3.017241379310345E-2"/>
                  <c:y val="3.3333333333333333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6F42-439E-82E9-77AE5BC16518}"/>
                </c:ext>
              </c:extLst>
            </c:dLbl>
            <c:dLbl>
              <c:idx val="24"/>
              <c:layout>
                <c:manualLayout>
                  <c:x val="-2.8735632183908046E-3"/>
                  <c:y val="8.181818181818181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6F42-439E-82E9-77AE5BC16518}"/>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0.4</c:v>
                </c:pt>
                <c:pt idx="1">
                  <c:v>0.4</c:v>
                </c:pt>
                <c:pt idx="2">
                  <c:v>0.5</c:v>
                </c:pt>
                <c:pt idx="3">
                  <c:v>0.46</c:v>
                </c:pt>
                <c:pt idx="4">
                  <c:v>0.42</c:v>
                </c:pt>
                <c:pt idx="5">
                  <c:v>0.42</c:v>
                </c:pt>
                <c:pt idx="6">
                  <c:v>0.45</c:v>
                </c:pt>
                <c:pt idx="7">
                  <c:v>0.35</c:v>
                </c:pt>
                <c:pt idx="8">
                  <c:v>0.27</c:v>
                </c:pt>
                <c:pt idx="9">
                  <c:v>0.39</c:v>
                </c:pt>
                <c:pt idx="10">
                  <c:v>0.32</c:v>
                </c:pt>
                <c:pt idx="11">
                  <c:v>0.38</c:v>
                </c:pt>
                <c:pt idx="12">
                  <c:v>0.38</c:v>
                </c:pt>
                <c:pt idx="13">
                  <c:v>0.35</c:v>
                </c:pt>
                <c:pt idx="14">
                  <c:v>0.35</c:v>
                </c:pt>
                <c:pt idx="15">
                  <c:v>0.47</c:v>
                </c:pt>
                <c:pt idx="16">
                  <c:v>0.41</c:v>
                </c:pt>
                <c:pt idx="17">
                  <c:v>0.48</c:v>
                </c:pt>
                <c:pt idx="18">
                  <c:v>0.49</c:v>
                </c:pt>
                <c:pt idx="19">
                  <c:v>0.39</c:v>
                </c:pt>
                <c:pt idx="20">
                  <c:v>0.47</c:v>
                </c:pt>
                <c:pt idx="21">
                  <c:v>0.47</c:v>
                </c:pt>
                <c:pt idx="22">
                  <c:v>0.39</c:v>
                </c:pt>
                <c:pt idx="23">
                  <c:v>0.39</c:v>
                </c:pt>
                <c:pt idx="24">
                  <c:v>0.49</c:v>
                </c:pt>
              </c:numCache>
            </c:numRef>
          </c:val>
          <c:smooth val="0"/>
          <c:extLst>
            <c:ext xmlns:c16="http://schemas.microsoft.com/office/drawing/2014/chart" uri="{C3380CC4-5D6E-409C-BE32-E72D297353CC}">
              <c16:uniqueId val="{0000003B-6F42-439E-82E9-77AE5BC16518}"/>
            </c:ext>
          </c:extLst>
        </c:ser>
        <c:dLbls>
          <c:showLegendKey val="0"/>
          <c:showVal val="0"/>
          <c:showCatName val="0"/>
          <c:showSerName val="0"/>
          <c:showPercent val="0"/>
          <c:showBubbleSize val="0"/>
        </c:dLbls>
        <c:marker val="1"/>
        <c:smooth val="0"/>
        <c:axId val="169247872"/>
        <c:axId val="169249408"/>
      </c:lineChart>
      <c:catAx>
        <c:axId val="16924787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9249408"/>
        <c:crosses val="autoZero"/>
        <c:auto val="1"/>
        <c:lblAlgn val="ctr"/>
        <c:lblOffset val="100"/>
        <c:noMultiLvlLbl val="0"/>
      </c:catAx>
      <c:valAx>
        <c:axId val="169249408"/>
        <c:scaling>
          <c:orientation val="minMax"/>
          <c:max val="0.75000000000000011"/>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9247872"/>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495784635457"/>
          <c:y val="8.6099194497239573E-2"/>
          <c:w val="0.57972541618321527"/>
          <c:h val="0.87952597520137565"/>
        </c:manualLayout>
      </c:layout>
      <c:barChart>
        <c:barDir val="bar"/>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age 62</c:v>
                </c:pt>
                <c:pt idx="1">
                  <c:v>62</c:v>
                </c:pt>
                <c:pt idx="2">
                  <c:v>63-64</c:v>
                </c:pt>
                <c:pt idx="3">
                  <c:v>65</c:v>
                </c:pt>
                <c:pt idx="4">
                  <c:v>66-69</c:v>
                </c:pt>
                <c:pt idx="5">
                  <c:v>70 or older</c:v>
                </c:pt>
                <c:pt idx="6">
                  <c:v>I will never be eligible</c:v>
                </c:pt>
              </c:strCache>
            </c:strRef>
          </c:cat>
          <c:val>
            <c:numRef>
              <c:f>Sheet1!$B$2:$B$8</c:f>
              <c:numCache>
                <c:formatCode>0%</c:formatCode>
                <c:ptCount val="7"/>
                <c:pt idx="0">
                  <c:v>0.05</c:v>
                </c:pt>
                <c:pt idx="1">
                  <c:v>0.12</c:v>
                </c:pt>
                <c:pt idx="2">
                  <c:v>0.03</c:v>
                </c:pt>
                <c:pt idx="3">
                  <c:v>0.27</c:v>
                </c:pt>
                <c:pt idx="4">
                  <c:v>0.26</c:v>
                </c:pt>
                <c:pt idx="5">
                  <c:v>0.18</c:v>
                </c:pt>
                <c:pt idx="6">
                  <c:v>0.09</c:v>
                </c:pt>
              </c:numCache>
            </c:numRef>
          </c:val>
          <c:extLst>
            <c:ext xmlns:c16="http://schemas.microsoft.com/office/drawing/2014/chart" uri="{C3380CC4-5D6E-409C-BE32-E72D297353CC}">
              <c16:uniqueId val="{00000000-ED41-4C66-941E-632389DB1C43}"/>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Under age 62</c:v>
                </c:pt>
                <c:pt idx="1">
                  <c:v>62</c:v>
                </c:pt>
                <c:pt idx="2">
                  <c:v>63-64</c:v>
                </c:pt>
                <c:pt idx="3">
                  <c:v>65</c:v>
                </c:pt>
                <c:pt idx="4">
                  <c:v>66-69</c:v>
                </c:pt>
                <c:pt idx="5">
                  <c:v>70 or older</c:v>
                </c:pt>
                <c:pt idx="6">
                  <c:v>I will never be eligible</c:v>
                </c:pt>
              </c:strCache>
            </c:strRef>
          </c:cat>
          <c:val>
            <c:numRef>
              <c:f>Sheet1!$C$2:$C$8</c:f>
              <c:numCache>
                <c:formatCode>0%</c:formatCode>
                <c:ptCount val="7"/>
                <c:pt idx="0">
                  <c:v>0.1</c:v>
                </c:pt>
                <c:pt idx="1">
                  <c:v>0.4</c:v>
                </c:pt>
                <c:pt idx="2">
                  <c:v>7.0000000000000007E-2</c:v>
                </c:pt>
                <c:pt idx="3">
                  <c:v>0.19</c:v>
                </c:pt>
                <c:pt idx="4">
                  <c:v>0.13</c:v>
                </c:pt>
                <c:pt idx="5">
                  <c:v>0.04</c:v>
                </c:pt>
                <c:pt idx="6">
                  <c:v>7.0000000000000007E-2</c:v>
                </c:pt>
              </c:numCache>
            </c:numRef>
          </c:val>
          <c:extLst>
            <c:ext xmlns:c16="http://schemas.microsoft.com/office/drawing/2014/chart" uri="{C3380CC4-5D6E-409C-BE32-E72D297353CC}">
              <c16:uniqueId val="{00000001-ED41-4C66-941E-632389DB1C43}"/>
            </c:ext>
          </c:extLst>
        </c:ser>
        <c:dLbls>
          <c:showLegendKey val="0"/>
          <c:showVal val="0"/>
          <c:showCatName val="0"/>
          <c:showSerName val="0"/>
          <c:showPercent val="0"/>
          <c:showBubbleSize val="0"/>
        </c:dLbls>
        <c:gapWidth val="50"/>
        <c:axId val="169626624"/>
        <c:axId val="169625088"/>
      </c:barChart>
      <c:valAx>
        <c:axId val="169625088"/>
        <c:scaling>
          <c:orientation val="minMax"/>
        </c:scaling>
        <c:delete val="1"/>
        <c:axPos val="t"/>
        <c:numFmt formatCode="0%" sourceLinked="1"/>
        <c:majorTickMark val="out"/>
        <c:minorTickMark val="none"/>
        <c:tickLblPos val="nextTo"/>
        <c:crossAx val="169626624"/>
        <c:crosses val="autoZero"/>
        <c:crossBetween val="between"/>
      </c:valAx>
      <c:catAx>
        <c:axId val="169626624"/>
        <c:scaling>
          <c:orientation val="maxMin"/>
        </c:scaling>
        <c:delete val="0"/>
        <c:axPos val="l"/>
        <c:numFmt formatCode="General" sourceLinked="0"/>
        <c:majorTickMark val="none"/>
        <c:minorTickMark val="none"/>
        <c:tickLblPos val="nextTo"/>
        <c:crossAx val="169625088"/>
        <c:crosses val="autoZero"/>
        <c:auto val="1"/>
        <c:lblAlgn val="ctr"/>
        <c:lblOffset val="100"/>
        <c:noMultiLvlLbl val="0"/>
      </c:catAx>
    </c:plotArea>
    <c:legend>
      <c:legendPos val="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4E04-41C9-BB23-D0175A9B4E5F}"/>
              </c:ext>
            </c:extLst>
          </c:dPt>
          <c:dLbls>
            <c:dLbl>
              <c:idx val="0"/>
              <c:layout>
                <c:manualLayout>
                  <c:x val="-2.5691578423386732E-2"/>
                  <c:y val="-3.8731806251491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4-41C9-BB23-D0175A9B4E5F}"/>
                </c:ext>
              </c:extLst>
            </c:dLbl>
            <c:dLbl>
              <c:idx val="1"/>
              <c:delete val="1"/>
              <c:extLst>
                <c:ext xmlns:c15="http://schemas.microsoft.com/office/drawing/2012/chart" uri="{CE6537A1-D6FC-4f65-9D91-7224C49458BB}"/>
                <c:ext xmlns:c16="http://schemas.microsoft.com/office/drawing/2014/chart" uri="{C3380CC4-5D6E-409C-BE32-E72D297353CC}">
                  <c16:uniqueId val="{00000003-4E04-41C9-BB23-D0175A9B4E5F}"/>
                </c:ext>
              </c:extLst>
            </c:dLbl>
            <c:dLbl>
              <c:idx val="2"/>
              <c:delete val="1"/>
              <c:extLst>
                <c:ext xmlns:c15="http://schemas.microsoft.com/office/drawing/2012/chart" uri="{CE6537A1-D6FC-4f65-9D91-7224C49458BB}"/>
                <c:ext xmlns:c16="http://schemas.microsoft.com/office/drawing/2014/chart" uri="{C3380CC4-5D6E-409C-BE32-E72D297353CC}">
                  <c16:uniqueId val="{00000004-4E04-41C9-BB23-D0175A9B4E5F}"/>
                </c:ext>
              </c:extLst>
            </c:dLbl>
            <c:dLbl>
              <c:idx val="3"/>
              <c:delete val="1"/>
              <c:extLst>
                <c:ext xmlns:c15="http://schemas.microsoft.com/office/drawing/2012/chart" uri="{CE6537A1-D6FC-4f65-9D91-7224C49458BB}"/>
                <c:ext xmlns:c16="http://schemas.microsoft.com/office/drawing/2014/chart" uri="{C3380CC4-5D6E-409C-BE32-E72D297353CC}">
                  <c16:uniqueId val="{00000005-4E04-41C9-BB23-D0175A9B4E5F}"/>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04-41C9-BB23-D0175A9B4E5F}"/>
                </c:ext>
              </c:extLst>
            </c:dLbl>
            <c:dLbl>
              <c:idx val="5"/>
              <c:delete val="1"/>
              <c:extLst>
                <c:ext xmlns:c15="http://schemas.microsoft.com/office/drawing/2012/chart" uri="{CE6537A1-D6FC-4f65-9D91-7224C49458BB}"/>
                <c:ext xmlns:c16="http://schemas.microsoft.com/office/drawing/2014/chart" uri="{C3380CC4-5D6E-409C-BE32-E72D297353CC}">
                  <c16:uniqueId val="{00000006-4E04-41C9-BB23-D0175A9B4E5F}"/>
                </c:ext>
              </c:extLst>
            </c:dLbl>
            <c:dLbl>
              <c:idx val="6"/>
              <c:delete val="1"/>
              <c:extLst>
                <c:ext xmlns:c15="http://schemas.microsoft.com/office/drawing/2012/chart" uri="{CE6537A1-D6FC-4f65-9D91-7224C49458BB}"/>
                <c:ext xmlns:c16="http://schemas.microsoft.com/office/drawing/2014/chart" uri="{C3380CC4-5D6E-409C-BE32-E72D297353CC}">
                  <c16:uniqueId val="{00000007-4E04-41C9-BB23-D0175A9B4E5F}"/>
                </c:ext>
              </c:extLst>
            </c:dLbl>
            <c:dLbl>
              <c:idx val="7"/>
              <c:delete val="1"/>
              <c:extLst>
                <c:ext xmlns:c15="http://schemas.microsoft.com/office/drawing/2012/chart" uri="{CE6537A1-D6FC-4f65-9D91-7224C49458BB}"/>
                <c:ext xmlns:c16="http://schemas.microsoft.com/office/drawing/2014/chart" uri="{C3380CC4-5D6E-409C-BE32-E72D297353CC}">
                  <c16:uniqueId val="{00000008-4E04-41C9-BB23-D0175A9B4E5F}"/>
                </c:ext>
              </c:extLst>
            </c:dLbl>
            <c:dLbl>
              <c:idx val="8"/>
              <c:delete val="1"/>
              <c:extLst>
                <c:ext xmlns:c15="http://schemas.microsoft.com/office/drawing/2012/chart" uri="{CE6537A1-D6FC-4f65-9D91-7224C49458BB}"/>
                <c:ext xmlns:c16="http://schemas.microsoft.com/office/drawing/2014/chart" uri="{C3380CC4-5D6E-409C-BE32-E72D297353CC}">
                  <c16:uniqueId val="{00000009-4E04-41C9-BB23-D0175A9B4E5F}"/>
                </c:ext>
              </c:extLst>
            </c:dLbl>
            <c:dLbl>
              <c:idx val="9"/>
              <c:layout>
                <c:manualLayout>
                  <c:x val="-2.781609195402299E-2"/>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04-41C9-BB23-D0175A9B4E5F}"/>
                </c:ext>
              </c:extLst>
            </c:dLbl>
            <c:dLbl>
              <c:idx val="10"/>
              <c:delete val="1"/>
              <c:extLst>
                <c:ext xmlns:c15="http://schemas.microsoft.com/office/drawing/2012/chart" uri="{CE6537A1-D6FC-4f65-9D91-7224C49458BB}"/>
                <c:ext xmlns:c16="http://schemas.microsoft.com/office/drawing/2014/chart" uri="{C3380CC4-5D6E-409C-BE32-E72D297353CC}">
                  <c16:uniqueId val="{0000000B-4E04-41C9-BB23-D0175A9B4E5F}"/>
                </c:ext>
              </c:extLst>
            </c:dLbl>
            <c:dLbl>
              <c:idx val="11"/>
              <c:delete val="1"/>
              <c:extLst>
                <c:ext xmlns:c15="http://schemas.microsoft.com/office/drawing/2012/chart" uri="{CE6537A1-D6FC-4f65-9D91-7224C49458BB}"/>
                <c:ext xmlns:c16="http://schemas.microsoft.com/office/drawing/2014/chart" uri="{C3380CC4-5D6E-409C-BE32-E72D297353CC}">
                  <c16:uniqueId val="{0000000C-4E04-41C9-BB23-D0175A9B4E5F}"/>
                </c:ext>
              </c:extLst>
            </c:dLbl>
            <c:dLbl>
              <c:idx val="12"/>
              <c:delete val="1"/>
              <c:extLst>
                <c:ext xmlns:c15="http://schemas.microsoft.com/office/drawing/2012/chart" uri="{CE6537A1-D6FC-4f65-9D91-7224C49458BB}"/>
                <c:ext xmlns:c16="http://schemas.microsoft.com/office/drawing/2014/chart" uri="{C3380CC4-5D6E-409C-BE32-E72D297353CC}">
                  <c16:uniqueId val="{0000000D-4E04-41C9-BB23-D0175A9B4E5F}"/>
                </c:ext>
              </c:extLst>
            </c:dLbl>
            <c:dLbl>
              <c:idx val="13"/>
              <c:delete val="1"/>
              <c:extLst>
                <c:ext xmlns:c15="http://schemas.microsoft.com/office/drawing/2012/chart" uri="{CE6537A1-D6FC-4f65-9D91-7224C49458BB}"/>
                <c:ext xmlns:c16="http://schemas.microsoft.com/office/drawing/2014/chart" uri="{C3380CC4-5D6E-409C-BE32-E72D297353CC}">
                  <c16:uniqueId val="{0000000E-4E04-41C9-BB23-D0175A9B4E5F}"/>
                </c:ext>
              </c:extLst>
            </c:dLbl>
            <c:dLbl>
              <c:idx val="14"/>
              <c:layout>
                <c:manualLayout>
                  <c:x val="-3.2126436781609195E-2"/>
                  <c:y val="-4.115938916726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E04-41C9-BB23-D0175A9B4E5F}"/>
                </c:ext>
              </c:extLst>
            </c:dLbl>
            <c:dLbl>
              <c:idx val="15"/>
              <c:delete val="1"/>
              <c:extLst>
                <c:ext xmlns:c15="http://schemas.microsoft.com/office/drawing/2012/chart" uri="{CE6537A1-D6FC-4f65-9D91-7224C49458BB}"/>
                <c:ext xmlns:c16="http://schemas.microsoft.com/office/drawing/2014/chart" uri="{C3380CC4-5D6E-409C-BE32-E72D297353CC}">
                  <c16:uniqueId val="{00000010-4E04-41C9-BB23-D0175A9B4E5F}"/>
                </c:ext>
              </c:extLst>
            </c:dLbl>
            <c:dLbl>
              <c:idx val="16"/>
              <c:delete val="1"/>
              <c:extLst>
                <c:ext xmlns:c15="http://schemas.microsoft.com/office/drawing/2012/chart" uri="{CE6537A1-D6FC-4f65-9D91-7224C49458BB}"/>
                <c:ext xmlns:c16="http://schemas.microsoft.com/office/drawing/2014/chart" uri="{C3380CC4-5D6E-409C-BE32-E72D297353CC}">
                  <c16:uniqueId val="{00000011-4E04-41C9-BB23-D0175A9B4E5F}"/>
                </c:ext>
              </c:extLst>
            </c:dLbl>
            <c:dLbl>
              <c:idx val="17"/>
              <c:delete val="1"/>
              <c:extLst>
                <c:ext xmlns:c15="http://schemas.microsoft.com/office/drawing/2012/chart" uri="{CE6537A1-D6FC-4f65-9D91-7224C49458BB}"/>
                <c:ext xmlns:c16="http://schemas.microsoft.com/office/drawing/2014/chart" uri="{C3380CC4-5D6E-409C-BE32-E72D297353CC}">
                  <c16:uniqueId val="{00000012-4E04-41C9-BB23-D0175A9B4E5F}"/>
                </c:ext>
              </c:extLst>
            </c:dLbl>
            <c:dLbl>
              <c:idx val="18"/>
              <c:delete val="1"/>
              <c:extLst>
                <c:ext xmlns:c15="http://schemas.microsoft.com/office/drawing/2012/chart" uri="{CE6537A1-D6FC-4f65-9D91-7224C49458BB}"/>
                <c:ext xmlns:c16="http://schemas.microsoft.com/office/drawing/2014/chart" uri="{C3380CC4-5D6E-409C-BE32-E72D297353CC}">
                  <c16:uniqueId val="{00000013-4E04-41C9-BB23-D0175A9B4E5F}"/>
                </c:ext>
              </c:extLst>
            </c:dLbl>
            <c:dLbl>
              <c:idx val="19"/>
              <c:layout>
                <c:manualLayout>
                  <c:x val="-3.0689655172413795E-2"/>
                  <c:y val="-3.8289191123836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E04-41C9-BB23-D0175A9B4E5F}"/>
                </c:ext>
              </c:extLst>
            </c:dLbl>
            <c:dLbl>
              <c:idx val="20"/>
              <c:delete val="1"/>
              <c:extLst>
                <c:ext xmlns:c15="http://schemas.microsoft.com/office/drawing/2012/chart" uri="{CE6537A1-D6FC-4f65-9D91-7224C49458BB}"/>
                <c:ext xmlns:c16="http://schemas.microsoft.com/office/drawing/2014/chart" uri="{C3380CC4-5D6E-409C-BE32-E72D297353CC}">
                  <c16:uniqueId val="{00000015-4E04-41C9-BB23-D0175A9B4E5F}"/>
                </c:ext>
              </c:extLst>
            </c:dLbl>
            <c:dLbl>
              <c:idx val="21"/>
              <c:delete val="1"/>
              <c:extLst>
                <c:ext xmlns:c15="http://schemas.microsoft.com/office/drawing/2012/chart" uri="{CE6537A1-D6FC-4f65-9D91-7224C49458BB}"/>
                <c:ext xmlns:c16="http://schemas.microsoft.com/office/drawing/2014/chart" uri="{C3380CC4-5D6E-409C-BE32-E72D297353CC}">
                  <c16:uniqueId val="{00000016-4E04-41C9-BB23-D0175A9B4E5F}"/>
                </c:ext>
              </c:extLst>
            </c:dLbl>
            <c:dLbl>
              <c:idx val="22"/>
              <c:delete val="1"/>
              <c:extLst>
                <c:ext xmlns:c15="http://schemas.microsoft.com/office/drawing/2012/chart" uri="{CE6537A1-D6FC-4f65-9D91-7224C49458BB}"/>
                <c:ext xmlns:c16="http://schemas.microsoft.com/office/drawing/2014/chart" uri="{C3380CC4-5D6E-409C-BE32-E72D297353CC}">
                  <c16:uniqueId val="{00000017-4E04-41C9-BB23-D0175A9B4E5F}"/>
                </c:ext>
              </c:extLst>
            </c:dLbl>
            <c:dLbl>
              <c:idx val="23"/>
              <c:layout>
                <c:manualLayout>
                  <c:x val="-3.1609195402298854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E04-41C9-BB23-D0175A9B4E5F}"/>
                </c:ext>
              </c:extLst>
            </c:dLbl>
            <c:dLbl>
              <c:idx val="24"/>
              <c:layout>
                <c:manualLayout>
                  <c:x val="-3.0994886415060185E-3"/>
                  <c:y val="-3.8129086136960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E04-41C9-BB23-D0175A9B4E5F}"/>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0.03</c:v>
                </c:pt>
                <c:pt idx="1">
                  <c:v>0.03</c:v>
                </c:pt>
                <c:pt idx="2">
                  <c:v>0.02</c:v>
                </c:pt>
                <c:pt idx="3">
                  <c:v>0.03</c:v>
                </c:pt>
                <c:pt idx="4">
                  <c:v>0.03</c:v>
                </c:pt>
                <c:pt idx="5">
                  <c:v>0.04</c:v>
                </c:pt>
                <c:pt idx="6">
                  <c:v>7.0000000000000007E-2</c:v>
                </c:pt>
                <c:pt idx="7">
                  <c:v>0.06</c:v>
                </c:pt>
                <c:pt idx="8">
                  <c:v>7.0000000000000007E-2</c:v>
                </c:pt>
                <c:pt idx="9">
                  <c:v>0.05</c:v>
                </c:pt>
                <c:pt idx="10">
                  <c:v>0.05</c:v>
                </c:pt>
                <c:pt idx="11">
                  <c:v>0.06</c:v>
                </c:pt>
                <c:pt idx="12">
                  <c:v>7.0000000000000007E-2</c:v>
                </c:pt>
                <c:pt idx="13">
                  <c:v>0.05</c:v>
                </c:pt>
                <c:pt idx="14">
                  <c:v>0.06</c:v>
                </c:pt>
                <c:pt idx="15">
                  <c:v>0.04</c:v>
                </c:pt>
                <c:pt idx="16">
                  <c:v>0.05</c:v>
                </c:pt>
                <c:pt idx="17">
                  <c:v>0.05</c:v>
                </c:pt>
                <c:pt idx="18">
                  <c:v>0.05</c:v>
                </c:pt>
                <c:pt idx="19">
                  <c:v>0.04</c:v>
                </c:pt>
                <c:pt idx="20">
                  <c:v>0.06</c:v>
                </c:pt>
                <c:pt idx="21">
                  <c:v>0.09</c:v>
                </c:pt>
                <c:pt idx="22">
                  <c:v>0.08</c:v>
                </c:pt>
                <c:pt idx="23">
                  <c:v>0.11</c:v>
                </c:pt>
                <c:pt idx="24">
                  <c:v>0.05</c:v>
                </c:pt>
              </c:numCache>
            </c:numRef>
          </c:val>
          <c:smooth val="0"/>
          <c:extLst>
            <c:ext xmlns:c16="http://schemas.microsoft.com/office/drawing/2014/chart" uri="{C3380CC4-5D6E-409C-BE32-E72D297353CC}">
              <c16:uniqueId val="{0000001A-4E04-41C9-BB23-D0175A9B4E5F}"/>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6379310344827586E-2"/>
                  <c:y val="-5.0250059651634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E04-41C9-BB23-D0175A9B4E5F}"/>
                </c:ext>
              </c:extLst>
            </c:dLbl>
            <c:dLbl>
              <c:idx val="1"/>
              <c:delete val="1"/>
              <c:extLst>
                <c:ext xmlns:c15="http://schemas.microsoft.com/office/drawing/2012/chart" uri="{CE6537A1-D6FC-4f65-9D91-7224C49458BB}"/>
                <c:ext xmlns:c16="http://schemas.microsoft.com/office/drawing/2014/chart" uri="{C3380CC4-5D6E-409C-BE32-E72D297353CC}">
                  <c16:uniqueId val="{0000001C-4E04-41C9-BB23-D0175A9B4E5F}"/>
                </c:ext>
              </c:extLst>
            </c:dLbl>
            <c:dLbl>
              <c:idx val="2"/>
              <c:delete val="1"/>
              <c:extLst>
                <c:ext xmlns:c15="http://schemas.microsoft.com/office/drawing/2012/chart" uri="{CE6537A1-D6FC-4f65-9D91-7224C49458BB}"/>
                <c:ext xmlns:c16="http://schemas.microsoft.com/office/drawing/2014/chart" uri="{C3380CC4-5D6E-409C-BE32-E72D297353CC}">
                  <c16:uniqueId val="{0000001D-4E04-41C9-BB23-D0175A9B4E5F}"/>
                </c:ext>
              </c:extLst>
            </c:dLbl>
            <c:dLbl>
              <c:idx val="3"/>
              <c:delete val="1"/>
              <c:extLst>
                <c:ext xmlns:c15="http://schemas.microsoft.com/office/drawing/2012/chart" uri="{CE6537A1-D6FC-4f65-9D91-7224C49458BB}"/>
                <c:ext xmlns:c16="http://schemas.microsoft.com/office/drawing/2014/chart" uri="{C3380CC4-5D6E-409C-BE32-E72D297353CC}">
                  <c16:uniqueId val="{0000001E-4E04-41C9-BB23-D0175A9B4E5F}"/>
                </c:ext>
              </c:extLst>
            </c:dLbl>
            <c:dLbl>
              <c:idx val="4"/>
              <c:layout>
                <c:manualLayout>
                  <c:x val="-3.3438659607204269E-2"/>
                  <c:y val="-5.082104509663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E04-41C9-BB23-D0175A9B4E5F}"/>
                </c:ext>
              </c:extLst>
            </c:dLbl>
            <c:dLbl>
              <c:idx val="5"/>
              <c:delete val="1"/>
              <c:extLst>
                <c:ext xmlns:c15="http://schemas.microsoft.com/office/drawing/2012/chart" uri="{CE6537A1-D6FC-4f65-9D91-7224C49458BB}"/>
                <c:ext xmlns:c16="http://schemas.microsoft.com/office/drawing/2014/chart" uri="{C3380CC4-5D6E-409C-BE32-E72D297353CC}">
                  <c16:uniqueId val="{00000020-4E04-41C9-BB23-D0175A9B4E5F}"/>
                </c:ext>
              </c:extLst>
            </c:dLbl>
            <c:dLbl>
              <c:idx val="6"/>
              <c:delete val="1"/>
              <c:extLst>
                <c:ext xmlns:c15="http://schemas.microsoft.com/office/drawing/2012/chart" uri="{CE6537A1-D6FC-4f65-9D91-7224C49458BB}"/>
                <c:ext xmlns:c16="http://schemas.microsoft.com/office/drawing/2014/chart" uri="{C3380CC4-5D6E-409C-BE32-E72D297353CC}">
                  <c16:uniqueId val="{00000021-4E04-41C9-BB23-D0175A9B4E5F}"/>
                </c:ext>
              </c:extLst>
            </c:dLbl>
            <c:dLbl>
              <c:idx val="7"/>
              <c:delete val="1"/>
              <c:extLst>
                <c:ext xmlns:c15="http://schemas.microsoft.com/office/drawing/2012/chart" uri="{CE6537A1-D6FC-4f65-9D91-7224C49458BB}"/>
                <c:ext xmlns:c16="http://schemas.microsoft.com/office/drawing/2014/chart" uri="{C3380CC4-5D6E-409C-BE32-E72D297353CC}">
                  <c16:uniqueId val="{00000022-4E04-41C9-BB23-D0175A9B4E5F}"/>
                </c:ext>
              </c:extLst>
            </c:dLbl>
            <c:dLbl>
              <c:idx val="8"/>
              <c:delete val="1"/>
              <c:extLst>
                <c:ext xmlns:c15="http://schemas.microsoft.com/office/drawing/2012/chart" uri="{CE6537A1-D6FC-4f65-9D91-7224C49458BB}"/>
                <c:ext xmlns:c16="http://schemas.microsoft.com/office/drawing/2014/chart" uri="{C3380CC4-5D6E-409C-BE32-E72D297353CC}">
                  <c16:uniqueId val="{00000023-4E04-41C9-BB23-D0175A9B4E5F}"/>
                </c:ext>
              </c:extLst>
            </c:dLbl>
            <c:dLbl>
              <c:idx val="9"/>
              <c:layout>
                <c:manualLayout>
                  <c:x val="-2.6111186532717892E-2"/>
                  <c:y val="-6.953567167740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E04-41C9-BB23-D0175A9B4E5F}"/>
                </c:ext>
              </c:extLst>
            </c:dLbl>
            <c:dLbl>
              <c:idx val="10"/>
              <c:delete val="1"/>
              <c:extLst>
                <c:ext xmlns:c15="http://schemas.microsoft.com/office/drawing/2012/chart" uri="{CE6537A1-D6FC-4f65-9D91-7224C49458BB}"/>
                <c:ext xmlns:c16="http://schemas.microsoft.com/office/drawing/2014/chart" uri="{C3380CC4-5D6E-409C-BE32-E72D297353CC}">
                  <c16:uniqueId val="{00000025-4E04-41C9-BB23-D0175A9B4E5F}"/>
                </c:ext>
              </c:extLst>
            </c:dLbl>
            <c:dLbl>
              <c:idx val="11"/>
              <c:delete val="1"/>
              <c:extLst>
                <c:ext xmlns:c15="http://schemas.microsoft.com/office/drawing/2012/chart" uri="{CE6537A1-D6FC-4f65-9D91-7224C49458BB}"/>
                <c:ext xmlns:c16="http://schemas.microsoft.com/office/drawing/2014/chart" uri="{C3380CC4-5D6E-409C-BE32-E72D297353CC}">
                  <c16:uniqueId val="{00000026-4E04-41C9-BB23-D0175A9B4E5F}"/>
                </c:ext>
              </c:extLst>
            </c:dLbl>
            <c:dLbl>
              <c:idx val="12"/>
              <c:delete val="1"/>
              <c:extLst>
                <c:ext xmlns:c15="http://schemas.microsoft.com/office/drawing/2012/chart" uri="{CE6537A1-D6FC-4f65-9D91-7224C49458BB}"/>
                <c:ext xmlns:c16="http://schemas.microsoft.com/office/drawing/2014/chart" uri="{C3380CC4-5D6E-409C-BE32-E72D297353CC}">
                  <c16:uniqueId val="{00000027-4E04-41C9-BB23-D0175A9B4E5F}"/>
                </c:ext>
              </c:extLst>
            </c:dLbl>
            <c:dLbl>
              <c:idx val="13"/>
              <c:delete val="1"/>
              <c:extLst>
                <c:ext xmlns:c15="http://schemas.microsoft.com/office/drawing/2012/chart" uri="{CE6537A1-D6FC-4f65-9D91-7224C49458BB}"/>
                <c:ext xmlns:c16="http://schemas.microsoft.com/office/drawing/2014/chart" uri="{C3380CC4-5D6E-409C-BE32-E72D297353CC}">
                  <c16:uniqueId val="{00000028-4E04-41C9-BB23-D0175A9B4E5F}"/>
                </c:ext>
              </c:extLst>
            </c:dLbl>
            <c:dLbl>
              <c:idx val="14"/>
              <c:layout>
                <c:manualLayout>
                  <c:x val="-3.7653294415784237E-2"/>
                  <c:y val="-3.8637556669052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E04-41C9-BB23-D0175A9B4E5F}"/>
                </c:ext>
              </c:extLst>
            </c:dLbl>
            <c:dLbl>
              <c:idx val="15"/>
              <c:delete val="1"/>
              <c:extLst>
                <c:ext xmlns:c15="http://schemas.microsoft.com/office/drawing/2012/chart" uri="{CE6537A1-D6FC-4f65-9D91-7224C49458BB}"/>
                <c:ext xmlns:c16="http://schemas.microsoft.com/office/drawing/2014/chart" uri="{C3380CC4-5D6E-409C-BE32-E72D297353CC}">
                  <c16:uniqueId val="{0000002A-4E04-41C9-BB23-D0175A9B4E5F}"/>
                </c:ext>
              </c:extLst>
            </c:dLbl>
            <c:dLbl>
              <c:idx val="16"/>
              <c:delete val="1"/>
              <c:extLst>
                <c:ext xmlns:c15="http://schemas.microsoft.com/office/drawing/2012/chart" uri="{CE6537A1-D6FC-4f65-9D91-7224C49458BB}"/>
                <c:ext xmlns:c16="http://schemas.microsoft.com/office/drawing/2014/chart" uri="{C3380CC4-5D6E-409C-BE32-E72D297353CC}">
                  <c16:uniqueId val="{0000002B-4E04-41C9-BB23-D0175A9B4E5F}"/>
                </c:ext>
              </c:extLst>
            </c:dLbl>
            <c:dLbl>
              <c:idx val="17"/>
              <c:delete val="1"/>
              <c:extLst>
                <c:ext xmlns:c15="http://schemas.microsoft.com/office/drawing/2012/chart" uri="{CE6537A1-D6FC-4f65-9D91-7224C49458BB}"/>
                <c:ext xmlns:c16="http://schemas.microsoft.com/office/drawing/2014/chart" uri="{C3380CC4-5D6E-409C-BE32-E72D297353CC}">
                  <c16:uniqueId val="{0000002C-4E04-41C9-BB23-D0175A9B4E5F}"/>
                </c:ext>
              </c:extLst>
            </c:dLbl>
            <c:dLbl>
              <c:idx val="18"/>
              <c:delete val="1"/>
              <c:extLst>
                <c:ext xmlns:c15="http://schemas.microsoft.com/office/drawing/2012/chart" uri="{CE6537A1-D6FC-4f65-9D91-7224C49458BB}"/>
                <c:ext xmlns:c16="http://schemas.microsoft.com/office/drawing/2014/chart" uri="{C3380CC4-5D6E-409C-BE32-E72D297353CC}">
                  <c16:uniqueId val="{0000002D-4E04-41C9-BB23-D0175A9B4E5F}"/>
                </c:ext>
              </c:extLst>
            </c:dLbl>
            <c:dLbl>
              <c:idx val="19"/>
              <c:layout>
                <c:manualLayout>
                  <c:x val="-3.2126436781609195E-2"/>
                  <c:y val="-2.903793843951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E04-41C9-BB23-D0175A9B4E5F}"/>
                </c:ext>
              </c:extLst>
            </c:dLbl>
            <c:dLbl>
              <c:idx val="20"/>
              <c:delete val="1"/>
              <c:extLst>
                <c:ext xmlns:c15="http://schemas.microsoft.com/office/drawing/2012/chart" uri="{CE6537A1-D6FC-4f65-9D91-7224C49458BB}"/>
                <c:ext xmlns:c16="http://schemas.microsoft.com/office/drawing/2014/chart" uri="{C3380CC4-5D6E-409C-BE32-E72D297353CC}">
                  <c16:uniqueId val="{0000002F-4E04-41C9-BB23-D0175A9B4E5F}"/>
                </c:ext>
              </c:extLst>
            </c:dLbl>
            <c:dLbl>
              <c:idx val="21"/>
              <c:delete val="1"/>
              <c:extLst>
                <c:ext xmlns:c15="http://schemas.microsoft.com/office/drawing/2012/chart" uri="{CE6537A1-D6FC-4f65-9D91-7224C49458BB}"/>
                <c:ext xmlns:c16="http://schemas.microsoft.com/office/drawing/2014/chart" uri="{C3380CC4-5D6E-409C-BE32-E72D297353CC}">
                  <c16:uniqueId val="{00000030-4E04-41C9-BB23-D0175A9B4E5F}"/>
                </c:ext>
              </c:extLst>
            </c:dLbl>
            <c:dLbl>
              <c:idx val="22"/>
              <c:delete val="1"/>
              <c:extLst>
                <c:ext xmlns:c15="http://schemas.microsoft.com/office/drawing/2012/chart" uri="{CE6537A1-D6FC-4f65-9D91-7224C49458BB}"/>
                <c:ext xmlns:c16="http://schemas.microsoft.com/office/drawing/2014/chart" uri="{C3380CC4-5D6E-409C-BE32-E72D297353CC}">
                  <c16:uniqueId val="{00000031-4E04-41C9-BB23-D0175A9B4E5F}"/>
                </c:ext>
              </c:extLst>
            </c:dLbl>
            <c:dLbl>
              <c:idx val="23"/>
              <c:layout>
                <c:manualLayout>
                  <c:x val="-3.017241379310345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E04-41C9-BB23-D0175A9B4E5F}"/>
                </c:ext>
              </c:extLst>
            </c:dLbl>
            <c:dLbl>
              <c:idx val="24"/>
              <c:layout>
                <c:manualLayout>
                  <c:x val="-1.6627070323106165E-3"/>
                  <c:y val="3.4598425196850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E04-41C9-BB23-D0175A9B4E5F}"/>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0.24</c:v>
                </c:pt>
                <c:pt idx="1">
                  <c:v>0.28000000000000003</c:v>
                </c:pt>
                <c:pt idx="2">
                  <c:v>0.22</c:v>
                </c:pt>
                <c:pt idx="3">
                  <c:v>0.23</c:v>
                </c:pt>
                <c:pt idx="4">
                  <c:v>0.24</c:v>
                </c:pt>
                <c:pt idx="5">
                  <c:v>0.28000000000000003</c:v>
                </c:pt>
                <c:pt idx="6">
                  <c:v>0.31</c:v>
                </c:pt>
                <c:pt idx="7">
                  <c:v>0.35</c:v>
                </c:pt>
                <c:pt idx="8">
                  <c:v>0.4</c:v>
                </c:pt>
                <c:pt idx="9">
                  <c:v>0.34</c:v>
                </c:pt>
                <c:pt idx="10">
                  <c:v>0.38</c:v>
                </c:pt>
                <c:pt idx="11">
                  <c:v>0.38</c:v>
                </c:pt>
                <c:pt idx="12">
                  <c:v>0.37</c:v>
                </c:pt>
                <c:pt idx="13">
                  <c:v>0.35</c:v>
                </c:pt>
                <c:pt idx="14">
                  <c:v>0.37</c:v>
                </c:pt>
                <c:pt idx="15">
                  <c:v>0.35</c:v>
                </c:pt>
                <c:pt idx="16">
                  <c:v>0.38</c:v>
                </c:pt>
                <c:pt idx="17">
                  <c:v>0.33</c:v>
                </c:pt>
                <c:pt idx="18">
                  <c:v>0.3</c:v>
                </c:pt>
                <c:pt idx="19">
                  <c:v>0.36</c:v>
                </c:pt>
                <c:pt idx="20">
                  <c:v>0.3</c:v>
                </c:pt>
                <c:pt idx="21">
                  <c:v>0.39</c:v>
                </c:pt>
                <c:pt idx="22">
                  <c:v>0.42</c:v>
                </c:pt>
                <c:pt idx="23">
                  <c:v>0.43</c:v>
                </c:pt>
                <c:pt idx="24">
                  <c:v>0.38</c:v>
                </c:pt>
              </c:numCache>
            </c:numRef>
          </c:val>
          <c:smooth val="0"/>
          <c:extLst>
            <c:ext xmlns:c16="http://schemas.microsoft.com/office/drawing/2014/chart" uri="{C3380CC4-5D6E-409C-BE32-E72D297353CC}">
              <c16:uniqueId val="{00000034-4E04-41C9-BB23-D0175A9B4E5F}"/>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pPr/>
              <c:txPr>
                <a:bodyPr/>
                <a:lstStyle/>
                <a:p>
                  <a:pPr>
                    <a:defRPr sz="1300" b="1">
                      <a:solidFill>
                        <a:schemeClr val="accent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4E04-41C9-BB23-D0175A9B4E5F}"/>
                </c:ext>
              </c:extLst>
            </c:dLbl>
            <c:dLbl>
              <c:idx val="4"/>
              <c:layout>
                <c:manualLayout>
                  <c:x val="-3.3045977011494254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4E04-41C9-BB23-D0175A9B4E5F}"/>
                </c:ext>
              </c:extLst>
            </c:dLbl>
            <c:dLbl>
              <c:idx val="9"/>
              <c:layout>
                <c:manualLayout>
                  <c:x val="-2.729885057471259E-2"/>
                  <c:y val="-3.030303030303030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4E04-41C9-BB23-D0175A9B4E5F}"/>
                </c:ext>
              </c:extLst>
            </c:dLbl>
            <c:dLbl>
              <c:idx val="14"/>
              <c:layout>
                <c:manualLayout>
                  <c:x val="-2.8735632183908046E-2"/>
                  <c:y val="3.9393700787401578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4E04-41C9-BB23-D0175A9B4E5F}"/>
                </c:ext>
              </c:extLst>
            </c:dLbl>
            <c:dLbl>
              <c:idx val="19"/>
              <c:layout>
                <c:manualLayout>
                  <c:x val="-3.304597701149415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4E04-41C9-BB23-D0175A9B4E5F}"/>
                </c:ext>
              </c:extLst>
            </c:dLbl>
            <c:dLbl>
              <c:idx val="23"/>
              <c:layout>
                <c:manualLayout>
                  <c:x val="-3.1609195402298854E-2"/>
                  <c:y val="-3.9393939393939391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4E04-41C9-BB23-D0175A9B4E5F}"/>
                </c:ext>
              </c:extLst>
            </c:dLbl>
            <c:dLbl>
              <c:idx val="24"/>
              <c:layout>
                <c:manualLayout>
                  <c:x val="-2.8735632183908046E-3"/>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4E04-41C9-BB23-D0175A9B4E5F}"/>
                </c:ext>
              </c:extLst>
            </c:dLbl>
            <c:spPr>
              <a:noFill/>
              <a:ln>
                <a:noFill/>
              </a:ln>
              <a:effectLst/>
            </c:spPr>
            <c:txPr>
              <a:bodyPr/>
              <a:lstStyle/>
              <a:p>
                <a:pPr>
                  <a:defRPr sz="1300">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0.73</c:v>
                </c:pt>
                <c:pt idx="1">
                  <c:v>0.69</c:v>
                </c:pt>
                <c:pt idx="2">
                  <c:v>0.76</c:v>
                </c:pt>
                <c:pt idx="3">
                  <c:v>0.75</c:v>
                </c:pt>
                <c:pt idx="4">
                  <c:v>0.72</c:v>
                </c:pt>
                <c:pt idx="5">
                  <c:v>0.7</c:v>
                </c:pt>
                <c:pt idx="6">
                  <c:v>0.68</c:v>
                </c:pt>
                <c:pt idx="7">
                  <c:v>0.64</c:v>
                </c:pt>
                <c:pt idx="8">
                  <c:v>0.56999999999999995</c:v>
                </c:pt>
                <c:pt idx="9">
                  <c:v>0.65</c:v>
                </c:pt>
                <c:pt idx="10">
                  <c:v>0.6</c:v>
                </c:pt>
                <c:pt idx="11">
                  <c:v>0.61</c:v>
                </c:pt>
                <c:pt idx="12">
                  <c:v>0.61</c:v>
                </c:pt>
                <c:pt idx="13">
                  <c:v>0.64</c:v>
                </c:pt>
                <c:pt idx="14">
                  <c:v>0.61</c:v>
                </c:pt>
                <c:pt idx="15">
                  <c:v>0.64</c:v>
                </c:pt>
                <c:pt idx="16">
                  <c:v>0.61</c:v>
                </c:pt>
                <c:pt idx="17">
                  <c:v>0.66</c:v>
                </c:pt>
                <c:pt idx="18">
                  <c:v>0.69</c:v>
                </c:pt>
                <c:pt idx="19">
                  <c:v>0.64</c:v>
                </c:pt>
                <c:pt idx="20">
                  <c:v>0.69</c:v>
                </c:pt>
                <c:pt idx="21">
                  <c:v>0.61</c:v>
                </c:pt>
                <c:pt idx="22">
                  <c:v>0.56999999999999995</c:v>
                </c:pt>
                <c:pt idx="23">
                  <c:v>0.55000000000000004</c:v>
                </c:pt>
                <c:pt idx="24">
                  <c:v>0.6</c:v>
                </c:pt>
              </c:numCache>
            </c:numRef>
          </c:val>
          <c:smooth val="0"/>
          <c:extLst>
            <c:ext xmlns:c16="http://schemas.microsoft.com/office/drawing/2014/chart" uri="{C3380CC4-5D6E-409C-BE32-E72D297353CC}">
              <c16:uniqueId val="{0000003C-4E04-41C9-BB23-D0175A9B4E5F}"/>
            </c:ext>
          </c:extLst>
        </c:ser>
        <c:dLbls>
          <c:showLegendKey val="0"/>
          <c:showVal val="0"/>
          <c:showCatName val="0"/>
          <c:showSerName val="0"/>
          <c:showPercent val="0"/>
          <c:showBubbleSize val="0"/>
        </c:dLbls>
        <c:marker val="1"/>
        <c:smooth val="0"/>
        <c:axId val="169493632"/>
        <c:axId val="169495168"/>
      </c:lineChart>
      <c:catAx>
        <c:axId val="16949363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9495168"/>
        <c:crosses val="autoZero"/>
        <c:auto val="1"/>
        <c:lblAlgn val="ctr"/>
        <c:lblOffset val="100"/>
        <c:noMultiLvlLbl val="0"/>
      </c:catAx>
      <c:valAx>
        <c:axId val="169495168"/>
        <c:scaling>
          <c:orientation val="minMax"/>
          <c:max val="0.9"/>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9493632"/>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75056566205084E-2"/>
          <c:y val="9.49983135416788E-2"/>
          <c:w val="0.95891641777536429"/>
          <c:h val="0.83149141069330879"/>
        </c:manualLayout>
      </c:layout>
      <c:lineChart>
        <c:grouping val="standard"/>
        <c:varyColors val="0"/>
        <c:ser>
          <c:idx val="0"/>
          <c:order val="0"/>
          <c:tx>
            <c:strRef>
              <c:f>Sheet1!$B$1</c:f>
              <c:strCache>
                <c:ptCount val="1"/>
                <c:pt idx="0">
                  <c:v>Very Confident</c:v>
                </c:pt>
              </c:strCache>
            </c:strRef>
          </c:tx>
          <c:spPr>
            <a:ln w="31750">
              <a:solidFill>
                <a:srgbClr val="104F96"/>
              </a:solidFill>
              <a:prstDash val="solid"/>
            </a:ln>
          </c:spPr>
          <c:marker>
            <c:spPr>
              <a:solidFill>
                <a:srgbClr val="104F96"/>
              </a:solidFill>
              <a:ln>
                <a:noFill/>
              </a:ln>
            </c:spPr>
          </c:marker>
          <c:dPt>
            <c:idx val="4"/>
            <c:bubble3D val="0"/>
            <c:spPr>
              <a:ln w="31750">
                <a:solidFill>
                  <a:srgbClr val="104F96"/>
                </a:solidFill>
                <a:prstDash val="solid"/>
              </a:ln>
            </c:spPr>
            <c:extLst>
              <c:ext xmlns:c16="http://schemas.microsoft.com/office/drawing/2014/chart" uri="{C3380CC4-5D6E-409C-BE32-E72D297353CC}">
                <c16:uniqueId val="{00000001-D4B3-442A-ACB0-335014C0AEC8}"/>
              </c:ext>
            </c:extLst>
          </c:dPt>
          <c:dLbls>
            <c:dLbl>
              <c:idx val="0"/>
              <c:layout>
                <c:manualLayout>
                  <c:x val="-2.5691578423386732E-2"/>
                  <c:y val="-3.8731806251491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3-442A-ACB0-335014C0AEC8}"/>
                </c:ext>
              </c:extLst>
            </c:dLbl>
            <c:dLbl>
              <c:idx val="1"/>
              <c:delete val="1"/>
              <c:extLst>
                <c:ext xmlns:c15="http://schemas.microsoft.com/office/drawing/2012/chart" uri="{CE6537A1-D6FC-4f65-9D91-7224C49458BB}"/>
                <c:ext xmlns:c16="http://schemas.microsoft.com/office/drawing/2014/chart" uri="{C3380CC4-5D6E-409C-BE32-E72D297353CC}">
                  <c16:uniqueId val="{00000003-D4B3-442A-ACB0-335014C0AEC8}"/>
                </c:ext>
              </c:extLst>
            </c:dLbl>
            <c:dLbl>
              <c:idx val="2"/>
              <c:delete val="1"/>
              <c:extLst>
                <c:ext xmlns:c15="http://schemas.microsoft.com/office/drawing/2012/chart" uri="{CE6537A1-D6FC-4f65-9D91-7224C49458BB}"/>
                <c:ext xmlns:c16="http://schemas.microsoft.com/office/drawing/2014/chart" uri="{C3380CC4-5D6E-409C-BE32-E72D297353CC}">
                  <c16:uniqueId val="{00000004-D4B3-442A-ACB0-335014C0AEC8}"/>
                </c:ext>
              </c:extLst>
            </c:dLbl>
            <c:dLbl>
              <c:idx val="3"/>
              <c:delete val="1"/>
              <c:extLst>
                <c:ext xmlns:c15="http://schemas.microsoft.com/office/drawing/2012/chart" uri="{CE6537A1-D6FC-4f65-9D91-7224C49458BB}"/>
                <c:ext xmlns:c16="http://schemas.microsoft.com/office/drawing/2014/chart" uri="{C3380CC4-5D6E-409C-BE32-E72D297353CC}">
                  <c16:uniqueId val="{00000005-D4B3-442A-ACB0-335014C0AEC8}"/>
                </c:ext>
              </c:extLst>
            </c:dLbl>
            <c:dLbl>
              <c:idx val="4"/>
              <c:layout>
                <c:manualLayout>
                  <c:x val="-3.2396596977102003E-2"/>
                  <c:y val="-4.575964062184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3-442A-ACB0-335014C0AEC8}"/>
                </c:ext>
              </c:extLst>
            </c:dLbl>
            <c:dLbl>
              <c:idx val="5"/>
              <c:delete val="1"/>
              <c:extLst>
                <c:ext xmlns:c15="http://schemas.microsoft.com/office/drawing/2012/chart" uri="{CE6537A1-D6FC-4f65-9D91-7224C49458BB}"/>
                <c:ext xmlns:c16="http://schemas.microsoft.com/office/drawing/2014/chart" uri="{C3380CC4-5D6E-409C-BE32-E72D297353CC}">
                  <c16:uniqueId val="{00000006-D4B3-442A-ACB0-335014C0AEC8}"/>
                </c:ext>
              </c:extLst>
            </c:dLbl>
            <c:dLbl>
              <c:idx val="6"/>
              <c:delete val="1"/>
              <c:extLst>
                <c:ext xmlns:c15="http://schemas.microsoft.com/office/drawing/2012/chart" uri="{CE6537A1-D6FC-4f65-9D91-7224C49458BB}"/>
                <c:ext xmlns:c16="http://schemas.microsoft.com/office/drawing/2014/chart" uri="{C3380CC4-5D6E-409C-BE32-E72D297353CC}">
                  <c16:uniqueId val="{00000007-D4B3-442A-ACB0-335014C0AEC8}"/>
                </c:ext>
              </c:extLst>
            </c:dLbl>
            <c:dLbl>
              <c:idx val="7"/>
              <c:delete val="1"/>
              <c:extLst>
                <c:ext xmlns:c15="http://schemas.microsoft.com/office/drawing/2012/chart" uri="{CE6537A1-D6FC-4f65-9D91-7224C49458BB}"/>
                <c:ext xmlns:c16="http://schemas.microsoft.com/office/drawing/2014/chart" uri="{C3380CC4-5D6E-409C-BE32-E72D297353CC}">
                  <c16:uniqueId val="{00000008-D4B3-442A-ACB0-335014C0AEC8}"/>
                </c:ext>
              </c:extLst>
            </c:dLbl>
            <c:dLbl>
              <c:idx val="8"/>
              <c:delete val="1"/>
              <c:extLst>
                <c:ext xmlns:c15="http://schemas.microsoft.com/office/drawing/2012/chart" uri="{CE6537A1-D6FC-4f65-9D91-7224C49458BB}"/>
                <c:ext xmlns:c16="http://schemas.microsoft.com/office/drawing/2014/chart" uri="{C3380CC4-5D6E-409C-BE32-E72D297353CC}">
                  <c16:uniqueId val="{00000009-D4B3-442A-ACB0-335014C0AEC8}"/>
                </c:ext>
              </c:extLst>
            </c:dLbl>
            <c:dLbl>
              <c:idx val="9"/>
              <c:layout>
                <c:manualLayout>
                  <c:x val="-2.781609195402299E-2"/>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B3-442A-ACB0-335014C0AEC8}"/>
                </c:ext>
              </c:extLst>
            </c:dLbl>
            <c:dLbl>
              <c:idx val="10"/>
              <c:delete val="1"/>
              <c:extLst>
                <c:ext xmlns:c15="http://schemas.microsoft.com/office/drawing/2012/chart" uri="{CE6537A1-D6FC-4f65-9D91-7224C49458BB}"/>
                <c:ext xmlns:c16="http://schemas.microsoft.com/office/drawing/2014/chart" uri="{C3380CC4-5D6E-409C-BE32-E72D297353CC}">
                  <c16:uniqueId val="{0000000B-D4B3-442A-ACB0-335014C0AEC8}"/>
                </c:ext>
              </c:extLst>
            </c:dLbl>
            <c:dLbl>
              <c:idx val="11"/>
              <c:delete val="1"/>
              <c:extLst>
                <c:ext xmlns:c15="http://schemas.microsoft.com/office/drawing/2012/chart" uri="{CE6537A1-D6FC-4f65-9D91-7224C49458BB}"/>
                <c:ext xmlns:c16="http://schemas.microsoft.com/office/drawing/2014/chart" uri="{C3380CC4-5D6E-409C-BE32-E72D297353CC}">
                  <c16:uniqueId val="{0000000C-D4B3-442A-ACB0-335014C0AEC8}"/>
                </c:ext>
              </c:extLst>
            </c:dLbl>
            <c:dLbl>
              <c:idx val="12"/>
              <c:delete val="1"/>
              <c:extLst>
                <c:ext xmlns:c15="http://schemas.microsoft.com/office/drawing/2012/chart" uri="{CE6537A1-D6FC-4f65-9D91-7224C49458BB}"/>
                <c:ext xmlns:c16="http://schemas.microsoft.com/office/drawing/2014/chart" uri="{C3380CC4-5D6E-409C-BE32-E72D297353CC}">
                  <c16:uniqueId val="{0000000D-D4B3-442A-ACB0-335014C0AEC8}"/>
                </c:ext>
              </c:extLst>
            </c:dLbl>
            <c:dLbl>
              <c:idx val="13"/>
              <c:delete val="1"/>
              <c:extLst>
                <c:ext xmlns:c15="http://schemas.microsoft.com/office/drawing/2012/chart" uri="{CE6537A1-D6FC-4f65-9D91-7224C49458BB}"/>
                <c:ext xmlns:c16="http://schemas.microsoft.com/office/drawing/2014/chart" uri="{C3380CC4-5D6E-409C-BE32-E72D297353CC}">
                  <c16:uniqueId val="{0000000E-D4B3-442A-ACB0-335014C0AEC8}"/>
                </c:ext>
              </c:extLst>
            </c:dLbl>
            <c:dLbl>
              <c:idx val="14"/>
              <c:layout>
                <c:manualLayout>
                  <c:x val="-3.7873563218390804E-2"/>
                  <c:y val="-4.4189453591028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B3-442A-ACB0-335014C0AEC8}"/>
                </c:ext>
              </c:extLst>
            </c:dLbl>
            <c:dLbl>
              <c:idx val="15"/>
              <c:delete val="1"/>
              <c:extLst>
                <c:ext xmlns:c15="http://schemas.microsoft.com/office/drawing/2012/chart" uri="{CE6537A1-D6FC-4f65-9D91-7224C49458BB}"/>
                <c:ext xmlns:c16="http://schemas.microsoft.com/office/drawing/2014/chart" uri="{C3380CC4-5D6E-409C-BE32-E72D297353CC}">
                  <c16:uniqueId val="{00000010-D4B3-442A-ACB0-335014C0AEC8}"/>
                </c:ext>
              </c:extLst>
            </c:dLbl>
            <c:dLbl>
              <c:idx val="16"/>
              <c:delete val="1"/>
              <c:extLst>
                <c:ext xmlns:c15="http://schemas.microsoft.com/office/drawing/2012/chart" uri="{CE6537A1-D6FC-4f65-9D91-7224C49458BB}"/>
                <c:ext xmlns:c16="http://schemas.microsoft.com/office/drawing/2014/chart" uri="{C3380CC4-5D6E-409C-BE32-E72D297353CC}">
                  <c16:uniqueId val="{00000011-D4B3-442A-ACB0-335014C0AEC8}"/>
                </c:ext>
              </c:extLst>
            </c:dLbl>
            <c:dLbl>
              <c:idx val="17"/>
              <c:delete val="1"/>
              <c:extLst>
                <c:ext xmlns:c15="http://schemas.microsoft.com/office/drawing/2012/chart" uri="{CE6537A1-D6FC-4f65-9D91-7224C49458BB}"/>
                <c:ext xmlns:c16="http://schemas.microsoft.com/office/drawing/2014/chart" uri="{C3380CC4-5D6E-409C-BE32-E72D297353CC}">
                  <c16:uniqueId val="{00000012-D4B3-442A-ACB0-335014C0AEC8}"/>
                </c:ext>
              </c:extLst>
            </c:dLbl>
            <c:dLbl>
              <c:idx val="18"/>
              <c:delete val="1"/>
              <c:extLst>
                <c:ext xmlns:c15="http://schemas.microsoft.com/office/drawing/2012/chart" uri="{CE6537A1-D6FC-4f65-9D91-7224C49458BB}"/>
                <c:ext xmlns:c16="http://schemas.microsoft.com/office/drawing/2014/chart" uri="{C3380CC4-5D6E-409C-BE32-E72D297353CC}">
                  <c16:uniqueId val="{00000013-D4B3-442A-ACB0-335014C0AEC8}"/>
                </c:ext>
              </c:extLst>
            </c:dLbl>
            <c:dLbl>
              <c:idx val="19"/>
              <c:layout>
                <c:manualLayout>
                  <c:x val="-3.0689655172413795E-2"/>
                  <c:y val="-3.8289191123836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4B3-442A-ACB0-335014C0AEC8}"/>
                </c:ext>
              </c:extLst>
            </c:dLbl>
            <c:dLbl>
              <c:idx val="20"/>
              <c:delete val="1"/>
              <c:extLst>
                <c:ext xmlns:c15="http://schemas.microsoft.com/office/drawing/2012/chart" uri="{CE6537A1-D6FC-4f65-9D91-7224C49458BB}"/>
                <c:ext xmlns:c16="http://schemas.microsoft.com/office/drawing/2014/chart" uri="{C3380CC4-5D6E-409C-BE32-E72D297353CC}">
                  <c16:uniqueId val="{00000015-D4B3-442A-ACB0-335014C0AEC8}"/>
                </c:ext>
              </c:extLst>
            </c:dLbl>
            <c:dLbl>
              <c:idx val="21"/>
              <c:delete val="1"/>
              <c:extLst>
                <c:ext xmlns:c15="http://schemas.microsoft.com/office/drawing/2012/chart" uri="{CE6537A1-D6FC-4f65-9D91-7224C49458BB}"/>
                <c:ext xmlns:c16="http://schemas.microsoft.com/office/drawing/2014/chart" uri="{C3380CC4-5D6E-409C-BE32-E72D297353CC}">
                  <c16:uniqueId val="{00000016-D4B3-442A-ACB0-335014C0AEC8}"/>
                </c:ext>
              </c:extLst>
            </c:dLbl>
            <c:dLbl>
              <c:idx val="22"/>
              <c:delete val="1"/>
              <c:extLst>
                <c:ext xmlns:c15="http://schemas.microsoft.com/office/drawing/2012/chart" uri="{CE6537A1-D6FC-4f65-9D91-7224C49458BB}"/>
                <c:ext xmlns:c16="http://schemas.microsoft.com/office/drawing/2014/chart" uri="{C3380CC4-5D6E-409C-BE32-E72D297353CC}">
                  <c16:uniqueId val="{00000017-D4B3-442A-ACB0-335014C0AEC8}"/>
                </c:ext>
              </c:extLst>
            </c:dLbl>
            <c:dLbl>
              <c:idx val="23"/>
              <c:layout>
                <c:manualLayout>
                  <c:x val="-3.017241379310345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B3-442A-ACB0-335014C0AEC8}"/>
                </c:ext>
              </c:extLst>
            </c:dLbl>
            <c:dLbl>
              <c:idx val="24"/>
              <c:layout>
                <c:manualLayout>
                  <c:x val="-4.5362702507014208E-3"/>
                  <c:y val="3.762848962061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B3-442A-ACB0-335014C0AEC8}"/>
                </c:ext>
              </c:extLst>
            </c:dLbl>
            <c:spPr>
              <a:noFill/>
              <a:ln>
                <a:noFill/>
              </a:ln>
              <a:effectLst/>
            </c:spPr>
            <c:txPr>
              <a:bodyPr/>
              <a:lstStyle/>
              <a:p>
                <a:pPr>
                  <a:defRPr sz="1300" b="1">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0.12</c:v>
                </c:pt>
                <c:pt idx="1">
                  <c:v>0.13</c:v>
                </c:pt>
                <c:pt idx="2">
                  <c:v>0.06</c:v>
                </c:pt>
                <c:pt idx="3">
                  <c:v>0.05</c:v>
                </c:pt>
                <c:pt idx="4">
                  <c:v>0.1</c:v>
                </c:pt>
                <c:pt idx="5">
                  <c:v>0.12</c:v>
                </c:pt>
                <c:pt idx="6">
                  <c:v>0.12</c:v>
                </c:pt>
                <c:pt idx="7">
                  <c:v>0.22</c:v>
                </c:pt>
                <c:pt idx="8">
                  <c:v>0.14000000000000001</c:v>
                </c:pt>
                <c:pt idx="9">
                  <c:v>0.18</c:v>
                </c:pt>
                <c:pt idx="10">
                  <c:v>0.19</c:v>
                </c:pt>
                <c:pt idx="11">
                  <c:v>0.16</c:v>
                </c:pt>
                <c:pt idx="12">
                  <c:v>0.2</c:v>
                </c:pt>
                <c:pt idx="13">
                  <c:v>0.12</c:v>
                </c:pt>
                <c:pt idx="14">
                  <c:v>0.15</c:v>
                </c:pt>
                <c:pt idx="15">
                  <c:v>0.08</c:v>
                </c:pt>
                <c:pt idx="16">
                  <c:v>0.09</c:v>
                </c:pt>
                <c:pt idx="17">
                  <c:v>7.0000000000000007E-2</c:v>
                </c:pt>
                <c:pt idx="18">
                  <c:v>0.09</c:v>
                </c:pt>
                <c:pt idx="19">
                  <c:v>0.12</c:v>
                </c:pt>
                <c:pt idx="20">
                  <c:v>0.09</c:v>
                </c:pt>
                <c:pt idx="21">
                  <c:v>0.12</c:v>
                </c:pt>
                <c:pt idx="22">
                  <c:v>0.12</c:v>
                </c:pt>
                <c:pt idx="23">
                  <c:v>0.15</c:v>
                </c:pt>
                <c:pt idx="24">
                  <c:v>0.08</c:v>
                </c:pt>
              </c:numCache>
            </c:numRef>
          </c:val>
          <c:smooth val="0"/>
          <c:extLst>
            <c:ext xmlns:c16="http://schemas.microsoft.com/office/drawing/2014/chart" uri="{C3380CC4-5D6E-409C-BE32-E72D297353CC}">
              <c16:uniqueId val="{0000001A-D4B3-442A-ACB0-335014C0AEC8}"/>
            </c:ext>
          </c:extLst>
        </c:ser>
        <c:ser>
          <c:idx val="1"/>
          <c:order val="1"/>
          <c:tx>
            <c:strRef>
              <c:f>Sheet1!$C$1</c:f>
              <c:strCache>
                <c:ptCount val="1"/>
                <c:pt idx="0">
                  <c:v>Very or Somewhat Confident</c:v>
                </c:pt>
              </c:strCache>
            </c:strRef>
          </c:tx>
          <c:spPr>
            <a:ln w="31750" cap="rnd">
              <a:solidFill>
                <a:srgbClr val="0099CC"/>
              </a:solidFill>
              <a:prstDash val="solid"/>
              <a:round/>
            </a:ln>
          </c:spPr>
          <c:marker>
            <c:spPr>
              <a:solidFill>
                <a:srgbClr val="0099CC"/>
              </a:solidFill>
              <a:ln>
                <a:noFill/>
              </a:ln>
            </c:spPr>
          </c:marker>
          <c:dLbls>
            <c:dLbl>
              <c:idx val="0"/>
              <c:layout>
                <c:manualLayout>
                  <c:x val="-2.781609195402299E-2"/>
                  <c:y val="4.3689095681221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4B3-442A-ACB0-335014C0AEC8}"/>
                </c:ext>
              </c:extLst>
            </c:dLbl>
            <c:dLbl>
              <c:idx val="1"/>
              <c:delete val="1"/>
              <c:extLst>
                <c:ext xmlns:c15="http://schemas.microsoft.com/office/drawing/2012/chart" uri="{CE6537A1-D6FC-4f65-9D91-7224C49458BB}"/>
                <c:ext xmlns:c16="http://schemas.microsoft.com/office/drawing/2014/chart" uri="{C3380CC4-5D6E-409C-BE32-E72D297353CC}">
                  <c16:uniqueId val="{0000001C-D4B3-442A-ACB0-335014C0AEC8}"/>
                </c:ext>
              </c:extLst>
            </c:dLbl>
            <c:dLbl>
              <c:idx val="2"/>
              <c:delete val="1"/>
              <c:extLst>
                <c:ext xmlns:c15="http://schemas.microsoft.com/office/drawing/2012/chart" uri="{CE6537A1-D6FC-4f65-9D91-7224C49458BB}"/>
                <c:ext xmlns:c16="http://schemas.microsoft.com/office/drawing/2014/chart" uri="{C3380CC4-5D6E-409C-BE32-E72D297353CC}">
                  <c16:uniqueId val="{0000001D-D4B3-442A-ACB0-335014C0AEC8}"/>
                </c:ext>
              </c:extLst>
            </c:dLbl>
            <c:dLbl>
              <c:idx val="3"/>
              <c:delete val="1"/>
              <c:extLst>
                <c:ext xmlns:c15="http://schemas.microsoft.com/office/drawing/2012/chart" uri="{CE6537A1-D6FC-4f65-9D91-7224C49458BB}"/>
                <c:ext xmlns:c16="http://schemas.microsoft.com/office/drawing/2014/chart" uri="{C3380CC4-5D6E-409C-BE32-E72D297353CC}">
                  <c16:uniqueId val="{0000001E-D4B3-442A-ACB0-335014C0AEC8}"/>
                </c:ext>
              </c:extLst>
            </c:dLbl>
            <c:dLbl>
              <c:idx val="4"/>
              <c:layout>
                <c:manualLayout>
                  <c:x val="-3.3438659607204269E-2"/>
                  <c:y val="4.3118348842758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4B3-442A-ACB0-335014C0AEC8}"/>
                </c:ext>
              </c:extLst>
            </c:dLbl>
            <c:dLbl>
              <c:idx val="5"/>
              <c:delete val="1"/>
              <c:extLst>
                <c:ext xmlns:c15="http://schemas.microsoft.com/office/drawing/2012/chart" uri="{CE6537A1-D6FC-4f65-9D91-7224C49458BB}"/>
                <c:ext xmlns:c16="http://schemas.microsoft.com/office/drawing/2014/chart" uri="{C3380CC4-5D6E-409C-BE32-E72D297353CC}">
                  <c16:uniqueId val="{00000020-D4B3-442A-ACB0-335014C0AEC8}"/>
                </c:ext>
              </c:extLst>
            </c:dLbl>
            <c:dLbl>
              <c:idx val="6"/>
              <c:delete val="1"/>
              <c:extLst>
                <c:ext xmlns:c15="http://schemas.microsoft.com/office/drawing/2012/chart" uri="{CE6537A1-D6FC-4f65-9D91-7224C49458BB}"/>
                <c:ext xmlns:c16="http://schemas.microsoft.com/office/drawing/2014/chart" uri="{C3380CC4-5D6E-409C-BE32-E72D297353CC}">
                  <c16:uniqueId val="{00000021-D4B3-442A-ACB0-335014C0AEC8}"/>
                </c:ext>
              </c:extLst>
            </c:dLbl>
            <c:dLbl>
              <c:idx val="7"/>
              <c:delete val="1"/>
              <c:extLst>
                <c:ext xmlns:c15="http://schemas.microsoft.com/office/drawing/2012/chart" uri="{CE6537A1-D6FC-4f65-9D91-7224C49458BB}"/>
                <c:ext xmlns:c16="http://schemas.microsoft.com/office/drawing/2014/chart" uri="{C3380CC4-5D6E-409C-BE32-E72D297353CC}">
                  <c16:uniqueId val="{00000022-D4B3-442A-ACB0-335014C0AEC8}"/>
                </c:ext>
              </c:extLst>
            </c:dLbl>
            <c:dLbl>
              <c:idx val="8"/>
              <c:delete val="1"/>
              <c:extLst>
                <c:ext xmlns:c15="http://schemas.microsoft.com/office/drawing/2012/chart" uri="{CE6537A1-D6FC-4f65-9D91-7224C49458BB}"/>
                <c:ext xmlns:c16="http://schemas.microsoft.com/office/drawing/2014/chart" uri="{C3380CC4-5D6E-409C-BE32-E72D297353CC}">
                  <c16:uniqueId val="{00000023-D4B3-442A-ACB0-335014C0AEC8}"/>
                </c:ext>
              </c:extLst>
            </c:dLbl>
            <c:dLbl>
              <c:idx val="9"/>
              <c:layout>
                <c:manualLayout>
                  <c:x val="-2.6111186532717892E-2"/>
                  <c:y val="-6.953567167740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4B3-442A-ACB0-335014C0AEC8}"/>
                </c:ext>
              </c:extLst>
            </c:dLbl>
            <c:dLbl>
              <c:idx val="10"/>
              <c:delete val="1"/>
              <c:extLst>
                <c:ext xmlns:c15="http://schemas.microsoft.com/office/drawing/2012/chart" uri="{CE6537A1-D6FC-4f65-9D91-7224C49458BB}"/>
                <c:ext xmlns:c16="http://schemas.microsoft.com/office/drawing/2014/chart" uri="{C3380CC4-5D6E-409C-BE32-E72D297353CC}">
                  <c16:uniqueId val="{00000025-D4B3-442A-ACB0-335014C0AEC8}"/>
                </c:ext>
              </c:extLst>
            </c:dLbl>
            <c:dLbl>
              <c:idx val="11"/>
              <c:delete val="1"/>
              <c:extLst>
                <c:ext xmlns:c15="http://schemas.microsoft.com/office/drawing/2012/chart" uri="{CE6537A1-D6FC-4f65-9D91-7224C49458BB}"/>
                <c:ext xmlns:c16="http://schemas.microsoft.com/office/drawing/2014/chart" uri="{C3380CC4-5D6E-409C-BE32-E72D297353CC}">
                  <c16:uniqueId val="{00000026-D4B3-442A-ACB0-335014C0AEC8}"/>
                </c:ext>
              </c:extLst>
            </c:dLbl>
            <c:dLbl>
              <c:idx val="12"/>
              <c:delete val="1"/>
              <c:extLst>
                <c:ext xmlns:c15="http://schemas.microsoft.com/office/drawing/2012/chart" uri="{CE6537A1-D6FC-4f65-9D91-7224C49458BB}"/>
                <c:ext xmlns:c16="http://schemas.microsoft.com/office/drawing/2014/chart" uri="{C3380CC4-5D6E-409C-BE32-E72D297353CC}">
                  <c16:uniqueId val="{00000027-D4B3-442A-ACB0-335014C0AEC8}"/>
                </c:ext>
              </c:extLst>
            </c:dLbl>
            <c:dLbl>
              <c:idx val="13"/>
              <c:delete val="1"/>
              <c:extLst>
                <c:ext xmlns:c15="http://schemas.microsoft.com/office/drawing/2012/chart" uri="{CE6537A1-D6FC-4f65-9D91-7224C49458BB}"/>
                <c:ext xmlns:c16="http://schemas.microsoft.com/office/drawing/2014/chart" uri="{C3380CC4-5D6E-409C-BE32-E72D297353CC}">
                  <c16:uniqueId val="{00000028-D4B3-442A-ACB0-335014C0AEC8}"/>
                </c:ext>
              </c:extLst>
            </c:dLbl>
            <c:dLbl>
              <c:idx val="14"/>
              <c:layout>
                <c:manualLayout>
                  <c:x val="-3.7653294415784237E-2"/>
                  <c:y val="-4.772846575996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4B3-442A-ACB0-335014C0AEC8}"/>
                </c:ext>
              </c:extLst>
            </c:dLbl>
            <c:dLbl>
              <c:idx val="15"/>
              <c:delete val="1"/>
              <c:extLst>
                <c:ext xmlns:c15="http://schemas.microsoft.com/office/drawing/2012/chart" uri="{CE6537A1-D6FC-4f65-9D91-7224C49458BB}"/>
                <c:ext xmlns:c16="http://schemas.microsoft.com/office/drawing/2014/chart" uri="{C3380CC4-5D6E-409C-BE32-E72D297353CC}">
                  <c16:uniqueId val="{0000002A-D4B3-442A-ACB0-335014C0AEC8}"/>
                </c:ext>
              </c:extLst>
            </c:dLbl>
            <c:dLbl>
              <c:idx val="16"/>
              <c:delete val="1"/>
              <c:extLst>
                <c:ext xmlns:c15="http://schemas.microsoft.com/office/drawing/2012/chart" uri="{CE6537A1-D6FC-4f65-9D91-7224C49458BB}"/>
                <c:ext xmlns:c16="http://schemas.microsoft.com/office/drawing/2014/chart" uri="{C3380CC4-5D6E-409C-BE32-E72D297353CC}">
                  <c16:uniqueId val="{0000002B-D4B3-442A-ACB0-335014C0AEC8}"/>
                </c:ext>
              </c:extLst>
            </c:dLbl>
            <c:dLbl>
              <c:idx val="17"/>
              <c:delete val="1"/>
              <c:extLst>
                <c:ext xmlns:c15="http://schemas.microsoft.com/office/drawing/2012/chart" uri="{CE6537A1-D6FC-4f65-9D91-7224C49458BB}"/>
                <c:ext xmlns:c16="http://schemas.microsoft.com/office/drawing/2014/chart" uri="{C3380CC4-5D6E-409C-BE32-E72D297353CC}">
                  <c16:uniqueId val="{0000002C-D4B3-442A-ACB0-335014C0AEC8}"/>
                </c:ext>
              </c:extLst>
            </c:dLbl>
            <c:dLbl>
              <c:idx val="18"/>
              <c:delete val="1"/>
              <c:extLst>
                <c:ext xmlns:c15="http://schemas.microsoft.com/office/drawing/2012/chart" uri="{CE6537A1-D6FC-4f65-9D91-7224C49458BB}"/>
                <c:ext xmlns:c16="http://schemas.microsoft.com/office/drawing/2014/chart" uri="{C3380CC4-5D6E-409C-BE32-E72D297353CC}">
                  <c16:uniqueId val="{0000002D-D4B3-442A-ACB0-335014C0AEC8}"/>
                </c:ext>
              </c:extLst>
            </c:dLbl>
            <c:dLbl>
              <c:idx val="19"/>
              <c:layout>
                <c:manualLayout>
                  <c:x val="-3.2126436781609195E-2"/>
                  <c:y val="-6.5401574803149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4B3-442A-ACB0-335014C0AEC8}"/>
                </c:ext>
              </c:extLst>
            </c:dLbl>
            <c:dLbl>
              <c:idx val="20"/>
              <c:delete val="1"/>
              <c:extLst>
                <c:ext xmlns:c15="http://schemas.microsoft.com/office/drawing/2012/chart" uri="{CE6537A1-D6FC-4f65-9D91-7224C49458BB}"/>
                <c:ext xmlns:c16="http://schemas.microsoft.com/office/drawing/2014/chart" uri="{C3380CC4-5D6E-409C-BE32-E72D297353CC}">
                  <c16:uniqueId val="{0000002F-D4B3-442A-ACB0-335014C0AEC8}"/>
                </c:ext>
              </c:extLst>
            </c:dLbl>
            <c:dLbl>
              <c:idx val="21"/>
              <c:delete val="1"/>
              <c:extLst>
                <c:ext xmlns:c15="http://schemas.microsoft.com/office/drawing/2012/chart" uri="{CE6537A1-D6FC-4f65-9D91-7224C49458BB}"/>
                <c:ext xmlns:c16="http://schemas.microsoft.com/office/drawing/2014/chart" uri="{C3380CC4-5D6E-409C-BE32-E72D297353CC}">
                  <c16:uniqueId val="{00000030-D4B3-442A-ACB0-335014C0AEC8}"/>
                </c:ext>
              </c:extLst>
            </c:dLbl>
            <c:dLbl>
              <c:idx val="22"/>
              <c:delete val="1"/>
              <c:extLst>
                <c:ext xmlns:c15="http://schemas.microsoft.com/office/drawing/2012/chart" uri="{CE6537A1-D6FC-4f65-9D91-7224C49458BB}"/>
                <c:ext xmlns:c16="http://schemas.microsoft.com/office/drawing/2014/chart" uri="{C3380CC4-5D6E-409C-BE32-E72D297353CC}">
                  <c16:uniqueId val="{00000031-D4B3-442A-ACB0-335014C0AEC8}"/>
                </c:ext>
              </c:extLst>
            </c:dLbl>
            <c:dLbl>
              <c:idx val="23"/>
              <c:layout>
                <c:manualLayout>
                  <c:x val="-3.1609195402298854E-2"/>
                  <c:y val="-5.151515151515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4B3-442A-ACB0-335014C0AEC8}"/>
                </c:ext>
              </c:extLst>
            </c:dLbl>
            <c:dLbl>
              <c:idx val="24"/>
              <c:layout>
                <c:manualLayout>
                  <c:x val="-1.6627070323106165E-3"/>
                  <c:y val="-4.11591505607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4B3-442A-ACB0-335014C0AEC8}"/>
                </c:ext>
              </c:extLst>
            </c:dLbl>
            <c:spPr>
              <a:noFill/>
              <a:ln>
                <a:noFill/>
              </a:ln>
              <a:effectLst/>
            </c:spPr>
            <c:txPr>
              <a:bodyPr/>
              <a:lstStyle/>
              <a:p>
                <a:pPr>
                  <a:defRPr sz="1300"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0.44</c:v>
                </c:pt>
                <c:pt idx="1">
                  <c:v>0.44</c:v>
                </c:pt>
                <c:pt idx="2">
                  <c:v>0.34</c:v>
                </c:pt>
                <c:pt idx="3">
                  <c:v>0.41</c:v>
                </c:pt>
                <c:pt idx="4">
                  <c:v>0.41</c:v>
                </c:pt>
                <c:pt idx="5">
                  <c:v>0.46</c:v>
                </c:pt>
                <c:pt idx="6">
                  <c:v>0.51</c:v>
                </c:pt>
                <c:pt idx="7">
                  <c:v>0.62</c:v>
                </c:pt>
                <c:pt idx="8">
                  <c:v>0.64</c:v>
                </c:pt>
                <c:pt idx="9">
                  <c:v>0.56000000000000005</c:v>
                </c:pt>
                <c:pt idx="10">
                  <c:v>0.63</c:v>
                </c:pt>
                <c:pt idx="11">
                  <c:v>0.52</c:v>
                </c:pt>
                <c:pt idx="12">
                  <c:v>0.63</c:v>
                </c:pt>
                <c:pt idx="13">
                  <c:v>0.62</c:v>
                </c:pt>
                <c:pt idx="14">
                  <c:v>0.6</c:v>
                </c:pt>
                <c:pt idx="15">
                  <c:v>0.52</c:v>
                </c:pt>
                <c:pt idx="16">
                  <c:v>0.59</c:v>
                </c:pt>
                <c:pt idx="17">
                  <c:v>0.47</c:v>
                </c:pt>
                <c:pt idx="18">
                  <c:v>0.54</c:v>
                </c:pt>
                <c:pt idx="19">
                  <c:v>0.5</c:v>
                </c:pt>
                <c:pt idx="20">
                  <c:v>0.43</c:v>
                </c:pt>
                <c:pt idx="21">
                  <c:v>0.51</c:v>
                </c:pt>
                <c:pt idx="22">
                  <c:v>0.56000000000000005</c:v>
                </c:pt>
                <c:pt idx="23">
                  <c:v>0.53</c:v>
                </c:pt>
                <c:pt idx="24">
                  <c:v>0.52</c:v>
                </c:pt>
              </c:numCache>
            </c:numRef>
          </c:val>
          <c:smooth val="0"/>
          <c:extLst>
            <c:ext xmlns:c16="http://schemas.microsoft.com/office/drawing/2014/chart" uri="{C3380CC4-5D6E-409C-BE32-E72D297353CC}">
              <c16:uniqueId val="{00000034-D4B3-442A-ACB0-335014C0AEC8}"/>
            </c:ext>
          </c:extLst>
        </c:ser>
        <c:ser>
          <c:idx val="2"/>
          <c:order val="2"/>
          <c:tx>
            <c:strRef>
              <c:f>Sheet1!$D$1</c:f>
              <c:strCache>
                <c:ptCount val="1"/>
                <c:pt idx="0">
                  <c:v>Not Too or Not At All Confident</c:v>
                </c:pt>
              </c:strCache>
            </c:strRef>
          </c:tx>
          <c:spPr>
            <a:ln w="31750">
              <a:solidFill>
                <a:srgbClr val="CC3300"/>
              </a:solidFill>
            </a:ln>
          </c:spPr>
          <c:marker>
            <c:spPr>
              <a:solidFill>
                <a:srgbClr val="CC3300"/>
              </a:solidFill>
              <a:ln>
                <a:noFill/>
              </a:ln>
            </c:spPr>
          </c:marker>
          <c:dLbls>
            <c:dLbl>
              <c:idx val="0"/>
              <c:layout>
                <c:manualLayout>
                  <c:x val="-2.5862068965517241E-2"/>
                  <c:y val="-4.2424242424242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4B3-442A-ACB0-335014C0AEC8}"/>
                </c:ext>
              </c:extLst>
            </c:dLbl>
            <c:dLbl>
              <c:idx val="4"/>
              <c:layout>
                <c:manualLayout>
                  <c:x val="-3.3045977011494254E-2"/>
                  <c:y val="-3.9393939393939391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4B3-442A-ACB0-335014C0AEC8}"/>
                </c:ext>
              </c:extLst>
            </c:dLbl>
            <c:dLbl>
              <c:idx val="9"/>
              <c:layout>
                <c:manualLayout>
                  <c:x val="-2.729885057471259E-2"/>
                  <c:y val="-3.030303030303030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4B3-442A-ACB0-335014C0AEC8}"/>
                </c:ext>
              </c:extLst>
            </c:dLbl>
            <c:dLbl>
              <c:idx val="14"/>
              <c:layout>
                <c:manualLayout>
                  <c:x val="-2.8735632183908046E-2"/>
                  <c:y val="3.0302791696492484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4B3-442A-ACB0-335014C0AEC8}"/>
                </c:ext>
              </c:extLst>
            </c:dLbl>
            <c:dLbl>
              <c:idx val="19"/>
              <c:layout>
                <c:manualLayout>
                  <c:x val="-3.1609195402298743E-2"/>
                  <c:y val="4.8484848484848485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4B3-442A-ACB0-335014C0AEC8}"/>
                </c:ext>
              </c:extLst>
            </c:dLbl>
            <c:dLbl>
              <c:idx val="23"/>
              <c:layout>
                <c:manualLayout>
                  <c:x val="-3.1609195402298854E-2"/>
                  <c:y val="4.2424242424242427E-2"/>
                </c:manualLayout>
              </c:layout>
              <c:spPr/>
              <c:txPr>
                <a:bodyPr/>
                <a:lstStyle/>
                <a:p>
                  <a:pPr algn="ctr" rtl="0">
                    <a:defRPr lang="en-US" sz="1300"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4B3-442A-ACB0-335014C0AEC8}"/>
                </c:ext>
              </c:extLst>
            </c:dLbl>
            <c:dLbl>
              <c:idx val="24"/>
              <c:layout>
                <c:manualLayout>
                  <c:x val="-2.8735632183908046E-3"/>
                  <c:y val="4.2424242424242427E-2"/>
                </c:manualLayout>
              </c:layout>
              <c:spPr/>
              <c:txPr>
                <a:bodyPr/>
                <a:lstStyle/>
                <a:p>
                  <a:pPr algn="ctr" rtl="0">
                    <a:defRPr lang="en-US" sz="13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D4B3-442A-ACB0-335014C0AEC8}"/>
                </c:ext>
              </c:extLst>
            </c:dLbl>
            <c:spPr>
              <a:noFill/>
              <a:ln>
                <a:noFill/>
              </a:ln>
              <a:effectLst/>
            </c:spPr>
            <c:txPr>
              <a:bodyPr/>
              <a:lstStyle/>
              <a:p>
                <a:pPr>
                  <a:defRPr sz="1300" b="1">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c:formatCode>
                <c:ptCount val="25"/>
                <c:pt idx="0">
                  <c:v>0.46</c:v>
                </c:pt>
                <c:pt idx="1">
                  <c:v>0.47</c:v>
                </c:pt>
                <c:pt idx="2">
                  <c:v>0.56000000000000005</c:v>
                </c:pt>
                <c:pt idx="3">
                  <c:v>0.51</c:v>
                </c:pt>
                <c:pt idx="4">
                  <c:v>0.51</c:v>
                </c:pt>
                <c:pt idx="5">
                  <c:v>0.5</c:v>
                </c:pt>
                <c:pt idx="6">
                  <c:v>0.48</c:v>
                </c:pt>
                <c:pt idx="7">
                  <c:v>0.3</c:v>
                </c:pt>
                <c:pt idx="8">
                  <c:v>0.28999999999999998</c:v>
                </c:pt>
                <c:pt idx="9">
                  <c:v>0.42</c:v>
                </c:pt>
                <c:pt idx="10">
                  <c:v>0.34</c:v>
                </c:pt>
                <c:pt idx="11">
                  <c:v>0.43</c:v>
                </c:pt>
                <c:pt idx="12">
                  <c:v>0.33</c:v>
                </c:pt>
                <c:pt idx="13">
                  <c:v>0.36</c:v>
                </c:pt>
                <c:pt idx="14">
                  <c:v>0.35</c:v>
                </c:pt>
                <c:pt idx="15">
                  <c:v>0.45</c:v>
                </c:pt>
                <c:pt idx="16">
                  <c:v>0.39</c:v>
                </c:pt>
                <c:pt idx="17">
                  <c:v>0.49</c:v>
                </c:pt>
                <c:pt idx="18">
                  <c:v>0.44</c:v>
                </c:pt>
                <c:pt idx="19">
                  <c:v>0.49</c:v>
                </c:pt>
                <c:pt idx="20">
                  <c:v>0.56000000000000005</c:v>
                </c:pt>
                <c:pt idx="21">
                  <c:v>0.45</c:v>
                </c:pt>
                <c:pt idx="22">
                  <c:v>0.4</c:v>
                </c:pt>
                <c:pt idx="23">
                  <c:v>0.44</c:v>
                </c:pt>
                <c:pt idx="24">
                  <c:v>0.47</c:v>
                </c:pt>
              </c:numCache>
            </c:numRef>
          </c:val>
          <c:smooth val="0"/>
          <c:extLst>
            <c:ext xmlns:c16="http://schemas.microsoft.com/office/drawing/2014/chart" uri="{C3380CC4-5D6E-409C-BE32-E72D297353CC}">
              <c16:uniqueId val="{0000003C-D4B3-442A-ACB0-335014C0AEC8}"/>
            </c:ext>
          </c:extLst>
        </c:ser>
        <c:dLbls>
          <c:showLegendKey val="0"/>
          <c:showVal val="0"/>
          <c:showCatName val="0"/>
          <c:showSerName val="0"/>
          <c:showPercent val="0"/>
          <c:showBubbleSize val="0"/>
        </c:dLbls>
        <c:marker val="1"/>
        <c:smooth val="0"/>
        <c:axId val="169734912"/>
        <c:axId val="169736448"/>
      </c:lineChart>
      <c:catAx>
        <c:axId val="16973491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9736448"/>
        <c:crosses val="autoZero"/>
        <c:auto val="1"/>
        <c:lblAlgn val="ctr"/>
        <c:lblOffset val="100"/>
        <c:noMultiLvlLbl val="0"/>
      </c:catAx>
      <c:valAx>
        <c:axId val="169736448"/>
        <c:scaling>
          <c:orientation val="minMax"/>
          <c:max val="0.70000000000000007"/>
          <c:min val="0"/>
        </c:scaling>
        <c:delete val="0"/>
        <c:axPos val="l"/>
        <c:numFmt formatCode="0%" sourceLinked="1"/>
        <c:majorTickMark val="out"/>
        <c:minorTickMark val="none"/>
        <c:tickLblPos val="nextTo"/>
        <c:spPr>
          <a:noFill/>
          <a:ln>
            <a:noFill/>
          </a:ln>
        </c:spPr>
        <c:txPr>
          <a:bodyPr/>
          <a:lstStyle/>
          <a:p>
            <a:pPr>
              <a:defRPr sz="800">
                <a:solidFill>
                  <a:schemeClr val="bg1"/>
                </a:solidFill>
              </a:defRPr>
            </a:pPr>
            <a:endParaRPr lang="en-US"/>
          </a:p>
        </c:txPr>
        <c:crossAx val="169734912"/>
        <c:crosses val="autoZero"/>
        <c:crossBetween val="between"/>
      </c:valAx>
      <c:spPr>
        <a:solidFill>
          <a:schemeClr val="bg1">
            <a:lumMod val="95000"/>
          </a:schemeClr>
        </a:solidFill>
        <a:ln w="25400">
          <a:solidFill>
            <a:schemeClr val="tx1"/>
          </a:solidFill>
        </a:ln>
      </c:spPr>
    </c:plotArea>
    <c:legend>
      <c:legendPos val="t"/>
      <c:layout>
        <c:manualLayout>
          <c:xMode val="edge"/>
          <c:yMode val="edge"/>
          <c:x val="6.5085301837270307E-2"/>
          <c:y val="1.5523932729624801E-2"/>
          <c:w val="0.9"/>
          <c:h val="6.1081603435934134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78846076802"/>
          <c:y val="8.5842124848407628E-2"/>
          <c:w val="0.56563930196617951"/>
          <c:h val="0.88708575232715881"/>
        </c:manualLayout>
      </c:layout>
      <c:barChart>
        <c:barDir val="bar"/>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Very Likely</c:v>
                </c:pt>
                <c:pt idx="1">
                  <c:v>Somewhat Likely</c:v>
                </c:pt>
                <c:pt idx="2">
                  <c:v>Not too Likely</c:v>
                </c:pt>
                <c:pt idx="3">
                  <c:v>Not at all Likely</c:v>
                </c:pt>
                <c:pt idx="4">
                  <c:v>No way to know</c:v>
                </c:pt>
                <c:pt idx="6">
                  <c:v>Very Likely</c:v>
                </c:pt>
                <c:pt idx="7">
                  <c:v>Somewhat Likely</c:v>
                </c:pt>
                <c:pt idx="8">
                  <c:v>Not too Likely</c:v>
                </c:pt>
                <c:pt idx="9">
                  <c:v>Not at all Likely</c:v>
                </c:pt>
                <c:pt idx="10">
                  <c:v>No way to know</c:v>
                </c:pt>
              </c:strCache>
            </c:strRef>
          </c:cat>
          <c:val>
            <c:numRef>
              <c:f>Sheet1!$B$2:$B$12</c:f>
              <c:numCache>
                <c:formatCode>0%</c:formatCode>
                <c:ptCount val="11"/>
                <c:pt idx="0">
                  <c:v>0.22</c:v>
                </c:pt>
                <c:pt idx="1">
                  <c:v>0.38</c:v>
                </c:pt>
                <c:pt idx="2">
                  <c:v>0.16</c:v>
                </c:pt>
                <c:pt idx="3">
                  <c:v>7.0000000000000007E-2</c:v>
                </c:pt>
                <c:pt idx="4">
                  <c:v>0.15</c:v>
                </c:pt>
                <c:pt idx="6">
                  <c:v>7.0000000000000007E-2</c:v>
                </c:pt>
                <c:pt idx="7">
                  <c:v>0.2</c:v>
                </c:pt>
                <c:pt idx="8">
                  <c:v>0.3</c:v>
                </c:pt>
                <c:pt idx="9">
                  <c:v>0.24</c:v>
                </c:pt>
                <c:pt idx="10">
                  <c:v>0.17</c:v>
                </c:pt>
              </c:numCache>
            </c:numRef>
          </c:val>
          <c:extLst>
            <c:ext xmlns:c16="http://schemas.microsoft.com/office/drawing/2014/chart" uri="{C3380CC4-5D6E-409C-BE32-E72D297353CC}">
              <c16:uniqueId val="{00000000-58E9-47C2-BC93-9446051C627E}"/>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Very Likely</c:v>
                </c:pt>
                <c:pt idx="1">
                  <c:v>Somewhat Likely</c:v>
                </c:pt>
                <c:pt idx="2">
                  <c:v>Not too Likely</c:v>
                </c:pt>
                <c:pt idx="3">
                  <c:v>Not at all Likely</c:v>
                </c:pt>
                <c:pt idx="4">
                  <c:v>No way to know</c:v>
                </c:pt>
                <c:pt idx="6">
                  <c:v>Very Likely</c:v>
                </c:pt>
                <c:pt idx="7">
                  <c:v>Somewhat Likely</c:v>
                </c:pt>
                <c:pt idx="8">
                  <c:v>Not too Likely</c:v>
                </c:pt>
                <c:pt idx="9">
                  <c:v>Not at all Likely</c:v>
                </c:pt>
                <c:pt idx="10">
                  <c:v>No way to know</c:v>
                </c:pt>
              </c:strCache>
            </c:strRef>
          </c:cat>
          <c:val>
            <c:numRef>
              <c:f>Sheet1!$C$2:$C$12</c:f>
              <c:numCache>
                <c:formatCode>0%</c:formatCode>
                <c:ptCount val="11"/>
                <c:pt idx="0">
                  <c:v>0.32</c:v>
                </c:pt>
                <c:pt idx="1">
                  <c:v>0.36</c:v>
                </c:pt>
                <c:pt idx="2">
                  <c:v>0.09</c:v>
                </c:pt>
                <c:pt idx="3">
                  <c:v>0.05</c:v>
                </c:pt>
                <c:pt idx="4">
                  <c:v>0.15</c:v>
                </c:pt>
                <c:pt idx="6">
                  <c:v>0.08</c:v>
                </c:pt>
                <c:pt idx="7">
                  <c:v>0.18</c:v>
                </c:pt>
                <c:pt idx="8">
                  <c:v>0.27</c:v>
                </c:pt>
                <c:pt idx="9">
                  <c:v>0.2</c:v>
                </c:pt>
                <c:pt idx="10">
                  <c:v>0.22</c:v>
                </c:pt>
              </c:numCache>
            </c:numRef>
          </c:val>
          <c:extLst>
            <c:ext xmlns:c16="http://schemas.microsoft.com/office/drawing/2014/chart" uri="{C3380CC4-5D6E-409C-BE32-E72D297353CC}">
              <c16:uniqueId val="{00000001-58E9-47C2-BC93-9446051C627E}"/>
            </c:ext>
          </c:extLst>
        </c:ser>
        <c:dLbls>
          <c:showLegendKey val="0"/>
          <c:showVal val="0"/>
          <c:showCatName val="0"/>
          <c:showSerName val="0"/>
          <c:showPercent val="0"/>
          <c:showBubbleSize val="0"/>
        </c:dLbls>
        <c:gapWidth val="50"/>
        <c:axId val="169793408"/>
        <c:axId val="169794944"/>
      </c:barChart>
      <c:catAx>
        <c:axId val="169793408"/>
        <c:scaling>
          <c:orientation val="maxMin"/>
        </c:scaling>
        <c:delete val="0"/>
        <c:axPos val="l"/>
        <c:numFmt formatCode="General" sourceLinked="1"/>
        <c:majorTickMark val="none"/>
        <c:minorTickMark val="none"/>
        <c:tickLblPos val="nextTo"/>
        <c:txPr>
          <a:bodyPr/>
          <a:lstStyle/>
          <a:p>
            <a:pPr algn="r">
              <a:defRPr/>
            </a:pPr>
            <a:endParaRPr lang="en-US"/>
          </a:p>
        </c:txPr>
        <c:crossAx val="169794944"/>
        <c:crosses val="autoZero"/>
        <c:auto val="1"/>
        <c:lblAlgn val="ctr"/>
        <c:lblOffset val="100"/>
        <c:noMultiLvlLbl val="0"/>
      </c:catAx>
      <c:valAx>
        <c:axId val="169794944"/>
        <c:scaling>
          <c:orientation val="minMax"/>
        </c:scaling>
        <c:delete val="1"/>
        <c:axPos val="t"/>
        <c:numFmt formatCode="0%" sourceLinked="1"/>
        <c:majorTickMark val="out"/>
        <c:minorTickMark val="none"/>
        <c:tickLblPos val="nextTo"/>
        <c:crossAx val="169793408"/>
        <c:crosses val="autoZero"/>
        <c:crossBetween val="between"/>
      </c:valAx>
    </c:plotArea>
    <c:legend>
      <c:legendPos val="t"/>
      <c:overlay val="0"/>
      <c:spPr>
        <a:ln>
          <a:solidFill>
            <a:sysClr val="windowText" lastClr="000000">
              <a:lumMod val="75000"/>
              <a:lumOff val="25000"/>
            </a:sysClr>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476993929608"/>
          <c:y val="0.14822752589889795"/>
          <c:w val="0.51831248244067096"/>
          <c:h val="0.82470028260739114"/>
        </c:manualLayout>
      </c:layout>
      <c:barChart>
        <c:barDir val="bar"/>
        <c:grouping val="clustered"/>
        <c:varyColors val="0"/>
        <c:ser>
          <c:idx val="0"/>
          <c:order val="0"/>
          <c:tx>
            <c:strRef>
              <c:f>Sheet1!$B$1</c:f>
              <c:strCache>
                <c:ptCount val="1"/>
                <c:pt idx="0">
                  <c:v>Workers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Sheet1!$B$2:$B$7</c:f>
              <c:numCache>
                <c:formatCode>0%</c:formatCode>
                <c:ptCount val="6"/>
                <c:pt idx="0">
                  <c:v>7.0000000000000007E-2</c:v>
                </c:pt>
                <c:pt idx="1">
                  <c:v>0.38</c:v>
                </c:pt>
                <c:pt idx="2">
                  <c:v>0.36</c:v>
                </c:pt>
                <c:pt idx="3">
                  <c:v>0.16</c:v>
                </c:pt>
                <c:pt idx="4">
                  <c:v>0.01</c:v>
                </c:pt>
                <c:pt idx="5">
                  <c:v>0.02</c:v>
                </c:pt>
              </c:numCache>
            </c:numRef>
          </c:val>
          <c:extLst>
            <c:ext xmlns:c16="http://schemas.microsoft.com/office/drawing/2014/chart" uri="{C3380CC4-5D6E-409C-BE32-E72D297353CC}">
              <c16:uniqueId val="{00000000-F5C7-4F4C-904C-E222D2B58876}"/>
            </c:ext>
          </c:extLst>
        </c:ser>
        <c:ser>
          <c:idx val="1"/>
          <c:order val="1"/>
          <c:tx>
            <c:strRef>
              <c:f>Sheet1!$C$1</c:f>
              <c:strCache>
                <c:ptCount val="1"/>
                <c:pt idx="0">
                  <c:v>Retirees</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Sheet1!$C$2:$C$7</c:f>
              <c:numCache>
                <c:formatCode>0%</c:formatCode>
                <c:ptCount val="6"/>
                <c:pt idx="0">
                  <c:v>0.01</c:v>
                </c:pt>
                <c:pt idx="1">
                  <c:v>0.13</c:v>
                </c:pt>
                <c:pt idx="2">
                  <c:v>0.28000000000000003</c:v>
                </c:pt>
                <c:pt idx="3">
                  <c:v>0.52</c:v>
                </c:pt>
                <c:pt idx="4">
                  <c:v>0.05</c:v>
                </c:pt>
                <c:pt idx="5">
                  <c:v>0.01</c:v>
                </c:pt>
              </c:numCache>
            </c:numRef>
          </c:val>
          <c:extLst>
            <c:ext xmlns:c16="http://schemas.microsoft.com/office/drawing/2014/chart" uri="{C3380CC4-5D6E-409C-BE32-E72D297353CC}">
              <c16:uniqueId val="{00000001-F5C7-4F4C-904C-E222D2B58876}"/>
            </c:ext>
          </c:extLst>
        </c:ser>
        <c:dLbls>
          <c:showLegendKey val="0"/>
          <c:showVal val="0"/>
          <c:showCatName val="0"/>
          <c:showSerName val="0"/>
          <c:showPercent val="0"/>
          <c:showBubbleSize val="0"/>
        </c:dLbls>
        <c:gapWidth val="50"/>
        <c:axId val="169886848"/>
        <c:axId val="169888384"/>
      </c:barChart>
      <c:catAx>
        <c:axId val="169886848"/>
        <c:scaling>
          <c:orientation val="maxMin"/>
        </c:scaling>
        <c:delete val="0"/>
        <c:axPos val="l"/>
        <c:numFmt formatCode="General" sourceLinked="1"/>
        <c:majorTickMark val="none"/>
        <c:minorTickMark val="none"/>
        <c:tickLblPos val="nextTo"/>
        <c:txPr>
          <a:bodyPr/>
          <a:lstStyle/>
          <a:p>
            <a:pPr algn="r">
              <a:defRPr/>
            </a:pPr>
            <a:endParaRPr lang="en-US"/>
          </a:p>
        </c:txPr>
        <c:crossAx val="169888384"/>
        <c:crosses val="autoZero"/>
        <c:auto val="1"/>
        <c:lblAlgn val="ctr"/>
        <c:lblOffset val="100"/>
        <c:noMultiLvlLbl val="0"/>
      </c:catAx>
      <c:valAx>
        <c:axId val="169888384"/>
        <c:scaling>
          <c:orientation val="minMax"/>
        </c:scaling>
        <c:delete val="1"/>
        <c:axPos val="t"/>
        <c:numFmt formatCode="0%" sourceLinked="1"/>
        <c:majorTickMark val="out"/>
        <c:minorTickMark val="none"/>
        <c:tickLblPos val="nextTo"/>
        <c:crossAx val="169886848"/>
        <c:crosses val="autoZero"/>
        <c:crossBetween val="between"/>
      </c:valAx>
    </c:plotArea>
    <c:legend>
      <c:legendPos val="t"/>
      <c:overlay val="0"/>
      <c:spPr>
        <a:ln>
          <a:solidFill>
            <a:sysClr val="windowText" lastClr="000000">
              <a:lumMod val="75000"/>
              <a:lumOff val="25000"/>
            </a:sysClr>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39128667131067"/>
          <c:y val="0.1431048156754868"/>
          <c:w val="0.53258758516393157"/>
          <c:h val="0.8298229131425845"/>
        </c:manualLayout>
      </c:layout>
      <c:barChart>
        <c:barDir val="bar"/>
        <c:grouping val="percentStacked"/>
        <c:varyColors val="0"/>
        <c:ser>
          <c:idx val="0"/>
          <c:order val="0"/>
          <c:tx>
            <c:strRef>
              <c:f>Sheet1!$B$1</c:f>
              <c:strCache>
                <c:ptCount val="1"/>
                <c:pt idx="0">
                  <c:v>Spend more</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Health expenses</c:v>
                </c:pt>
                <c:pt idx="1">
                  <c:v>Travel</c:v>
                </c:pt>
                <c:pt idx="2">
                  <c:v>Day-to-day expenses</c:v>
                </c:pt>
                <c:pt idx="3">
                  <c:v>Major expenses, such as car, appliance or home repair</c:v>
                </c:pt>
                <c:pt idx="4">
                  <c:v>Entertainment</c:v>
                </c:pt>
                <c:pt idx="5">
                  <c:v>Care or support for a relative</c:v>
                </c:pt>
              </c:strCache>
            </c:strRef>
          </c:cat>
          <c:val>
            <c:numRef>
              <c:f>Sheet1!$B$2:$B$7</c:f>
              <c:numCache>
                <c:formatCode>0%</c:formatCode>
                <c:ptCount val="6"/>
                <c:pt idx="0">
                  <c:v>0.36</c:v>
                </c:pt>
                <c:pt idx="1">
                  <c:v>0.22</c:v>
                </c:pt>
                <c:pt idx="2">
                  <c:v>0.17</c:v>
                </c:pt>
                <c:pt idx="3">
                  <c:v>0.13</c:v>
                </c:pt>
                <c:pt idx="4">
                  <c:v>0.11</c:v>
                </c:pt>
                <c:pt idx="5">
                  <c:v>0.08</c:v>
                </c:pt>
              </c:numCache>
            </c:numRef>
          </c:val>
          <c:extLst>
            <c:ext xmlns:c16="http://schemas.microsoft.com/office/drawing/2014/chart" uri="{C3380CC4-5D6E-409C-BE32-E72D297353CC}">
              <c16:uniqueId val="{00000000-41BC-41BF-AD81-2B4208E5BF07}"/>
            </c:ext>
          </c:extLst>
        </c:ser>
        <c:ser>
          <c:idx val="1"/>
          <c:order val="1"/>
          <c:tx>
            <c:strRef>
              <c:f>Sheet1!$C$1</c:f>
              <c:strCache>
                <c:ptCount val="1"/>
                <c:pt idx="0">
                  <c:v>Spend about the same</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Health expenses</c:v>
                </c:pt>
                <c:pt idx="1">
                  <c:v>Travel</c:v>
                </c:pt>
                <c:pt idx="2">
                  <c:v>Day-to-day expenses</c:v>
                </c:pt>
                <c:pt idx="3">
                  <c:v>Major expenses, such as car, appliance or home repair</c:v>
                </c:pt>
                <c:pt idx="4">
                  <c:v>Entertainment</c:v>
                </c:pt>
                <c:pt idx="5">
                  <c:v>Care or support for a relative</c:v>
                </c:pt>
              </c:strCache>
            </c:strRef>
          </c:cat>
          <c:val>
            <c:numRef>
              <c:f>Sheet1!$C$2:$C$7</c:f>
              <c:numCache>
                <c:formatCode>0%</c:formatCode>
                <c:ptCount val="6"/>
                <c:pt idx="0">
                  <c:v>0.53</c:v>
                </c:pt>
                <c:pt idx="1">
                  <c:v>0.31</c:v>
                </c:pt>
                <c:pt idx="2">
                  <c:v>0.61</c:v>
                </c:pt>
                <c:pt idx="3">
                  <c:v>0.48</c:v>
                </c:pt>
                <c:pt idx="4">
                  <c:v>0.43</c:v>
                </c:pt>
                <c:pt idx="5">
                  <c:v>0.31</c:v>
                </c:pt>
              </c:numCache>
            </c:numRef>
          </c:val>
          <c:extLst>
            <c:ext xmlns:c16="http://schemas.microsoft.com/office/drawing/2014/chart" uri="{C3380CC4-5D6E-409C-BE32-E72D297353CC}">
              <c16:uniqueId val="{00000001-41BC-41BF-AD81-2B4208E5BF07}"/>
            </c:ext>
          </c:extLst>
        </c:ser>
        <c:ser>
          <c:idx val="2"/>
          <c:order val="2"/>
          <c:tx>
            <c:strRef>
              <c:f>Sheet1!$D$1</c:f>
              <c:strCache>
                <c:ptCount val="1"/>
                <c:pt idx="0">
                  <c:v>Spend less</c:v>
                </c:pt>
              </c:strCache>
            </c:strRef>
          </c:tx>
          <c:spPr>
            <a:solidFill>
              <a:srgbClr val="00650B"/>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Health expenses</c:v>
                </c:pt>
                <c:pt idx="1">
                  <c:v>Travel</c:v>
                </c:pt>
                <c:pt idx="2">
                  <c:v>Day-to-day expenses</c:v>
                </c:pt>
                <c:pt idx="3">
                  <c:v>Major expenses, such as car, appliance or home repair</c:v>
                </c:pt>
                <c:pt idx="4">
                  <c:v>Entertainment</c:v>
                </c:pt>
                <c:pt idx="5">
                  <c:v>Care or support for a relative</c:v>
                </c:pt>
              </c:strCache>
            </c:strRef>
          </c:cat>
          <c:val>
            <c:numRef>
              <c:f>Sheet1!$D$2:$D$7</c:f>
              <c:numCache>
                <c:formatCode>0%</c:formatCode>
                <c:ptCount val="6"/>
                <c:pt idx="0">
                  <c:v>0.1</c:v>
                </c:pt>
                <c:pt idx="1">
                  <c:v>0.46</c:v>
                </c:pt>
                <c:pt idx="2">
                  <c:v>0.21</c:v>
                </c:pt>
                <c:pt idx="3">
                  <c:v>0.38</c:v>
                </c:pt>
                <c:pt idx="4">
                  <c:v>0.45</c:v>
                </c:pt>
                <c:pt idx="5">
                  <c:v>0.56999999999999995</c:v>
                </c:pt>
              </c:numCache>
            </c:numRef>
          </c:val>
          <c:extLst>
            <c:ext xmlns:c16="http://schemas.microsoft.com/office/drawing/2014/chart" uri="{C3380CC4-5D6E-409C-BE32-E72D297353CC}">
              <c16:uniqueId val="{00000002-41BC-41BF-AD81-2B4208E5BF07}"/>
            </c:ext>
          </c:extLst>
        </c:ser>
        <c:dLbls>
          <c:showLegendKey val="0"/>
          <c:showVal val="0"/>
          <c:showCatName val="0"/>
          <c:showSerName val="0"/>
          <c:showPercent val="0"/>
          <c:showBubbleSize val="0"/>
        </c:dLbls>
        <c:gapWidth val="50"/>
        <c:overlap val="100"/>
        <c:axId val="170310656"/>
        <c:axId val="170316544"/>
      </c:barChart>
      <c:catAx>
        <c:axId val="170310656"/>
        <c:scaling>
          <c:orientation val="maxMin"/>
        </c:scaling>
        <c:delete val="0"/>
        <c:axPos val="l"/>
        <c:numFmt formatCode="General" sourceLinked="1"/>
        <c:majorTickMark val="none"/>
        <c:minorTickMark val="none"/>
        <c:tickLblPos val="nextTo"/>
        <c:txPr>
          <a:bodyPr/>
          <a:lstStyle/>
          <a:p>
            <a:pPr algn="r">
              <a:defRPr/>
            </a:pPr>
            <a:endParaRPr lang="en-US"/>
          </a:p>
        </c:txPr>
        <c:crossAx val="170316544"/>
        <c:crosses val="autoZero"/>
        <c:auto val="1"/>
        <c:lblAlgn val="ctr"/>
        <c:lblOffset val="100"/>
        <c:noMultiLvlLbl val="0"/>
      </c:catAx>
      <c:valAx>
        <c:axId val="170316544"/>
        <c:scaling>
          <c:orientation val="minMax"/>
          <c:max val="1"/>
        </c:scaling>
        <c:delete val="1"/>
        <c:axPos val="t"/>
        <c:numFmt formatCode="0%" sourceLinked="1"/>
        <c:majorTickMark val="out"/>
        <c:minorTickMark val="none"/>
        <c:tickLblPos val="nextTo"/>
        <c:crossAx val="170310656"/>
        <c:crosses val="autoZero"/>
        <c:crossBetween val="between"/>
      </c:valAx>
    </c:plotArea>
    <c:legend>
      <c:legendPos val="t"/>
      <c:layout>
        <c:manualLayout>
          <c:xMode val="edge"/>
          <c:yMode val="edge"/>
          <c:x val="0.19963280135278261"/>
          <c:y val="1.6904501766431698E-2"/>
          <c:w val="0.61882229708908321"/>
          <c:h val="5.6790474024857603E-2"/>
        </c:manualLayout>
      </c:layout>
      <c:overlay val="0"/>
      <c:spPr>
        <a:ln>
          <a:solidFill>
            <a:schemeClr val="tx1"/>
          </a:solidFill>
        </a:ln>
      </c:spPr>
    </c:legend>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401"/>
          <c:y val="5.315569928758905E-2"/>
          <c:w val="0.44893334952348002"/>
          <c:h val="0.92560531496062992"/>
        </c:manualLayout>
      </c:layout>
      <c:barChart>
        <c:barDir val="bar"/>
        <c:grouping val="clustered"/>
        <c:varyColors val="0"/>
        <c:ser>
          <c:idx val="0"/>
          <c:order val="0"/>
          <c:tx>
            <c:strRef>
              <c:f>Sheet1!$B$1</c:f>
              <c:strCache>
                <c:ptCount val="1"/>
                <c:pt idx="0">
                  <c:v>2017</c:v>
                </c:pt>
              </c:strCache>
            </c:strRef>
          </c:tx>
          <c:spPr>
            <a:solidFill>
              <a:schemeClr val="accent2"/>
            </a:solidFill>
          </c:spPr>
          <c:invertIfNegative val="0"/>
          <c:dLbls>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Much higher</c:v>
                </c:pt>
                <c:pt idx="1">
                  <c:v>Somewhat higher</c:v>
                </c:pt>
                <c:pt idx="2">
                  <c:v>About the same</c:v>
                </c:pt>
                <c:pt idx="3">
                  <c:v>Somewhat lower</c:v>
                </c:pt>
                <c:pt idx="4">
                  <c:v>Much lower</c:v>
                </c:pt>
                <c:pt idx="5">
                  <c:v>Don't Know / Refused</c:v>
                </c:pt>
              </c:strCache>
            </c:strRef>
          </c:cat>
          <c:val>
            <c:numRef>
              <c:f>Sheet1!$B$2:$B$7</c:f>
              <c:numCache>
                <c:formatCode>0%</c:formatCode>
                <c:ptCount val="6"/>
                <c:pt idx="0">
                  <c:v>0.2</c:v>
                </c:pt>
                <c:pt idx="1">
                  <c:v>0.27</c:v>
                </c:pt>
                <c:pt idx="2">
                  <c:v>0.39</c:v>
                </c:pt>
                <c:pt idx="3">
                  <c:v>0.08</c:v>
                </c:pt>
                <c:pt idx="4">
                  <c:v>0.05</c:v>
                </c:pt>
                <c:pt idx="5">
                  <c:v>0.01</c:v>
                </c:pt>
              </c:numCache>
            </c:numRef>
          </c:val>
          <c:extLst>
            <c:ext xmlns:c16="http://schemas.microsoft.com/office/drawing/2014/chart" uri="{C3380CC4-5D6E-409C-BE32-E72D297353CC}">
              <c16:uniqueId val="{00000000-CBC7-416E-BF54-5445D385060F}"/>
            </c:ext>
          </c:extLst>
        </c:ser>
        <c:dLbls>
          <c:showLegendKey val="0"/>
          <c:showVal val="0"/>
          <c:showCatName val="0"/>
          <c:showSerName val="0"/>
          <c:showPercent val="0"/>
          <c:showBubbleSize val="0"/>
        </c:dLbls>
        <c:gapWidth val="50"/>
        <c:axId val="170009344"/>
        <c:axId val="170010880"/>
      </c:barChart>
      <c:catAx>
        <c:axId val="170009344"/>
        <c:scaling>
          <c:orientation val="maxMin"/>
        </c:scaling>
        <c:delete val="0"/>
        <c:axPos val="l"/>
        <c:numFmt formatCode="General" sourceLinked="1"/>
        <c:majorTickMark val="none"/>
        <c:minorTickMark val="none"/>
        <c:tickLblPos val="nextTo"/>
        <c:txPr>
          <a:bodyPr/>
          <a:lstStyle/>
          <a:p>
            <a:pPr algn="r">
              <a:defRPr/>
            </a:pPr>
            <a:endParaRPr lang="en-US"/>
          </a:p>
        </c:txPr>
        <c:crossAx val="170010880"/>
        <c:crosses val="autoZero"/>
        <c:auto val="1"/>
        <c:lblAlgn val="ctr"/>
        <c:lblOffset val="100"/>
        <c:noMultiLvlLbl val="0"/>
      </c:catAx>
      <c:valAx>
        <c:axId val="170010880"/>
        <c:scaling>
          <c:orientation val="minMax"/>
        </c:scaling>
        <c:delete val="1"/>
        <c:axPos val="t"/>
        <c:numFmt formatCode="0%" sourceLinked="1"/>
        <c:majorTickMark val="out"/>
        <c:minorTickMark val="none"/>
        <c:tickLblPos val="nextTo"/>
        <c:crossAx val="170009344"/>
        <c:crosses val="autoZero"/>
        <c:crossBetween val="between"/>
      </c:valAx>
    </c:plotArea>
    <c:plotVisOnly val="1"/>
    <c:dispBlanksAs val="gap"/>
    <c:showDLblsOverMax val="0"/>
  </c:chart>
  <c:spPr>
    <a:solidFill>
      <a:srgbClr val="FFFFFF">
        <a:lumMod val="95000"/>
      </a:srgbClr>
    </a:solidFill>
    <a:ln>
      <a:solidFill>
        <a:srgbClr val="515151">
          <a:lumMod val="75000"/>
          <a:lumOff val="25000"/>
        </a:srgbClr>
      </a:solidFill>
    </a:ln>
  </c:spPr>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78D27F-0CFB-4AF1-B008-6AA4B7B722DD}" type="datetimeFigureOut">
              <a:rPr lang="en-US" smtClean="0"/>
              <a:t>4/20/2017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5B508F-2BF8-43D8-AAAC-69A44515633D}" type="slidenum">
              <a:rPr lang="en-US" smtClean="0"/>
              <a:t>‹#›</a:t>
            </a:fld>
            <a:endParaRPr lang="en-US"/>
          </a:p>
        </p:txBody>
      </p:sp>
    </p:spTree>
    <p:extLst>
      <p:ext uri="{BB962C8B-B14F-4D97-AF65-F5344CB8AC3E}">
        <p14:creationId xmlns:p14="http://schemas.microsoft.com/office/powerpoint/2010/main" val="138025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DB3B0-5427-4F35-91D7-27415803DD6D}" type="datetimeFigureOut">
              <a:rPr lang="en-US" smtClean="0"/>
              <a:pPr/>
              <a:t>4/20/2017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5C5951-557B-4983-9393-F2184E67F724}" type="slidenum">
              <a:rPr lang="en-US" smtClean="0"/>
              <a:pPr/>
              <a:t>‹#›</a:t>
            </a:fld>
            <a:endParaRPr lang="en-US"/>
          </a:p>
        </p:txBody>
      </p:sp>
    </p:spTree>
    <p:extLst>
      <p:ext uri="{BB962C8B-B14F-4D97-AF65-F5344CB8AC3E}">
        <p14:creationId xmlns:p14="http://schemas.microsoft.com/office/powerpoint/2010/main" val="424701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5C5951-557B-4983-9393-F2184E67F724}" type="slidenum">
              <a:rPr lang="en-US" smtClean="0"/>
              <a:pPr/>
              <a:t>1</a:t>
            </a:fld>
            <a:endParaRPr lang="en-US"/>
          </a:p>
        </p:txBody>
      </p:sp>
    </p:spTree>
    <p:extLst>
      <p:ext uri="{BB962C8B-B14F-4D97-AF65-F5344CB8AC3E}">
        <p14:creationId xmlns:p14="http://schemas.microsoft.com/office/powerpoint/2010/main" val="110547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16</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115</a:t>
            </a:fld>
            <a:endParaRPr lang="en-US" dirty="0"/>
          </a:p>
        </p:txBody>
      </p:sp>
    </p:spTree>
    <p:extLst>
      <p:ext uri="{BB962C8B-B14F-4D97-AF65-F5344CB8AC3E}">
        <p14:creationId xmlns:p14="http://schemas.microsoft.com/office/powerpoint/2010/main" val="16750651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116</a:t>
            </a:fld>
            <a:endParaRPr lang="en-US" dirty="0"/>
          </a:p>
        </p:txBody>
      </p:sp>
    </p:spTree>
    <p:extLst>
      <p:ext uri="{BB962C8B-B14F-4D97-AF65-F5344CB8AC3E}">
        <p14:creationId xmlns:p14="http://schemas.microsoft.com/office/powerpoint/2010/main" val="168573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17</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18</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19</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20</a:t>
            </a:fld>
            <a:endParaRPr lang="en-US" dirty="0"/>
          </a:p>
        </p:txBody>
      </p:sp>
    </p:spTree>
    <p:extLst>
      <p:ext uri="{BB962C8B-B14F-4D97-AF65-F5344CB8AC3E}">
        <p14:creationId xmlns:p14="http://schemas.microsoft.com/office/powerpoint/2010/main" val="67783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21</a:t>
            </a:fld>
            <a:endParaRPr lang="en-US" dirty="0"/>
          </a:p>
        </p:txBody>
      </p:sp>
    </p:spTree>
    <p:extLst>
      <p:ext uri="{BB962C8B-B14F-4D97-AF65-F5344CB8AC3E}">
        <p14:creationId xmlns:p14="http://schemas.microsoft.com/office/powerpoint/2010/main" val="67783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22</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23</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24</a:t>
            </a:fld>
            <a:endParaRPr lang="en-US" dirty="0"/>
          </a:p>
        </p:txBody>
      </p:sp>
    </p:spTree>
    <p:extLst>
      <p:ext uri="{BB962C8B-B14F-4D97-AF65-F5344CB8AC3E}">
        <p14:creationId xmlns:p14="http://schemas.microsoft.com/office/powerpoint/2010/main" val="67783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26</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a:t>
            </a:fld>
            <a:endParaRPr lang="en-US" dirty="0"/>
          </a:p>
        </p:txBody>
      </p:sp>
    </p:spTree>
    <p:extLst>
      <p:ext uri="{BB962C8B-B14F-4D97-AF65-F5344CB8AC3E}">
        <p14:creationId xmlns:p14="http://schemas.microsoft.com/office/powerpoint/2010/main" val="118806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27</a:t>
            </a:fld>
            <a:endParaRPr lang="en-US" dirty="0"/>
          </a:p>
        </p:txBody>
      </p:sp>
    </p:spTree>
    <p:extLst>
      <p:ext uri="{BB962C8B-B14F-4D97-AF65-F5344CB8AC3E}">
        <p14:creationId xmlns:p14="http://schemas.microsoft.com/office/powerpoint/2010/main" val="266859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28</a:t>
            </a:fld>
            <a:endParaRPr lang="en-US" dirty="0"/>
          </a:p>
        </p:txBody>
      </p:sp>
    </p:spTree>
    <p:extLst>
      <p:ext uri="{BB962C8B-B14F-4D97-AF65-F5344CB8AC3E}">
        <p14:creationId xmlns:p14="http://schemas.microsoft.com/office/powerpoint/2010/main" val="266859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29</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30</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31</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32</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33</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34</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35</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37</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38</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39</a:t>
            </a:fld>
            <a:endParaRPr lang="en-US" dirty="0"/>
          </a:p>
        </p:txBody>
      </p:sp>
    </p:spTree>
    <p:extLst>
      <p:ext uri="{BB962C8B-B14F-4D97-AF65-F5344CB8AC3E}">
        <p14:creationId xmlns:p14="http://schemas.microsoft.com/office/powerpoint/2010/main" val="2779709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40</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41</a:t>
            </a:fld>
            <a:endParaRPr lang="en-US" dirty="0"/>
          </a:p>
        </p:txBody>
      </p:sp>
    </p:spTree>
    <p:extLst>
      <p:ext uri="{BB962C8B-B14F-4D97-AF65-F5344CB8AC3E}">
        <p14:creationId xmlns:p14="http://schemas.microsoft.com/office/powerpoint/2010/main" val="2773824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42</a:t>
            </a:fld>
            <a:endParaRPr lang="en-US" dirty="0"/>
          </a:p>
        </p:txBody>
      </p:sp>
    </p:spTree>
    <p:extLst>
      <p:ext uri="{BB962C8B-B14F-4D97-AF65-F5344CB8AC3E}">
        <p14:creationId xmlns:p14="http://schemas.microsoft.com/office/powerpoint/2010/main" val="2773824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44</a:t>
            </a:fld>
            <a:endParaRPr lang="en-US" dirty="0"/>
          </a:p>
        </p:txBody>
      </p:sp>
    </p:spTree>
    <p:extLst>
      <p:ext uri="{BB962C8B-B14F-4D97-AF65-F5344CB8AC3E}">
        <p14:creationId xmlns:p14="http://schemas.microsoft.com/office/powerpoint/2010/main" val="2893368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45</a:t>
            </a:fld>
            <a:endParaRPr lang="en-US" dirty="0"/>
          </a:p>
        </p:txBody>
      </p:sp>
    </p:spTree>
    <p:extLst>
      <p:ext uri="{BB962C8B-B14F-4D97-AF65-F5344CB8AC3E}">
        <p14:creationId xmlns:p14="http://schemas.microsoft.com/office/powerpoint/2010/main" val="2893368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46</a:t>
            </a:fld>
            <a:endParaRPr lang="en-US" dirty="0"/>
          </a:p>
        </p:txBody>
      </p:sp>
    </p:spTree>
    <p:extLst>
      <p:ext uri="{BB962C8B-B14F-4D97-AF65-F5344CB8AC3E}">
        <p14:creationId xmlns:p14="http://schemas.microsoft.com/office/powerpoint/2010/main" val="2893368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47</a:t>
            </a:fld>
            <a:endParaRPr lang="en-US" dirty="0"/>
          </a:p>
        </p:txBody>
      </p:sp>
    </p:spTree>
    <p:extLst>
      <p:ext uri="{BB962C8B-B14F-4D97-AF65-F5344CB8AC3E}">
        <p14:creationId xmlns:p14="http://schemas.microsoft.com/office/powerpoint/2010/main" val="131880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48</a:t>
            </a:fld>
            <a:endParaRPr lang="en-US" dirty="0"/>
          </a:p>
        </p:txBody>
      </p:sp>
    </p:spTree>
    <p:extLst>
      <p:ext uri="{BB962C8B-B14F-4D97-AF65-F5344CB8AC3E}">
        <p14:creationId xmlns:p14="http://schemas.microsoft.com/office/powerpoint/2010/main" val="17432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49</a:t>
            </a:fld>
            <a:endParaRPr lang="en-US" dirty="0"/>
          </a:p>
        </p:txBody>
      </p:sp>
    </p:spTree>
    <p:extLst>
      <p:ext uri="{BB962C8B-B14F-4D97-AF65-F5344CB8AC3E}">
        <p14:creationId xmlns:p14="http://schemas.microsoft.com/office/powerpoint/2010/main" val="131880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50</a:t>
            </a:fld>
            <a:endParaRPr lang="en-US" dirty="0"/>
          </a:p>
        </p:txBody>
      </p:sp>
    </p:spTree>
    <p:extLst>
      <p:ext uri="{BB962C8B-B14F-4D97-AF65-F5344CB8AC3E}">
        <p14:creationId xmlns:p14="http://schemas.microsoft.com/office/powerpoint/2010/main" val="1743267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51</a:t>
            </a:fld>
            <a:endParaRPr lang="en-US" dirty="0"/>
          </a:p>
        </p:txBody>
      </p:sp>
    </p:spTree>
    <p:extLst>
      <p:ext uri="{BB962C8B-B14F-4D97-AF65-F5344CB8AC3E}">
        <p14:creationId xmlns:p14="http://schemas.microsoft.com/office/powerpoint/2010/main" val="1743267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52</a:t>
            </a:fld>
            <a:endParaRPr lang="en-US" dirty="0"/>
          </a:p>
        </p:txBody>
      </p:sp>
    </p:spTree>
    <p:extLst>
      <p:ext uri="{BB962C8B-B14F-4D97-AF65-F5344CB8AC3E}">
        <p14:creationId xmlns:p14="http://schemas.microsoft.com/office/powerpoint/2010/main" val="131880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53</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54</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55</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57</a:t>
            </a:fld>
            <a:endParaRPr lang="en-US" dirty="0"/>
          </a:p>
        </p:txBody>
      </p:sp>
    </p:spTree>
    <p:extLst>
      <p:ext uri="{BB962C8B-B14F-4D97-AF65-F5344CB8AC3E}">
        <p14:creationId xmlns:p14="http://schemas.microsoft.com/office/powerpoint/2010/main" val="1097919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58</a:t>
            </a:fld>
            <a:endParaRPr lang="en-US" dirty="0"/>
          </a:p>
        </p:txBody>
      </p:sp>
    </p:spTree>
    <p:extLst>
      <p:ext uri="{BB962C8B-B14F-4D97-AF65-F5344CB8AC3E}">
        <p14:creationId xmlns:p14="http://schemas.microsoft.com/office/powerpoint/2010/main" val="762797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59</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60</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61</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62</a:t>
            </a:fld>
            <a:endParaRPr lang="en-US"/>
          </a:p>
        </p:txBody>
      </p:sp>
    </p:spTree>
    <p:extLst>
      <p:ext uri="{BB962C8B-B14F-4D97-AF65-F5344CB8AC3E}">
        <p14:creationId xmlns:p14="http://schemas.microsoft.com/office/powerpoint/2010/main" val="18916840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63</a:t>
            </a:fld>
            <a:endParaRPr lang="en-US"/>
          </a:p>
        </p:txBody>
      </p:sp>
    </p:spTree>
    <p:extLst>
      <p:ext uri="{BB962C8B-B14F-4D97-AF65-F5344CB8AC3E}">
        <p14:creationId xmlns:p14="http://schemas.microsoft.com/office/powerpoint/2010/main" val="1345234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64</a:t>
            </a:fld>
            <a:endParaRPr lang="en-US"/>
          </a:p>
        </p:txBody>
      </p:sp>
    </p:spTree>
    <p:extLst>
      <p:ext uri="{BB962C8B-B14F-4D97-AF65-F5344CB8AC3E}">
        <p14:creationId xmlns:p14="http://schemas.microsoft.com/office/powerpoint/2010/main" val="1345234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65</a:t>
            </a:fld>
            <a:endParaRPr lang="en-US"/>
          </a:p>
        </p:txBody>
      </p:sp>
    </p:spTree>
    <p:extLst>
      <p:ext uri="{BB962C8B-B14F-4D97-AF65-F5344CB8AC3E}">
        <p14:creationId xmlns:p14="http://schemas.microsoft.com/office/powerpoint/2010/main" val="13452344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67</a:t>
            </a:fld>
            <a:endParaRPr lang="en-US" dirty="0"/>
          </a:p>
        </p:txBody>
      </p:sp>
    </p:spTree>
    <p:extLst>
      <p:ext uri="{BB962C8B-B14F-4D97-AF65-F5344CB8AC3E}">
        <p14:creationId xmlns:p14="http://schemas.microsoft.com/office/powerpoint/2010/main" val="762797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68</a:t>
            </a:fld>
            <a:endParaRPr lang="en-US" dirty="0"/>
          </a:p>
        </p:txBody>
      </p:sp>
    </p:spTree>
    <p:extLst>
      <p:ext uri="{BB962C8B-B14F-4D97-AF65-F5344CB8AC3E}">
        <p14:creationId xmlns:p14="http://schemas.microsoft.com/office/powerpoint/2010/main" val="762797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69</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70</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12</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71</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72</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73</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74</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75</a:t>
            </a:fld>
            <a:endParaRPr lang="en-US"/>
          </a:p>
        </p:txBody>
      </p:sp>
    </p:spTree>
    <p:extLst>
      <p:ext uri="{BB962C8B-B14F-4D97-AF65-F5344CB8AC3E}">
        <p14:creationId xmlns:p14="http://schemas.microsoft.com/office/powerpoint/2010/main" val="6576734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76</a:t>
            </a:fld>
            <a:endParaRPr lang="en-US" dirty="0"/>
          </a:p>
        </p:txBody>
      </p:sp>
    </p:spTree>
    <p:extLst>
      <p:ext uri="{BB962C8B-B14F-4D97-AF65-F5344CB8AC3E}">
        <p14:creationId xmlns:p14="http://schemas.microsoft.com/office/powerpoint/2010/main" val="205605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77</a:t>
            </a:fld>
            <a:endParaRPr lang="en-US" dirty="0"/>
          </a:p>
        </p:txBody>
      </p:sp>
    </p:spTree>
    <p:extLst>
      <p:ext uri="{BB962C8B-B14F-4D97-AF65-F5344CB8AC3E}">
        <p14:creationId xmlns:p14="http://schemas.microsoft.com/office/powerpoint/2010/main" val="7144530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78</a:t>
            </a:fld>
            <a:endParaRPr lang="en-US" dirty="0"/>
          </a:p>
        </p:txBody>
      </p:sp>
    </p:spTree>
    <p:extLst>
      <p:ext uri="{BB962C8B-B14F-4D97-AF65-F5344CB8AC3E}">
        <p14:creationId xmlns:p14="http://schemas.microsoft.com/office/powerpoint/2010/main" val="364662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79</a:t>
            </a:fld>
            <a:endParaRPr lang="en-US"/>
          </a:p>
        </p:txBody>
      </p:sp>
    </p:spTree>
    <p:extLst>
      <p:ext uri="{BB962C8B-B14F-4D97-AF65-F5344CB8AC3E}">
        <p14:creationId xmlns:p14="http://schemas.microsoft.com/office/powerpoint/2010/main" val="3329427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C5951-557B-4983-9393-F2184E67F724}" type="slidenum">
              <a:rPr lang="en-US" smtClean="0"/>
              <a:pPr/>
              <a:t>80</a:t>
            </a:fld>
            <a:endParaRPr lang="en-US"/>
          </a:p>
        </p:txBody>
      </p:sp>
    </p:spTree>
    <p:extLst>
      <p:ext uri="{BB962C8B-B14F-4D97-AF65-F5344CB8AC3E}">
        <p14:creationId xmlns:p14="http://schemas.microsoft.com/office/powerpoint/2010/main" val="332942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13</a:t>
            </a:fld>
            <a:endParaRPr lang="en-US" dirty="0"/>
          </a:p>
        </p:txBody>
      </p:sp>
    </p:spTree>
    <p:extLst>
      <p:ext uri="{BB962C8B-B14F-4D97-AF65-F5344CB8AC3E}">
        <p14:creationId xmlns:p14="http://schemas.microsoft.com/office/powerpoint/2010/main" val="3173063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81</a:t>
            </a:fld>
            <a:endParaRPr lang="en-US" dirty="0"/>
          </a:p>
        </p:txBody>
      </p:sp>
    </p:spTree>
    <p:extLst>
      <p:ext uri="{BB962C8B-B14F-4D97-AF65-F5344CB8AC3E}">
        <p14:creationId xmlns:p14="http://schemas.microsoft.com/office/powerpoint/2010/main" val="23765834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82</a:t>
            </a:fld>
            <a:endParaRPr lang="en-US" dirty="0"/>
          </a:p>
        </p:txBody>
      </p:sp>
    </p:spTree>
    <p:extLst>
      <p:ext uri="{BB962C8B-B14F-4D97-AF65-F5344CB8AC3E}">
        <p14:creationId xmlns:p14="http://schemas.microsoft.com/office/powerpoint/2010/main" val="7144530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84</a:t>
            </a:fld>
            <a:endParaRPr lang="en-US" dirty="0"/>
          </a:p>
        </p:txBody>
      </p:sp>
    </p:spTree>
    <p:extLst>
      <p:ext uri="{BB962C8B-B14F-4D97-AF65-F5344CB8AC3E}">
        <p14:creationId xmlns:p14="http://schemas.microsoft.com/office/powerpoint/2010/main" val="5664062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85</a:t>
            </a:fld>
            <a:endParaRPr lang="en-US" dirty="0"/>
          </a:p>
        </p:txBody>
      </p:sp>
    </p:spTree>
    <p:extLst>
      <p:ext uri="{BB962C8B-B14F-4D97-AF65-F5344CB8AC3E}">
        <p14:creationId xmlns:p14="http://schemas.microsoft.com/office/powerpoint/2010/main" val="479205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86</a:t>
            </a:fld>
            <a:endParaRPr lang="en-US" dirty="0"/>
          </a:p>
        </p:txBody>
      </p:sp>
    </p:spTree>
    <p:extLst>
      <p:ext uri="{BB962C8B-B14F-4D97-AF65-F5344CB8AC3E}">
        <p14:creationId xmlns:p14="http://schemas.microsoft.com/office/powerpoint/2010/main" val="479205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87</a:t>
            </a:fld>
            <a:endParaRPr lang="en-US" dirty="0"/>
          </a:p>
        </p:txBody>
      </p:sp>
    </p:spTree>
    <p:extLst>
      <p:ext uri="{BB962C8B-B14F-4D97-AF65-F5344CB8AC3E}">
        <p14:creationId xmlns:p14="http://schemas.microsoft.com/office/powerpoint/2010/main" val="8725845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88</a:t>
            </a:fld>
            <a:endParaRPr lang="en-US" dirty="0"/>
          </a:p>
        </p:txBody>
      </p:sp>
    </p:spTree>
    <p:extLst>
      <p:ext uri="{BB962C8B-B14F-4D97-AF65-F5344CB8AC3E}">
        <p14:creationId xmlns:p14="http://schemas.microsoft.com/office/powerpoint/2010/main" val="4115127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89</a:t>
            </a:fld>
            <a:endParaRPr lang="en-US" dirty="0"/>
          </a:p>
        </p:txBody>
      </p:sp>
    </p:spTree>
    <p:extLst>
      <p:ext uri="{BB962C8B-B14F-4D97-AF65-F5344CB8AC3E}">
        <p14:creationId xmlns:p14="http://schemas.microsoft.com/office/powerpoint/2010/main" val="24674309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90</a:t>
            </a:fld>
            <a:endParaRPr lang="en-US" dirty="0"/>
          </a:p>
        </p:txBody>
      </p:sp>
    </p:spTree>
    <p:extLst>
      <p:ext uri="{BB962C8B-B14F-4D97-AF65-F5344CB8AC3E}">
        <p14:creationId xmlns:p14="http://schemas.microsoft.com/office/powerpoint/2010/main" val="6778375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91</a:t>
            </a:fld>
            <a:endParaRPr lang="en-US" dirty="0"/>
          </a:p>
        </p:txBody>
      </p:sp>
    </p:spTree>
    <p:extLst>
      <p:ext uri="{BB962C8B-B14F-4D97-AF65-F5344CB8AC3E}">
        <p14:creationId xmlns:p14="http://schemas.microsoft.com/office/powerpoint/2010/main" val="3056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14</a:t>
            </a:fld>
            <a:endParaRPr lang="en-US" dirty="0"/>
          </a:p>
        </p:txBody>
      </p:sp>
    </p:spTree>
    <p:extLst>
      <p:ext uri="{BB962C8B-B14F-4D97-AF65-F5344CB8AC3E}">
        <p14:creationId xmlns:p14="http://schemas.microsoft.com/office/powerpoint/2010/main" val="3173063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92</a:t>
            </a:fld>
            <a:endParaRPr lang="en-US" dirty="0"/>
          </a:p>
        </p:txBody>
      </p:sp>
    </p:spTree>
    <p:extLst>
      <p:ext uri="{BB962C8B-B14F-4D97-AF65-F5344CB8AC3E}">
        <p14:creationId xmlns:p14="http://schemas.microsoft.com/office/powerpoint/2010/main" val="23562375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93</a:t>
            </a:fld>
            <a:endParaRPr lang="en-US" dirty="0"/>
          </a:p>
        </p:txBody>
      </p:sp>
    </p:spTree>
    <p:extLst>
      <p:ext uri="{BB962C8B-B14F-4D97-AF65-F5344CB8AC3E}">
        <p14:creationId xmlns:p14="http://schemas.microsoft.com/office/powerpoint/2010/main" val="19930201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94</a:t>
            </a:fld>
            <a:endParaRPr lang="en-US" dirty="0"/>
          </a:p>
        </p:txBody>
      </p:sp>
    </p:spTree>
    <p:extLst>
      <p:ext uri="{BB962C8B-B14F-4D97-AF65-F5344CB8AC3E}">
        <p14:creationId xmlns:p14="http://schemas.microsoft.com/office/powerpoint/2010/main" val="19666390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95</a:t>
            </a:fld>
            <a:endParaRPr lang="en-US" dirty="0"/>
          </a:p>
        </p:txBody>
      </p:sp>
    </p:spTree>
    <p:extLst>
      <p:ext uri="{BB962C8B-B14F-4D97-AF65-F5344CB8AC3E}">
        <p14:creationId xmlns:p14="http://schemas.microsoft.com/office/powerpoint/2010/main" val="2723409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96</a:t>
            </a:fld>
            <a:endParaRPr lang="en-US" dirty="0"/>
          </a:p>
        </p:txBody>
      </p:sp>
    </p:spTree>
    <p:extLst>
      <p:ext uri="{BB962C8B-B14F-4D97-AF65-F5344CB8AC3E}">
        <p14:creationId xmlns:p14="http://schemas.microsoft.com/office/powerpoint/2010/main" val="22605472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97</a:t>
            </a:fld>
            <a:endParaRPr lang="en-US" dirty="0"/>
          </a:p>
        </p:txBody>
      </p:sp>
    </p:spTree>
    <p:extLst>
      <p:ext uri="{BB962C8B-B14F-4D97-AF65-F5344CB8AC3E}">
        <p14:creationId xmlns:p14="http://schemas.microsoft.com/office/powerpoint/2010/main" val="8926838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98</a:t>
            </a:fld>
            <a:endParaRPr lang="en-US" dirty="0"/>
          </a:p>
        </p:txBody>
      </p:sp>
    </p:spTree>
    <p:extLst>
      <p:ext uri="{BB962C8B-B14F-4D97-AF65-F5344CB8AC3E}">
        <p14:creationId xmlns:p14="http://schemas.microsoft.com/office/powerpoint/2010/main" val="8201576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99</a:t>
            </a:fld>
            <a:endParaRPr lang="en-US" dirty="0"/>
          </a:p>
        </p:txBody>
      </p:sp>
    </p:spTree>
    <p:extLst>
      <p:ext uri="{BB962C8B-B14F-4D97-AF65-F5344CB8AC3E}">
        <p14:creationId xmlns:p14="http://schemas.microsoft.com/office/powerpoint/2010/main" val="37898581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101</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102</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15</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103</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104</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105</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107</a:t>
            </a:fld>
            <a:endParaRPr lang="en-US" dirty="0"/>
          </a:p>
        </p:txBody>
      </p:sp>
    </p:spTree>
    <p:extLst>
      <p:ext uri="{BB962C8B-B14F-4D97-AF65-F5344CB8AC3E}">
        <p14:creationId xmlns:p14="http://schemas.microsoft.com/office/powerpoint/2010/main" val="25809800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108</a:t>
            </a:fld>
            <a:endParaRPr lang="en-US" dirty="0"/>
          </a:p>
        </p:txBody>
      </p:sp>
    </p:spTree>
    <p:extLst>
      <p:ext uri="{BB962C8B-B14F-4D97-AF65-F5344CB8AC3E}">
        <p14:creationId xmlns:p14="http://schemas.microsoft.com/office/powerpoint/2010/main" val="2810980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110</a:t>
            </a:fld>
            <a:endParaRPr lang="en-US" dirty="0"/>
          </a:p>
        </p:txBody>
      </p:sp>
    </p:spTree>
    <p:extLst>
      <p:ext uri="{BB962C8B-B14F-4D97-AF65-F5344CB8AC3E}">
        <p14:creationId xmlns:p14="http://schemas.microsoft.com/office/powerpoint/2010/main" val="4792055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111</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112</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113</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114</a:t>
            </a:fld>
            <a:endParaRPr lang="en-US" dirty="0"/>
          </a:p>
        </p:txBody>
      </p:sp>
    </p:spTree>
    <p:extLst>
      <p:ext uri="{BB962C8B-B14F-4D97-AF65-F5344CB8AC3E}">
        <p14:creationId xmlns:p14="http://schemas.microsoft.com/office/powerpoint/2010/main" val="168573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8229600" cy="457200"/>
          </a:xfrm>
        </p:spPr>
        <p:txBody>
          <a:bodyPr>
            <a:normAutofit/>
          </a:bodyPr>
          <a:lstStyle>
            <a:lvl1pPr marL="0" indent="0" algn="ctr">
              <a:buNone/>
              <a:defRPr sz="2000">
                <a:solidFill>
                  <a:schemeClr val="tx1"/>
                </a:solidFill>
                <a:latin typeface="Rockwell"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04800" y="6340475"/>
            <a:ext cx="6096000" cy="365125"/>
          </a:xfrm>
        </p:spPr>
        <p:txBody>
          <a:bodyPr anchor="b"/>
          <a:lstStyle>
            <a:lvl1pPr algn="l">
              <a:defRPr sz="800">
                <a:solidFill>
                  <a:schemeClr val="accent2"/>
                </a:solidFill>
              </a:defRPr>
            </a:lvl1pPr>
          </a:lstStyle>
          <a:p>
            <a:r>
              <a:rPr lang="en-US" dirty="0" smtClean="0"/>
              <a:t>Source:  Employee Benefit Research Institute and Greenwald &amp; Associates, 2017 Retirement Confidence Survey</a:t>
            </a:r>
          </a:p>
          <a:p>
            <a:endParaRPr lang="en-US" dirty="0"/>
          </a:p>
        </p:txBody>
      </p:sp>
      <p:sp>
        <p:nvSpPr>
          <p:cNvPr id="6" name="Slide Number Placeholder 5"/>
          <p:cNvSpPr>
            <a:spLocks noGrp="1"/>
          </p:cNvSpPr>
          <p:nvPr>
            <p:ph type="sldNum" sz="quarter" idx="12"/>
          </p:nvPr>
        </p:nvSpPr>
        <p:spPr/>
        <p:txBody>
          <a:bodyPr/>
          <a:lstStyle/>
          <a:p>
            <a:fld id="{B8EC29EE-0F34-40E8-989D-F52D3CC67F44}" type="slidenum">
              <a:rPr lang="en-US" smtClean="0"/>
              <a:pPr/>
              <a:t>‹#›</a:t>
            </a:fld>
            <a:endParaRPr lang="en-US"/>
          </a:p>
        </p:txBody>
      </p:sp>
      <p:sp>
        <p:nvSpPr>
          <p:cNvPr id="7"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None/>
              <a:defRPr/>
            </a:lvl1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6" name="Slide Number Placeholder 5"/>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lvl1pPr>
              <a:buNone/>
              <a:defRPr/>
            </a:lvl1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6" name="Slide Number Placeholder 5"/>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BAD9AF0-FD35-4E4E-B775-C1DCF7755A5B}" type="slidenum">
              <a:rPr lang="en-US" smtClean="0"/>
              <a:t>‹#›</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lvl1pPr marL="0" indent="0">
              <a:buNone/>
              <a:defRPr sz="1400"/>
            </a:lvl1pPr>
          </a:lstStyle>
          <a:p>
            <a:pPr lvl="0"/>
            <a:r>
              <a:rPr lang="en-US" dirty="0" smtClean="0"/>
              <a:t>Click to edit Master text styles</a:t>
            </a:r>
          </a:p>
        </p:txBody>
      </p:sp>
    </p:spTree>
    <p:extLst>
      <p:ext uri="{BB962C8B-B14F-4D97-AF65-F5344CB8AC3E}">
        <p14:creationId xmlns:p14="http://schemas.microsoft.com/office/powerpoint/2010/main" val="24785340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buNone/>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6" name="Slide Number Placeholder 5"/>
          <p:cNvSpPr>
            <a:spLocks noGrp="1"/>
          </p:cNvSpPr>
          <p:nvPr>
            <p:ph type="sldNum" sz="quarter" idx="12"/>
          </p:nvPr>
        </p:nvSpPr>
        <p:spPr/>
        <p:txBody>
          <a:bodyPr/>
          <a:lstStyle/>
          <a:p>
            <a:fld id="{B8EC29EE-0F34-40E8-989D-F52D3CC67F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446087"/>
          </a:xfrm>
        </p:spPr>
        <p:txBody>
          <a:bodyPr anchor="b"/>
          <a:lstStyle>
            <a:lvl1pPr marL="0" indent="0" algn="ctr">
              <a:buNone/>
              <a:defRPr sz="2000">
                <a:solidFill>
                  <a:schemeClr val="tx1"/>
                </a:solidFill>
                <a:latin typeface="Rockwell"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6" name="Slide Number Placeholder 5"/>
          <p:cNvSpPr>
            <a:spLocks noGrp="1"/>
          </p:cNvSpPr>
          <p:nvPr>
            <p:ph type="sldNum" sz="quarter" idx="12"/>
          </p:nvPr>
        </p:nvSpPr>
        <p:spPr/>
        <p:txBody>
          <a:bodyPr/>
          <a:lstStyle/>
          <a:p>
            <a:fld id="{B8EC29EE-0F34-40E8-989D-F52D3CC67F44}" type="slidenum">
              <a:rPr lang="en-US" smtClean="0"/>
              <a:pPr/>
              <a:t>‹#›</a:t>
            </a:fld>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normAutofit/>
          </a:bodyPr>
          <a:lstStyle>
            <a:lvl1pPr>
              <a:buNone/>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828800"/>
            <a:ext cx="4038600" cy="4297363"/>
          </a:xfrm>
        </p:spPr>
        <p:txBody>
          <a:bodyPr>
            <a:normAutofit/>
          </a:bodyPr>
          <a:lstStyle>
            <a:lvl1pPr>
              <a:buNone/>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7" name="Slide Number Placeholder 6"/>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599"/>
            <a:ext cx="4040188" cy="422275"/>
          </a:xfrm>
        </p:spPr>
        <p:txBody>
          <a:bodyPr anchor="b">
            <a:normAutofit/>
          </a:bodyPr>
          <a:lstStyle>
            <a:lvl1pPr marL="0" indent="0">
              <a:buNone/>
              <a:defRPr sz="1800" b="1">
                <a:latin typeface="Rockwell"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normAutofit/>
          </a:bodyPr>
          <a:lstStyle>
            <a:lvl1pPr>
              <a:buNone/>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645025" y="1752599"/>
            <a:ext cx="4041775" cy="422275"/>
          </a:xfrm>
        </p:spPr>
        <p:txBody>
          <a:bodyPr anchor="b">
            <a:normAutofit/>
          </a:bodyPr>
          <a:lstStyle>
            <a:lvl1pPr marL="0" indent="0">
              <a:buNone/>
              <a:defRPr sz="1800" b="1">
                <a:latin typeface="Rockwell"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normAutofit/>
          </a:bodyPr>
          <a:lstStyle>
            <a:lvl1pPr>
              <a:buNone/>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8" name="Footer Placeholder 7"/>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9" name="Slide Number Placeholder 8"/>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5" name="Slide Number Placeholder 4"/>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4" name="Slide Number Placeholder 3"/>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685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normAutofit/>
          </a:bodyPr>
          <a:lstStyle>
            <a:lvl1pPr>
              <a:buNone/>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Text Placeholder 3"/>
          <p:cNvSpPr>
            <a:spLocks noGrp="1"/>
          </p:cNvSpPr>
          <p:nvPr>
            <p:ph type="body" sz="half" idx="2"/>
          </p:nvPr>
        </p:nvSpPr>
        <p:spPr>
          <a:xfrm>
            <a:off x="457200" y="2209800"/>
            <a:ext cx="3008313" cy="3687763"/>
          </a:xfrm>
        </p:spPr>
        <p:txBody>
          <a:bodyPr/>
          <a:lstStyle>
            <a:lvl1pPr marL="0" indent="0" algn="l">
              <a:buNone/>
              <a:defRPr sz="1400">
                <a:latin typeface="Rockwell"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7" name="Slide Number Placeholder 6"/>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905000"/>
            <a:ext cx="5486400" cy="3660775"/>
          </a:xfr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r>
              <a:rPr lang="en-US" smtClean="0"/>
              <a:t>Source:  Employee Benefit Research Institute and Greenwald &amp; Associates, 2017 Retirement Confidence Survey </a:t>
            </a:r>
            <a:endParaRPr lang="en-US"/>
          </a:p>
        </p:txBody>
      </p:sp>
      <p:sp>
        <p:nvSpPr>
          <p:cNvPr id="7" name="Slide Number Placeholder 6"/>
          <p:cNvSpPr>
            <a:spLocks noGrp="1"/>
          </p:cNvSpPr>
          <p:nvPr>
            <p:ph type="sldNum" sz="quarter" idx="12"/>
          </p:nvPr>
        </p:nvSpPr>
        <p:spPr/>
        <p:txBody>
          <a:bodyPr/>
          <a:lstStyle/>
          <a:p>
            <a:fld id="{B8EC29EE-0F34-40E8-989D-F52D3CC67F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28600"/>
            <a:ext cx="8229600" cy="762000"/>
          </a:xfrm>
          <a:prstGeom prst="rect">
            <a:avLst/>
          </a:prstGeom>
        </p:spPr>
        <p:txBody>
          <a:bodyPr vert="horz" lIns="91440" tIns="45720" rIns="91440" bIns="45720" rtlCol="0" anchor="ctr">
            <a:normAutofit/>
          </a:bodyPr>
          <a:lstStyle/>
          <a:p>
            <a:r>
              <a:rPr lang="en-US" dirty="0" smtClean="0"/>
              <a:t>Title of Slide One</a:t>
            </a:r>
            <a:endParaRPr lang="en-US" dirty="0"/>
          </a:p>
        </p:txBody>
      </p:sp>
      <p:sp>
        <p:nvSpPr>
          <p:cNvPr id="3" name="Text Placeholder 2"/>
          <p:cNvSpPr>
            <a:spLocks noGrp="1"/>
          </p:cNvSpPr>
          <p:nvPr>
            <p:ph type="body" idx="1"/>
          </p:nvPr>
        </p:nvSpPr>
        <p:spPr>
          <a:xfrm>
            <a:off x="457200" y="1371600"/>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Source:  Employee Benefit Research Institute and Greenwald &amp; Associates, 2017 Retirement Confidence Survey </a:t>
            </a:r>
            <a:endParaRPr lang="en-US"/>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C29EE-0F34-40E8-989D-F52D3CC67F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24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chart" Target="../charts/chart104.xml"/></Relationships>
</file>

<file path=ppt/slides/_rels/slide116.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7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67.xml"/></Relationships>
</file>

<file path=ppt/slides/_rels/slide7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chart" Target="../charts/chart69.xml"/></Relationships>
</file>

<file path=ppt/slides/_rels/slide7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228540" y="1500014"/>
            <a:ext cx="4724400" cy="1200329"/>
          </a:xfrm>
          <a:prstGeom prst="rect">
            <a:avLst/>
          </a:prstGeom>
          <a:noFill/>
        </p:spPr>
        <p:txBody>
          <a:bodyPr wrap="square" rtlCol="0">
            <a:spAutoFit/>
          </a:bodyPr>
          <a:lstStyle/>
          <a:p>
            <a:r>
              <a:rPr lang="en-US" sz="2400" b="1" dirty="0" smtClean="0"/>
              <a:t>2017</a:t>
            </a:r>
            <a:br>
              <a:rPr lang="en-US" sz="2400" b="1" dirty="0" smtClean="0"/>
            </a:br>
            <a:r>
              <a:rPr lang="en-US" sz="2400" b="1" dirty="0" smtClean="0"/>
              <a:t>Retirement Confidence Survey</a:t>
            </a:r>
            <a:br>
              <a:rPr lang="en-US" sz="2400" b="1" dirty="0" smtClean="0"/>
            </a:br>
            <a:r>
              <a:rPr lang="en-US" sz="2400" b="1" dirty="0" smtClean="0"/>
              <a:t>Chart Book</a:t>
            </a:r>
            <a:endParaRPr lang="en-US" sz="2400" b="1"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4751"/>
          <a:stretch/>
        </p:blipFill>
        <p:spPr>
          <a:xfrm>
            <a:off x="7124140" y="3487907"/>
            <a:ext cx="1358265" cy="626893"/>
          </a:xfrm>
          <a:prstGeom prst="rect">
            <a:avLst/>
          </a:prstGeom>
        </p:spPr>
      </p:pic>
      <p:sp>
        <p:nvSpPr>
          <p:cNvPr id="7" name="Rectangle 7"/>
          <p:cNvSpPr>
            <a:spLocks noChangeArrowheads="1"/>
          </p:cNvSpPr>
          <p:nvPr/>
        </p:nvSpPr>
        <p:spPr bwMode="auto">
          <a:xfrm>
            <a:off x="4213412" y="3429000"/>
            <a:ext cx="28194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hangingPunct="0"/>
            <a:r>
              <a:rPr lang="en-US" sz="1000" b="1" dirty="0"/>
              <a:t>Employee Benefit Research Institute</a:t>
            </a:r>
            <a:br>
              <a:rPr lang="en-US" sz="1000" b="1" dirty="0"/>
            </a:br>
            <a:r>
              <a:rPr lang="en-US" sz="1000" dirty="0"/>
              <a:t>1100 13</a:t>
            </a:r>
            <a:r>
              <a:rPr lang="en-US" sz="1000" baseline="30000" dirty="0"/>
              <a:t>th</a:t>
            </a:r>
            <a:r>
              <a:rPr lang="en-US" sz="1000" dirty="0"/>
              <a:t> Street NW, Suite 878</a:t>
            </a:r>
            <a:br>
              <a:rPr lang="en-US" sz="1000" dirty="0"/>
            </a:br>
            <a:r>
              <a:rPr lang="en-US" sz="1000" dirty="0"/>
              <a:t>Washington, DC 20005</a:t>
            </a:r>
            <a:br>
              <a:rPr lang="en-US" sz="1000" dirty="0"/>
            </a:br>
            <a:r>
              <a:rPr lang="en-US" sz="1000" dirty="0"/>
              <a:t>Phone: (202) 659-0670   Fax: (202) 775-6312</a:t>
            </a:r>
          </a:p>
        </p:txBody>
      </p:sp>
      <p:sp>
        <p:nvSpPr>
          <p:cNvPr id="8" name="Rectangle 8"/>
          <p:cNvSpPr>
            <a:spLocks noChangeArrowheads="1"/>
          </p:cNvSpPr>
          <p:nvPr/>
        </p:nvSpPr>
        <p:spPr bwMode="auto">
          <a:xfrm>
            <a:off x="4191000" y="4343400"/>
            <a:ext cx="31242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hangingPunct="0"/>
            <a:r>
              <a:rPr lang="en-US" sz="1000" b="1" dirty="0" smtClean="0"/>
              <a:t>Greenwald &amp; Associates</a:t>
            </a:r>
            <a:r>
              <a:rPr lang="en-US" sz="1000" b="1" dirty="0"/>
              <a:t/>
            </a:r>
            <a:br>
              <a:rPr lang="en-US" sz="1000" b="1" dirty="0"/>
            </a:br>
            <a:r>
              <a:rPr lang="en-US" sz="1000" dirty="0"/>
              <a:t>4201 Connecticut Ave. NW, Suite 620</a:t>
            </a:r>
            <a:br>
              <a:rPr lang="en-US" sz="1000" dirty="0"/>
            </a:br>
            <a:r>
              <a:rPr lang="en-US" sz="1000" dirty="0"/>
              <a:t>Washington, DC 20008</a:t>
            </a:r>
            <a:br>
              <a:rPr lang="en-US" sz="1000" dirty="0"/>
            </a:br>
            <a:r>
              <a:rPr lang="en-US" sz="1000" dirty="0"/>
              <a:t>Phone: (202) 686-0300   Fax: (202) 686-2512</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4392" y="4176329"/>
            <a:ext cx="1225148" cy="9290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In general, how would you rate your financial situation? (Workers n=1,082, Retirees n=589)</a:t>
            </a:r>
            <a:endParaRPr lang="en-US" dirty="0"/>
          </a:p>
        </p:txBody>
      </p:sp>
      <p:graphicFrame>
        <p:nvGraphicFramePr>
          <p:cNvPr id="6" name="Chart 5"/>
          <p:cNvGraphicFramePr/>
          <p:nvPr>
            <p:extLst>
              <p:ext uri="{D42A27DB-BD31-4B8C-83A1-F6EECF244321}">
                <p14:modId xmlns:p14="http://schemas.microsoft.com/office/powerpoint/2010/main" val="606817763"/>
              </p:ext>
            </p:extLst>
          </p:nvPr>
        </p:nvGraphicFramePr>
        <p:xfrm>
          <a:off x="366932" y="18288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10</a:t>
            </a:fld>
            <a:endParaRPr lang="en-US" dirty="0"/>
          </a:p>
        </p:txBody>
      </p:sp>
      <p:sp>
        <p:nvSpPr>
          <p:cNvPr id="7" name="Text Box 6"/>
          <p:cNvSpPr txBox="1">
            <a:spLocks noChangeArrowheads="1"/>
          </p:cNvSpPr>
          <p:nvPr/>
        </p:nvSpPr>
        <p:spPr bwMode="auto">
          <a:xfrm>
            <a:off x="381000" y="6413956"/>
            <a:ext cx="5682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8"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Retirees are more likely to think their financial situation is </a:t>
            </a:r>
            <a:r>
              <a:rPr lang="en-US" i="1" dirty="0" smtClean="0"/>
              <a:t>very good </a:t>
            </a:r>
            <a:r>
              <a:rPr lang="en-US" dirty="0" smtClean="0"/>
              <a:t>or </a:t>
            </a:r>
            <a:r>
              <a:rPr lang="en-US" i="1" dirty="0" smtClean="0"/>
              <a:t>excellent</a:t>
            </a:r>
            <a:r>
              <a:rPr lang="en-US" dirty="0" smtClean="0"/>
              <a:t>.</a:t>
            </a:r>
            <a:endParaRPr lang="en-US" dirty="0"/>
          </a:p>
        </p:txBody>
      </p:sp>
    </p:spTree>
    <p:extLst>
      <p:ext uri="{BB962C8B-B14F-4D97-AF65-F5344CB8AC3E}">
        <p14:creationId xmlns:p14="http://schemas.microsoft.com/office/powerpoint/2010/main" val="11000740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3923943"/>
            <a:ext cx="8610600" cy="2400657"/>
          </a:xfrm>
          <a:prstGeom prst="rect">
            <a:avLst/>
          </a:prstGeom>
          <a:noFill/>
        </p:spPr>
        <p:txBody>
          <a:bodyPr wrap="square" rtlCol="0">
            <a:spAutoFit/>
          </a:bodyPr>
          <a:lstStyle/>
          <a:p>
            <a:pPr algn="r"/>
            <a:r>
              <a:rPr lang="en-US" sz="3000" b="1" dirty="0" smtClean="0">
                <a:solidFill>
                  <a:srgbClr val="00650B"/>
                </a:solidFill>
                <a:latin typeface="+mj-lt"/>
              </a:rPr>
              <a:t>Expectations About Retirement:</a:t>
            </a:r>
          </a:p>
          <a:p>
            <a:pPr algn="r"/>
            <a:r>
              <a:rPr lang="en-US" sz="6000" b="1" dirty="0" smtClean="0">
                <a:solidFill>
                  <a:srgbClr val="00650B"/>
                </a:solidFill>
                <a:latin typeface="+mj-lt"/>
              </a:rPr>
              <a:t>Social Security &amp; Medicare</a:t>
            </a:r>
            <a:endParaRPr lang="en-US" sz="6000" b="1" dirty="0">
              <a:solidFill>
                <a:srgbClr val="00650B"/>
              </a:solidFill>
              <a:latin typeface="+mj-lt"/>
            </a:endParaRPr>
          </a:p>
        </p:txBody>
      </p:sp>
    </p:spTree>
    <p:extLst>
      <p:ext uri="{BB962C8B-B14F-4D97-AF65-F5344CB8AC3E}">
        <p14:creationId xmlns:p14="http://schemas.microsoft.com/office/powerpoint/2010/main" val="27968250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538781987"/>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101</a:t>
            </a:fld>
            <a:endParaRPr lang="en-US" dirty="0"/>
          </a:p>
        </p:txBody>
      </p:sp>
      <p:sp>
        <p:nvSpPr>
          <p:cNvPr id="12" name="Text Box 6"/>
          <p:cNvSpPr txBox="1">
            <a:spLocks noChangeArrowheads="1"/>
          </p:cNvSpPr>
          <p:nvPr/>
        </p:nvSpPr>
        <p:spPr bwMode="auto">
          <a:xfrm>
            <a:off x="457200" y="6413956"/>
            <a:ext cx="6038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a:t>How confident are you that the Social Security system will continue to provide benefits of at least equal value to the benefits received by retirees today? </a:t>
            </a:r>
            <a:r>
              <a:rPr lang="en-US" dirty="0" smtClean="0"/>
              <a:t>(2017 </a:t>
            </a:r>
            <a:r>
              <a:rPr lang="en-US" dirty="0"/>
              <a:t>Workers </a:t>
            </a:r>
            <a:r>
              <a:rPr lang="en-US" dirty="0" smtClean="0"/>
              <a:t>n=1,082)</a:t>
            </a:r>
            <a:endParaRPr lang="en-US" dirty="0"/>
          </a:p>
        </p:txBody>
      </p:sp>
      <p:sp>
        <p:nvSpPr>
          <p:cNvPr id="10" name="Title 3"/>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6 in 10 workers lack confidence that Social Security will provide them benefits equal to what is provided now. </a:t>
            </a:r>
            <a:endParaRPr lang="en-US" dirty="0"/>
          </a:p>
        </p:txBody>
      </p:sp>
    </p:spTree>
    <p:extLst>
      <p:ext uri="{BB962C8B-B14F-4D97-AF65-F5344CB8AC3E}">
        <p14:creationId xmlns:p14="http://schemas.microsoft.com/office/powerpoint/2010/main" val="41548847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132687717"/>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102</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1" name="Content Placeholder 2"/>
          <p:cNvSpPr>
            <a:spLocks noGrp="1"/>
          </p:cNvSpPr>
          <p:nvPr>
            <p:ph idx="1"/>
          </p:nvPr>
        </p:nvSpPr>
        <p:spPr>
          <a:xfrm>
            <a:off x="304800" y="1295400"/>
            <a:ext cx="8534400" cy="685800"/>
          </a:xfrm>
        </p:spPr>
        <p:txBody>
          <a:bodyPr>
            <a:normAutofit/>
          </a:bodyPr>
          <a:lstStyle/>
          <a:p>
            <a:r>
              <a:rPr lang="en-US" dirty="0"/>
              <a:t>How confident are you that the Social Security system will continue to provide benefits of at least equal value to the benefits received by retirees today? </a:t>
            </a:r>
            <a:r>
              <a:rPr lang="en-US" dirty="0" smtClean="0"/>
              <a:t>(2017 </a:t>
            </a:r>
            <a:r>
              <a:rPr lang="en-US" dirty="0"/>
              <a:t>Retirees </a:t>
            </a:r>
            <a:r>
              <a:rPr lang="en-US" dirty="0" smtClean="0"/>
              <a:t>n=589)</a:t>
            </a:r>
            <a:endParaRPr lang="en-US" dirty="0"/>
          </a:p>
        </p:txBody>
      </p:sp>
      <p:sp>
        <p:nvSpPr>
          <p:cNvPr id="13" name="Title 3"/>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Among retirees, half lack confidence that Social Security will continue to provide the same benefits.</a:t>
            </a:r>
            <a:endParaRPr lang="en-US" dirty="0"/>
          </a:p>
        </p:txBody>
      </p:sp>
    </p:spTree>
    <p:extLst>
      <p:ext uri="{BB962C8B-B14F-4D97-AF65-F5344CB8AC3E}">
        <p14:creationId xmlns:p14="http://schemas.microsoft.com/office/powerpoint/2010/main" val="27186055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Retirees claimed their benefits at age 62, while workers who can estimate expect to claim at age 65.</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103</a:t>
            </a:fld>
            <a:endParaRPr lang="en-US" dirty="0"/>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dirty="0" smtClean="0"/>
              <a:t>At what age (will you or did you) begin to take Social Security retirement benefits?  (Workers n=574, Retirees n=531)</a:t>
            </a:r>
            <a:endParaRPr lang="en-US" dirty="0"/>
          </a:p>
        </p:txBody>
      </p:sp>
      <p:graphicFrame>
        <p:nvGraphicFramePr>
          <p:cNvPr id="7" name="Chart 6"/>
          <p:cNvGraphicFramePr/>
          <p:nvPr>
            <p:extLst>
              <p:ext uri="{D42A27DB-BD31-4B8C-83A1-F6EECF244321}">
                <p14:modId xmlns:p14="http://schemas.microsoft.com/office/powerpoint/2010/main" val="3345875008"/>
              </p:ext>
            </p:extLst>
          </p:nvPr>
        </p:nvGraphicFramePr>
        <p:xfrm>
          <a:off x="381000" y="1905000"/>
          <a:ext cx="803252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888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presented exclude those </a:t>
            </a:r>
            <a:r>
              <a:rPr lang="en-US" sz="800" dirty="0" smtClean="0">
                <a:solidFill>
                  <a:schemeClr val="tx1">
                    <a:lumMod val="50000"/>
                  </a:schemeClr>
                </a:solidFill>
              </a:rPr>
              <a:t>who </a:t>
            </a:r>
            <a:r>
              <a:rPr lang="en-US" sz="800" dirty="0">
                <a:solidFill>
                  <a:schemeClr val="tx1">
                    <a:lumMod val="50000"/>
                  </a:schemeClr>
                </a:solidFill>
              </a:rPr>
              <a:t>answered “Don’t </a:t>
            </a:r>
            <a:r>
              <a:rPr lang="en-US" sz="800" dirty="0" smtClean="0">
                <a:solidFill>
                  <a:schemeClr val="tx1">
                    <a:lumMod val="50000"/>
                  </a:schemeClr>
                </a:solidFill>
              </a:rPr>
              <a:t>know” or </a:t>
            </a:r>
            <a:r>
              <a:rPr lang="en-US" sz="800" dirty="0">
                <a:solidFill>
                  <a:schemeClr val="tx1">
                    <a:lumMod val="50000"/>
                  </a:schemeClr>
                </a:solidFill>
              </a:rPr>
              <a:t>refused to answer </a:t>
            </a:r>
          </a:p>
        </p:txBody>
      </p:sp>
      <p:sp>
        <p:nvSpPr>
          <p:cNvPr id="10" name="Text Box 11"/>
          <p:cNvSpPr txBox="1">
            <a:spLocks noChangeArrowheads="1"/>
          </p:cNvSpPr>
          <p:nvPr/>
        </p:nvSpPr>
        <p:spPr bwMode="auto">
          <a:xfrm>
            <a:off x="6629400" y="1981200"/>
            <a:ext cx="1639888" cy="793750"/>
          </a:xfrm>
          <a:prstGeom prst="rect">
            <a:avLst/>
          </a:prstGeom>
          <a:noFill/>
          <a:ln w="19050">
            <a:solidFill>
              <a:schemeClr val="accent5"/>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u="sng" dirty="0">
                <a:solidFill>
                  <a:schemeClr val="accent2"/>
                </a:solidFill>
                <a:latin typeface="+mj-lt"/>
              </a:rPr>
              <a:t>Median</a:t>
            </a:r>
          </a:p>
          <a:p>
            <a:pPr eaLnBrk="1" hangingPunct="1"/>
            <a:r>
              <a:rPr lang="en-US" sz="1400" dirty="0">
                <a:solidFill>
                  <a:schemeClr val="accent2"/>
                </a:solidFill>
                <a:latin typeface="+mj-lt"/>
              </a:rPr>
              <a:t>Workers	</a:t>
            </a:r>
            <a:r>
              <a:rPr lang="en-US" sz="1400" dirty="0" smtClean="0">
                <a:solidFill>
                  <a:schemeClr val="accent2"/>
                </a:solidFill>
                <a:latin typeface="+mj-lt"/>
              </a:rPr>
              <a:t>65</a:t>
            </a:r>
            <a:endParaRPr lang="en-US" sz="1400" dirty="0">
              <a:solidFill>
                <a:schemeClr val="accent2"/>
              </a:solidFill>
              <a:latin typeface="+mj-lt"/>
            </a:endParaRPr>
          </a:p>
          <a:p>
            <a:pPr eaLnBrk="1" hangingPunct="1"/>
            <a:r>
              <a:rPr lang="en-US" sz="1400" dirty="0">
                <a:solidFill>
                  <a:schemeClr val="accent2"/>
                </a:solidFill>
                <a:latin typeface="+mj-lt"/>
              </a:rPr>
              <a:t>Retirees	</a:t>
            </a:r>
            <a:r>
              <a:rPr lang="en-US" sz="1400" dirty="0" smtClean="0">
                <a:solidFill>
                  <a:schemeClr val="accent2"/>
                </a:solidFill>
                <a:latin typeface="+mj-lt"/>
              </a:rPr>
              <a:t>62</a:t>
            </a:r>
            <a:endParaRPr lang="en-US" sz="1400" dirty="0">
              <a:solidFill>
                <a:schemeClr val="accent2"/>
              </a:solidFill>
              <a:latin typeface="+mj-lt"/>
            </a:endParaRPr>
          </a:p>
        </p:txBody>
      </p:sp>
    </p:spTree>
    <p:extLst>
      <p:ext uri="{BB962C8B-B14F-4D97-AF65-F5344CB8AC3E}">
        <p14:creationId xmlns:p14="http://schemas.microsoft.com/office/powerpoint/2010/main" val="21264688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082762819"/>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104</a:t>
            </a:fld>
            <a:endParaRPr lang="en-US" dirty="0"/>
          </a:p>
        </p:txBody>
      </p:sp>
      <p:sp>
        <p:nvSpPr>
          <p:cNvPr id="12" name="Text Box 6"/>
          <p:cNvSpPr txBox="1">
            <a:spLocks noChangeArrowheads="1"/>
          </p:cNvSpPr>
          <p:nvPr/>
        </p:nvSpPr>
        <p:spPr bwMode="auto">
          <a:xfrm>
            <a:off x="457200" y="6413956"/>
            <a:ext cx="6038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a:t>How confident are you that the Medicare system will continue to provide benefits of at least equal value to the benefits received by retirees today? </a:t>
            </a:r>
            <a:r>
              <a:rPr lang="en-US" dirty="0" smtClean="0"/>
              <a:t>(2017 </a:t>
            </a:r>
            <a:r>
              <a:rPr lang="en-US" dirty="0"/>
              <a:t>Workers </a:t>
            </a:r>
            <a:r>
              <a:rPr lang="en-US" dirty="0" smtClean="0"/>
              <a:t>n=1,082)</a:t>
            </a:r>
            <a:endParaRPr lang="en-US" dirty="0"/>
          </a:p>
        </p:txBody>
      </p:sp>
      <p:sp>
        <p:nvSpPr>
          <p:cNvPr id="15"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6 in 10 workers lack confidence in sustained </a:t>
            </a:r>
            <a:r>
              <a:rPr lang="en-US" dirty="0"/>
              <a:t>M</a:t>
            </a:r>
            <a:r>
              <a:rPr lang="en-US" dirty="0" smtClean="0"/>
              <a:t>edicare benefit levels.</a:t>
            </a:r>
            <a:endParaRPr lang="en-US" dirty="0"/>
          </a:p>
        </p:txBody>
      </p:sp>
    </p:spTree>
    <p:extLst>
      <p:ext uri="{BB962C8B-B14F-4D97-AF65-F5344CB8AC3E}">
        <p14:creationId xmlns:p14="http://schemas.microsoft.com/office/powerpoint/2010/main" val="37141571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700015044"/>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105</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Source:  Employee Benefit Research Institute and Greenwald &amp; Associates, 1993-2017 Retirement Confidence 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1" name="Content Placeholder 2"/>
          <p:cNvSpPr>
            <a:spLocks noGrp="1"/>
          </p:cNvSpPr>
          <p:nvPr>
            <p:ph idx="1"/>
          </p:nvPr>
        </p:nvSpPr>
        <p:spPr>
          <a:xfrm>
            <a:off x="304800" y="1295400"/>
            <a:ext cx="8534400" cy="685800"/>
          </a:xfrm>
        </p:spPr>
        <p:txBody>
          <a:bodyPr/>
          <a:lstStyle/>
          <a:p>
            <a:r>
              <a:rPr lang="en-US" dirty="0"/>
              <a:t>How confident are you that the Medicare system will continue to provide benefits of at least equal value to the benefits received by retirees today? </a:t>
            </a:r>
            <a:r>
              <a:rPr lang="en-US" dirty="0" smtClean="0"/>
              <a:t>(2017 </a:t>
            </a:r>
            <a:r>
              <a:rPr lang="en-US" dirty="0"/>
              <a:t>Retirees </a:t>
            </a:r>
            <a:r>
              <a:rPr lang="en-US" dirty="0" smtClean="0"/>
              <a:t>n=589)</a:t>
            </a:r>
            <a:endParaRPr lang="en-US" dirty="0"/>
          </a:p>
        </p:txBody>
      </p:sp>
      <p:sp>
        <p:nvSpPr>
          <p:cNvPr id="13"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Half of retirees lack confidence in sustained Medicare benefits.</a:t>
            </a:r>
            <a:endParaRPr lang="en-US" dirty="0"/>
          </a:p>
        </p:txBody>
      </p:sp>
    </p:spTree>
    <p:extLst>
      <p:ext uri="{BB962C8B-B14F-4D97-AF65-F5344CB8AC3E}">
        <p14:creationId xmlns:p14="http://schemas.microsoft.com/office/powerpoint/2010/main" val="40618156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5029200"/>
            <a:ext cx="8610600" cy="1477328"/>
          </a:xfrm>
          <a:prstGeom prst="rect">
            <a:avLst/>
          </a:prstGeom>
          <a:noFill/>
        </p:spPr>
        <p:txBody>
          <a:bodyPr wrap="square" rtlCol="0">
            <a:spAutoFit/>
          </a:bodyPr>
          <a:lstStyle/>
          <a:p>
            <a:pPr algn="r"/>
            <a:r>
              <a:rPr lang="en-US" sz="3000" b="1" dirty="0" smtClean="0">
                <a:solidFill>
                  <a:srgbClr val="00650B"/>
                </a:solidFill>
                <a:latin typeface="+mj-lt"/>
              </a:rPr>
              <a:t>Expectations About Retirement:</a:t>
            </a:r>
          </a:p>
          <a:p>
            <a:pPr algn="r"/>
            <a:r>
              <a:rPr lang="en-US" sz="6000" b="1" dirty="0" smtClean="0">
                <a:solidFill>
                  <a:srgbClr val="00650B"/>
                </a:solidFill>
                <a:latin typeface="+mj-lt"/>
              </a:rPr>
              <a:t>Longevity</a:t>
            </a:r>
            <a:endParaRPr lang="en-US" sz="6000" b="1" dirty="0">
              <a:solidFill>
                <a:srgbClr val="00650B"/>
              </a:solidFill>
              <a:latin typeface="+mj-lt"/>
            </a:endParaRPr>
          </a:p>
        </p:txBody>
      </p:sp>
    </p:spTree>
    <p:extLst>
      <p:ext uri="{BB962C8B-B14F-4D97-AF65-F5344CB8AC3E}">
        <p14:creationId xmlns:p14="http://schemas.microsoft.com/office/powerpoint/2010/main" val="22435004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Roughly 6 in 10 expect to live to age 85.  </a:t>
            </a:r>
            <a:br>
              <a:rPr lang="en-US" dirty="0" smtClean="0"/>
            </a:br>
            <a:r>
              <a:rPr lang="en-US" dirty="0" smtClean="0"/>
              <a:t>1 in 4 expect to live to age 95.</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107</a:t>
            </a:fld>
            <a:endParaRPr lang="en-US" dirty="0"/>
          </a:p>
        </p:txBody>
      </p:sp>
      <p:sp>
        <p:nvSpPr>
          <p:cNvPr id="6" name="Content Placeholder 2"/>
          <p:cNvSpPr>
            <a:spLocks noGrp="1"/>
          </p:cNvSpPr>
          <p:nvPr>
            <p:ph idx="1"/>
          </p:nvPr>
        </p:nvSpPr>
        <p:spPr>
          <a:xfrm>
            <a:off x="304800" y="1295399"/>
            <a:ext cx="8534400" cy="685802"/>
          </a:xfrm>
        </p:spPr>
        <p:txBody>
          <a:bodyPr>
            <a:noAutofit/>
          </a:bodyPr>
          <a:lstStyle/>
          <a:p>
            <a:pPr marL="0" indent="0">
              <a:buNone/>
            </a:pPr>
            <a:r>
              <a:rPr lang="en-US" dirty="0"/>
              <a:t>How likely do you think you will be to live until at least </a:t>
            </a:r>
            <a:r>
              <a:rPr lang="en-US" dirty="0" smtClean="0"/>
              <a:t>age 85/95?  (Workers n=1,082; Retirees n=572 (age 85)/(n=589)(age 95))</a:t>
            </a:r>
            <a:endParaRPr lang="en-US" dirty="0"/>
          </a:p>
        </p:txBody>
      </p:sp>
      <p:graphicFrame>
        <p:nvGraphicFramePr>
          <p:cNvPr id="8" name="Chart 7"/>
          <p:cNvGraphicFramePr/>
          <p:nvPr>
            <p:extLst>
              <p:ext uri="{D42A27DB-BD31-4B8C-83A1-F6EECF244321}">
                <p14:modId xmlns:p14="http://schemas.microsoft.com/office/powerpoint/2010/main" val="3053782789"/>
              </p:ext>
            </p:extLst>
          </p:nvPr>
        </p:nvGraphicFramePr>
        <p:xfrm>
          <a:off x="566056" y="1921823"/>
          <a:ext cx="8046315" cy="44789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71600" y="3014246"/>
            <a:ext cx="840999" cy="338554"/>
          </a:xfrm>
          <a:prstGeom prst="rect">
            <a:avLst/>
          </a:prstGeom>
          <a:noFill/>
        </p:spPr>
        <p:txBody>
          <a:bodyPr wrap="none" rtlCol="0">
            <a:spAutoFit/>
          </a:bodyPr>
          <a:lstStyle/>
          <a:p>
            <a:pPr algn="r"/>
            <a:r>
              <a:rPr lang="en-US" sz="1600" dirty="0" smtClean="0">
                <a:latin typeface="Rockwell" panose="02060603020205020403" pitchFamily="18" charset="0"/>
              </a:rPr>
              <a:t>Age 85</a:t>
            </a:r>
            <a:endParaRPr lang="en-US" sz="1600" dirty="0">
              <a:latin typeface="Rockwell" panose="02060603020205020403" pitchFamily="18" charset="0"/>
            </a:endParaRPr>
          </a:p>
        </p:txBody>
      </p:sp>
      <p:sp>
        <p:nvSpPr>
          <p:cNvPr id="10" name="TextBox 9"/>
          <p:cNvSpPr txBox="1"/>
          <p:nvPr/>
        </p:nvSpPr>
        <p:spPr>
          <a:xfrm>
            <a:off x="1371600" y="5300246"/>
            <a:ext cx="840999" cy="338554"/>
          </a:xfrm>
          <a:prstGeom prst="rect">
            <a:avLst/>
          </a:prstGeom>
          <a:noFill/>
        </p:spPr>
        <p:txBody>
          <a:bodyPr wrap="none" rtlCol="0">
            <a:spAutoFit/>
          </a:bodyPr>
          <a:lstStyle/>
          <a:p>
            <a:pPr algn="r"/>
            <a:r>
              <a:rPr lang="en-US" sz="1600" dirty="0" smtClean="0">
                <a:latin typeface="Rockwell" panose="02060603020205020403" pitchFamily="18" charset="0"/>
              </a:rPr>
              <a:t>Age 95</a:t>
            </a:r>
            <a:endParaRPr lang="en-US" sz="1600" dirty="0">
              <a:latin typeface="Rockwell" panose="02060603020205020403" pitchFamily="18" charset="0"/>
            </a:endParaRPr>
          </a:p>
        </p:txBody>
      </p:sp>
      <p:sp>
        <p:nvSpPr>
          <p:cNvPr id="11"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1738358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4 in 10 workers are interested in longevity insurance. </a:t>
            </a:r>
            <a:br>
              <a:rPr lang="en-US" dirty="0" smtClean="0"/>
            </a:br>
            <a:r>
              <a:rPr lang="en-US" dirty="0" smtClean="0"/>
              <a:t>Far fewer retirees express interest.</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108</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(When </a:t>
            </a:r>
            <a:r>
              <a:rPr lang="en-US" dirty="0"/>
              <a:t>you retire,) How interested </a:t>
            </a:r>
            <a:r>
              <a:rPr lang="en-US" dirty="0" smtClean="0"/>
              <a:t>do </a:t>
            </a:r>
            <a:r>
              <a:rPr lang="en-US" dirty="0"/>
              <a:t>you think you will </a:t>
            </a:r>
            <a:r>
              <a:rPr lang="en-US" dirty="0" smtClean="0"/>
              <a:t>be (are you) in </a:t>
            </a:r>
            <a:r>
              <a:rPr lang="en-US" dirty="0"/>
              <a:t>purchasing an insurance product with a portion of your savings that begins providing guaranteed monthly income at some point in the future, such as age 80 or 85? </a:t>
            </a:r>
            <a:r>
              <a:rPr lang="en-US" dirty="0" smtClean="0"/>
              <a:t>(Workers n=1,082; Retirees n=572)</a:t>
            </a:r>
            <a:endParaRPr lang="en-US" dirty="0"/>
          </a:p>
        </p:txBody>
      </p:sp>
      <p:graphicFrame>
        <p:nvGraphicFramePr>
          <p:cNvPr id="7" name="Chart 6"/>
          <p:cNvGraphicFramePr/>
          <p:nvPr>
            <p:extLst>
              <p:ext uri="{D42A27DB-BD31-4B8C-83A1-F6EECF244321}">
                <p14:modId xmlns:p14="http://schemas.microsoft.com/office/powerpoint/2010/main" val="3032864972"/>
              </p:ext>
            </p:extLst>
          </p:nvPr>
        </p:nvGraphicFramePr>
        <p:xfrm>
          <a:off x="566057" y="2286000"/>
          <a:ext cx="7837714" cy="37374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4465041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4876800"/>
            <a:ext cx="8610600" cy="1477328"/>
          </a:xfrm>
          <a:prstGeom prst="rect">
            <a:avLst/>
          </a:prstGeom>
          <a:noFill/>
        </p:spPr>
        <p:txBody>
          <a:bodyPr wrap="square" rtlCol="0">
            <a:spAutoFit/>
          </a:bodyPr>
          <a:lstStyle/>
          <a:p>
            <a:pPr algn="r"/>
            <a:r>
              <a:rPr lang="en-US" sz="3000" b="1" dirty="0" smtClean="0">
                <a:solidFill>
                  <a:srgbClr val="00650B"/>
                </a:solidFill>
                <a:latin typeface="+mj-lt"/>
              </a:rPr>
              <a:t>Expectations About Retirement:</a:t>
            </a:r>
          </a:p>
          <a:p>
            <a:pPr algn="r"/>
            <a:r>
              <a:rPr lang="en-US" sz="6000" b="1" dirty="0" smtClean="0">
                <a:solidFill>
                  <a:srgbClr val="00650B"/>
                </a:solidFill>
                <a:latin typeface="+mj-lt"/>
              </a:rPr>
              <a:t>Managing Finances</a:t>
            </a:r>
            <a:endParaRPr lang="en-US" sz="6000" b="1" dirty="0">
              <a:solidFill>
                <a:srgbClr val="00650B"/>
              </a:solidFill>
              <a:latin typeface="+mj-lt"/>
            </a:endParaRPr>
          </a:p>
        </p:txBody>
      </p:sp>
    </p:spTree>
    <p:extLst>
      <p:ext uri="{BB962C8B-B14F-4D97-AF65-F5344CB8AC3E}">
        <p14:creationId xmlns:p14="http://schemas.microsoft.com/office/powerpoint/2010/main" val="2104579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Workers are most concerned about covering their future, unexpected, and healthcare expenses as well as growing their investments.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11</a:t>
            </a:fld>
            <a:endParaRPr lang="en-US" dirty="0"/>
          </a:p>
        </p:txBody>
      </p:sp>
      <p:sp>
        <p:nvSpPr>
          <p:cNvPr id="7" name="Content Placeholder 2"/>
          <p:cNvSpPr>
            <a:spLocks noGrp="1"/>
          </p:cNvSpPr>
          <p:nvPr>
            <p:ph idx="1"/>
          </p:nvPr>
        </p:nvSpPr>
        <p:spPr>
          <a:xfrm>
            <a:off x="304800" y="1295399"/>
            <a:ext cx="8534400" cy="533402"/>
          </a:xfrm>
        </p:spPr>
        <p:txBody>
          <a:bodyPr>
            <a:noAutofit/>
          </a:bodyPr>
          <a:lstStyle/>
          <a:p>
            <a:pPr marL="0" indent="0">
              <a:buNone/>
            </a:pPr>
            <a:r>
              <a:rPr lang="en-US" dirty="0" smtClean="0"/>
              <a:t>How concerned, if at all, are you about your ability to…? (Workers n=1,082)</a:t>
            </a:r>
            <a:endParaRPr lang="en-US" dirty="0"/>
          </a:p>
        </p:txBody>
      </p:sp>
      <p:graphicFrame>
        <p:nvGraphicFramePr>
          <p:cNvPr id="3" name="Chart 2"/>
          <p:cNvGraphicFramePr/>
          <p:nvPr>
            <p:extLst>
              <p:ext uri="{D42A27DB-BD31-4B8C-83A1-F6EECF244321}">
                <p14:modId xmlns:p14="http://schemas.microsoft.com/office/powerpoint/2010/main" val="4076305355"/>
              </p:ext>
            </p:extLst>
          </p:nvPr>
        </p:nvGraphicFramePr>
        <p:xfrm>
          <a:off x="451143" y="1871693"/>
          <a:ext cx="8304373" cy="41945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8120283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Retirees spend more on healthcare as they age, but find day-to-day expenses stay the same.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110</a:t>
            </a:fld>
            <a:endParaRPr lang="en-US" dirty="0"/>
          </a:p>
        </p:txBody>
      </p:sp>
      <p:graphicFrame>
        <p:nvGraphicFramePr>
          <p:cNvPr id="5" name="Chart 4"/>
          <p:cNvGraphicFramePr/>
          <p:nvPr>
            <p:extLst>
              <p:ext uri="{D42A27DB-BD31-4B8C-83A1-F6EECF244321}">
                <p14:modId xmlns:p14="http://schemas.microsoft.com/office/powerpoint/2010/main" val="1996308133"/>
              </p:ext>
            </p:extLst>
          </p:nvPr>
        </p:nvGraphicFramePr>
        <p:xfrm>
          <a:off x="762000" y="1752600"/>
          <a:ext cx="7723340" cy="450767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a:xfrm>
            <a:off x="228600" y="1295400"/>
            <a:ext cx="8839200" cy="685800"/>
          </a:xfrm>
        </p:spPr>
        <p:txBody>
          <a:bodyPr>
            <a:noAutofit/>
          </a:bodyPr>
          <a:lstStyle/>
          <a:p>
            <a:r>
              <a:rPr lang="en-US" dirty="0" smtClean="0"/>
              <a:t>As you (and your spouse) age, do you find you spend more or less on the following? (Retirees n=589)</a:t>
            </a:r>
            <a:endParaRPr lang="en-US" dirty="0"/>
          </a:p>
        </p:txBody>
      </p:sp>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0461712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Nearly half of retirees say healthcare expenses are higher than expected.</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111</a:t>
            </a:fld>
            <a:endParaRPr lang="en-US" dirty="0"/>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dirty="0"/>
              <a:t>Compared with what you expected when you first retired, would you say your </a:t>
            </a:r>
            <a:r>
              <a:rPr lang="en-US" b="1" i="1" dirty="0" smtClean="0"/>
              <a:t>healthcare expenses </a:t>
            </a:r>
            <a:r>
              <a:rPr lang="en-US" dirty="0" smtClean="0"/>
              <a:t>in </a:t>
            </a:r>
            <a:r>
              <a:rPr lang="en-US" dirty="0"/>
              <a:t>retirement are higher, about the same, or lower </a:t>
            </a:r>
            <a:r>
              <a:rPr lang="en-US" dirty="0" smtClean="0"/>
              <a:t>than </a:t>
            </a:r>
            <a:r>
              <a:rPr lang="en-US" dirty="0"/>
              <a:t>you expected them to be at this point in time</a:t>
            </a:r>
            <a:r>
              <a:rPr lang="en-US" dirty="0" smtClean="0"/>
              <a:t>?  (2017 Retirees n=589)</a:t>
            </a:r>
            <a:endParaRPr lang="en-US" dirty="0"/>
          </a:p>
        </p:txBody>
      </p:sp>
      <p:graphicFrame>
        <p:nvGraphicFramePr>
          <p:cNvPr id="7" name="Chart 6"/>
          <p:cNvGraphicFramePr/>
          <p:nvPr>
            <p:extLst>
              <p:ext uri="{D42A27DB-BD31-4B8C-83A1-F6EECF244321}">
                <p14:modId xmlns:p14="http://schemas.microsoft.com/office/powerpoint/2010/main" val="1962889229"/>
              </p:ext>
            </p:extLst>
          </p:nvPr>
        </p:nvGraphicFramePr>
        <p:xfrm>
          <a:off x="381000" y="2057400"/>
          <a:ext cx="8029575"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9395710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Other expenses are, for the most part, as expected.</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112</a:t>
            </a:fld>
            <a:endParaRPr lang="en-US" dirty="0"/>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dirty="0"/>
              <a:t>Compared with what you expected when you first retired, would you say your </a:t>
            </a:r>
            <a:r>
              <a:rPr lang="en-US" b="1" i="1" dirty="0" smtClean="0"/>
              <a:t>(other) </a:t>
            </a:r>
            <a:r>
              <a:rPr lang="en-US" i="1" dirty="0" smtClean="0"/>
              <a:t>expenses</a:t>
            </a:r>
            <a:r>
              <a:rPr lang="en-US" dirty="0" smtClean="0"/>
              <a:t> </a:t>
            </a:r>
            <a:r>
              <a:rPr lang="en-US" dirty="0"/>
              <a:t>in retirement are higher, about the same, or lower </a:t>
            </a:r>
            <a:r>
              <a:rPr lang="en-US" dirty="0" smtClean="0"/>
              <a:t>than </a:t>
            </a:r>
            <a:r>
              <a:rPr lang="en-US" dirty="0"/>
              <a:t>you expected them to be at this point in time</a:t>
            </a:r>
            <a:r>
              <a:rPr lang="en-US" dirty="0" smtClean="0"/>
              <a:t>?  (2017 Retirees n=589)</a:t>
            </a:r>
            <a:endParaRPr lang="en-US" dirty="0"/>
          </a:p>
        </p:txBody>
      </p:sp>
      <p:graphicFrame>
        <p:nvGraphicFramePr>
          <p:cNvPr id="7" name="Chart 6"/>
          <p:cNvGraphicFramePr/>
          <p:nvPr>
            <p:extLst>
              <p:ext uri="{D42A27DB-BD31-4B8C-83A1-F6EECF244321}">
                <p14:modId xmlns:p14="http://schemas.microsoft.com/office/powerpoint/2010/main" val="754199965"/>
              </p:ext>
            </p:extLst>
          </p:nvPr>
        </p:nvGraphicFramePr>
        <p:xfrm>
          <a:off x="381000" y="2057400"/>
          <a:ext cx="8029575"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1955501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Half of retirees with higher-than-expected expenses coped by budgeting and reducing spending.</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113</a:t>
            </a:fld>
            <a:endParaRPr lang="en-US" dirty="0"/>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dirty="0" smtClean="0"/>
              <a:t>How did you cope with these higher-than-expected expenses?  (2017 Retirees expenses in retirement higher than expected n=336, top mentions)</a:t>
            </a:r>
            <a:endParaRPr lang="en-US" dirty="0"/>
          </a:p>
        </p:txBody>
      </p:sp>
      <p:graphicFrame>
        <p:nvGraphicFramePr>
          <p:cNvPr id="7" name="Chart 6"/>
          <p:cNvGraphicFramePr/>
          <p:nvPr>
            <p:extLst>
              <p:ext uri="{D42A27DB-BD31-4B8C-83A1-F6EECF244321}">
                <p14:modId xmlns:p14="http://schemas.microsoft.com/office/powerpoint/2010/main" val="2055071484"/>
              </p:ext>
            </p:extLst>
          </p:nvPr>
        </p:nvGraphicFramePr>
        <p:xfrm>
          <a:off x="578080" y="1977657"/>
          <a:ext cx="8032520" cy="41754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6852336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Almost 3 in 10 retirees report savings are lower than anticipated at this point in retirement.</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114</a:t>
            </a:fld>
            <a:endParaRPr lang="en-US" dirty="0"/>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dirty="0"/>
              <a:t>Compared with what you expected when you first retired, would you say your current level of </a:t>
            </a:r>
            <a:r>
              <a:rPr lang="en-US" b="1" i="1" dirty="0" smtClean="0"/>
              <a:t>account balances </a:t>
            </a:r>
            <a:r>
              <a:rPr lang="en-US" dirty="0" smtClean="0"/>
              <a:t>are higher, about the same, or lower than </a:t>
            </a:r>
            <a:r>
              <a:rPr lang="en-US" dirty="0"/>
              <a:t>you expected them to be at this point in time</a:t>
            </a:r>
            <a:r>
              <a:rPr lang="en-US" dirty="0" smtClean="0"/>
              <a:t>?  (2017 Retirees n=589)</a:t>
            </a:r>
            <a:endParaRPr lang="en-US" dirty="0"/>
          </a:p>
        </p:txBody>
      </p:sp>
      <p:graphicFrame>
        <p:nvGraphicFramePr>
          <p:cNvPr id="7" name="Chart 6"/>
          <p:cNvGraphicFramePr/>
          <p:nvPr>
            <p:extLst>
              <p:ext uri="{D42A27DB-BD31-4B8C-83A1-F6EECF244321}">
                <p14:modId xmlns:p14="http://schemas.microsoft.com/office/powerpoint/2010/main" val="3643527583"/>
              </p:ext>
            </p:extLst>
          </p:nvPr>
        </p:nvGraphicFramePr>
        <p:xfrm>
          <a:off x="464127" y="2060368"/>
          <a:ext cx="8029575" cy="41880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0858138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438400"/>
            <a:ext cx="8915400" cy="3886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182880"/>
            <a:ext cx="8686800" cy="914400"/>
          </a:xfrm>
        </p:spPr>
        <p:txBody>
          <a:bodyPr>
            <a:noAutofit/>
          </a:bodyPr>
          <a:lstStyle/>
          <a:p>
            <a:pPr algn="l"/>
            <a:r>
              <a:rPr lang="en-US" dirty="0" smtClean="0"/>
              <a:t>1 in 4 retirees whose account balances are higher than expected say it’s because their savings and investments performed better than expected.</a:t>
            </a:r>
            <a:endParaRPr lang="en-US" strike="sngStrike" dirty="0"/>
          </a:p>
        </p:txBody>
      </p:sp>
      <p:sp>
        <p:nvSpPr>
          <p:cNvPr id="4" name="Slide Number Placeholder 3"/>
          <p:cNvSpPr>
            <a:spLocks noGrp="1"/>
          </p:cNvSpPr>
          <p:nvPr>
            <p:ph type="sldNum" sz="quarter" idx="12"/>
          </p:nvPr>
        </p:nvSpPr>
        <p:spPr/>
        <p:txBody>
          <a:bodyPr/>
          <a:lstStyle/>
          <a:p>
            <a:fld id="{EBAD9AF0-FD35-4E4E-B775-C1DCF7755A5B}" type="slidenum">
              <a:rPr lang="en-US" smtClean="0"/>
              <a:t>115</a:t>
            </a:fld>
            <a:endParaRPr lang="en-US" dirty="0"/>
          </a:p>
        </p:txBody>
      </p:sp>
      <p:sp>
        <p:nvSpPr>
          <p:cNvPr id="6" name="Content Placeholder 2"/>
          <p:cNvSpPr>
            <a:spLocks noGrp="1"/>
          </p:cNvSpPr>
          <p:nvPr>
            <p:ph idx="1"/>
          </p:nvPr>
        </p:nvSpPr>
        <p:spPr>
          <a:xfrm>
            <a:off x="295275" y="1295400"/>
            <a:ext cx="8534400" cy="500542"/>
          </a:xfrm>
        </p:spPr>
        <p:txBody>
          <a:bodyPr vert="horz" lIns="91440" tIns="45720" rIns="91440" bIns="45720" rtlCol="0">
            <a:noAutofit/>
          </a:bodyPr>
          <a:lstStyle/>
          <a:p>
            <a:pPr marL="0" indent="0">
              <a:buNone/>
            </a:pPr>
            <a:r>
              <a:rPr lang="en-US" dirty="0"/>
              <a:t>What is your main reason for saying that? </a:t>
            </a:r>
            <a:r>
              <a:rPr lang="en-US" dirty="0" smtClean="0"/>
              <a:t> (Retirees expected higher/lower level of savings and investments, top mentions)</a:t>
            </a:r>
            <a:endParaRPr lang="en-US" dirty="0"/>
          </a:p>
        </p:txBody>
      </p:sp>
      <p:graphicFrame>
        <p:nvGraphicFramePr>
          <p:cNvPr id="7" name="Chart 6"/>
          <p:cNvGraphicFramePr/>
          <p:nvPr>
            <p:extLst>
              <p:ext uri="{D42A27DB-BD31-4B8C-83A1-F6EECF244321}">
                <p14:modId xmlns:p14="http://schemas.microsoft.com/office/powerpoint/2010/main" val="3065944585"/>
              </p:ext>
            </p:extLst>
          </p:nvPr>
        </p:nvGraphicFramePr>
        <p:xfrm>
          <a:off x="4190999" y="2133600"/>
          <a:ext cx="5139635" cy="4258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699086679"/>
              </p:ext>
            </p:extLst>
          </p:nvPr>
        </p:nvGraphicFramePr>
        <p:xfrm>
          <a:off x="-381000" y="2206186"/>
          <a:ext cx="5656026" cy="419880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887468" y="1915180"/>
            <a:ext cx="2970365" cy="523220"/>
          </a:xfrm>
          <a:prstGeom prst="rect">
            <a:avLst/>
          </a:prstGeom>
          <a:noFill/>
        </p:spPr>
        <p:txBody>
          <a:bodyPr wrap="none" rtlCol="0">
            <a:spAutoFit/>
          </a:bodyPr>
          <a:lstStyle/>
          <a:p>
            <a:pPr algn="ctr"/>
            <a:r>
              <a:rPr lang="en-US" sz="1400" b="1" dirty="0" smtClean="0">
                <a:latin typeface="Rockwell" panose="02060603020205020403" pitchFamily="18" charset="0"/>
              </a:rPr>
              <a:t>Current Level of Savings Lower </a:t>
            </a:r>
            <a:br>
              <a:rPr lang="en-US" sz="1400" b="1" dirty="0" smtClean="0">
                <a:latin typeface="Rockwell" panose="02060603020205020403" pitchFamily="18" charset="0"/>
              </a:rPr>
            </a:br>
            <a:r>
              <a:rPr lang="en-US" sz="1400" b="1" dirty="0" smtClean="0">
                <a:latin typeface="Rockwell" panose="02060603020205020403" pitchFamily="18" charset="0"/>
              </a:rPr>
              <a:t>than Expected (n=152)</a:t>
            </a:r>
            <a:endParaRPr lang="en-US" sz="1400" b="1" dirty="0">
              <a:latin typeface="Rockwell" panose="02060603020205020403" pitchFamily="18" charset="0"/>
            </a:endParaRPr>
          </a:p>
        </p:txBody>
      </p:sp>
      <p:sp>
        <p:nvSpPr>
          <p:cNvPr id="9" name="TextBox 8"/>
          <p:cNvSpPr txBox="1"/>
          <p:nvPr/>
        </p:nvSpPr>
        <p:spPr>
          <a:xfrm>
            <a:off x="5437758" y="1915180"/>
            <a:ext cx="3038460" cy="523220"/>
          </a:xfrm>
          <a:prstGeom prst="rect">
            <a:avLst/>
          </a:prstGeom>
          <a:noFill/>
        </p:spPr>
        <p:txBody>
          <a:bodyPr wrap="none" rtlCol="0">
            <a:spAutoFit/>
          </a:bodyPr>
          <a:lstStyle/>
          <a:p>
            <a:pPr algn="ctr"/>
            <a:r>
              <a:rPr lang="en-US" sz="1400" b="1" dirty="0" smtClean="0">
                <a:latin typeface="Rockwell" panose="02060603020205020403" pitchFamily="18" charset="0"/>
              </a:rPr>
              <a:t>Current Level of Savings Higher </a:t>
            </a:r>
            <a:br>
              <a:rPr lang="en-US" sz="1400" b="1" dirty="0" smtClean="0">
                <a:latin typeface="Rockwell" panose="02060603020205020403" pitchFamily="18" charset="0"/>
              </a:rPr>
            </a:br>
            <a:r>
              <a:rPr lang="en-US" sz="1400" b="1" dirty="0" smtClean="0">
                <a:latin typeface="Rockwell" panose="02060603020205020403" pitchFamily="18" charset="0"/>
              </a:rPr>
              <a:t>than Expected (n=178)</a:t>
            </a:r>
            <a:endParaRPr lang="en-US" sz="1400" b="1" dirty="0">
              <a:latin typeface="Rockwell" panose="02060603020205020403" pitchFamily="18" charset="0"/>
            </a:endParaRPr>
          </a:p>
        </p:txBody>
      </p:sp>
      <p:sp>
        <p:nvSpPr>
          <p:cNvPr id="10"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6407199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Only 1 in 10 retirees are comfortable spending down their assets as needed.</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116</a:t>
            </a:fld>
            <a:endParaRPr lang="en-US" dirty="0"/>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dirty="0" smtClean="0"/>
              <a:t>Which one of the following best represents your behavior when it comes to your level of assets?  (2017 Retirees n=589)</a:t>
            </a:r>
            <a:endParaRPr lang="en-US" dirty="0"/>
          </a:p>
        </p:txBody>
      </p:sp>
      <p:graphicFrame>
        <p:nvGraphicFramePr>
          <p:cNvPr id="7" name="Chart 6"/>
          <p:cNvGraphicFramePr/>
          <p:nvPr>
            <p:extLst>
              <p:ext uri="{D42A27DB-BD31-4B8C-83A1-F6EECF244321}">
                <p14:modId xmlns:p14="http://schemas.microsoft.com/office/powerpoint/2010/main" val="2296614953"/>
              </p:ext>
            </p:extLst>
          </p:nvPr>
        </p:nvGraphicFramePr>
        <p:xfrm>
          <a:off x="343410" y="2060367"/>
          <a:ext cx="8343390" cy="40108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922625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Retirees also express concern about unexpected and healthcare expenses, though to a lesser extent than workers.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12</a:t>
            </a:fld>
            <a:endParaRPr lang="en-US" dirty="0"/>
          </a:p>
        </p:txBody>
      </p:sp>
      <p:sp>
        <p:nvSpPr>
          <p:cNvPr id="7" name="Content Placeholder 2"/>
          <p:cNvSpPr>
            <a:spLocks noGrp="1"/>
          </p:cNvSpPr>
          <p:nvPr>
            <p:ph idx="1"/>
          </p:nvPr>
        </p:nvSpPr>
        <p:spPr>
          <a:xfrm>
            <a:off x="304800" y="1295399"/>
            <a:ext cx="8534400" cy="533402"/>
          </a:xfrm>
        </p:spPr>
        <p:txBody>
          <a:bodyPr>
            <a:noAutofit/>
          </a:bodyPr>
          <a:lstStyle/>
          <a:p>
            <a:pPr marL="0" indent="0">
              <a:buNone/>
            </a:pPr>
            <a:r>
              <a:rPr lang="en-US" dirty="0" smtClean="0"/>
              <a:t>How concerned, if at all, are you about your ability to…? (Retirees n=589)</a:t>
            </a:r>
            <a:endParaRPr lang="en-US" dirty="0"/>
          </a:p>
        </p:txBody>
      </p:sp>
      <p:graphicFrame>
        <p:nvGraphicFramePr>
          <p:cNvPr id="3" name="Chart 2"/>
          <p:cNvGraphicFramePr/>
          <p:nvPr>
            <p:extLst>
              <p:ext uri="{D42A27DB-BD31-4B8C-83A1-F6EECF244321}">
                <p14:modId xmlns:p14="http://schemas.microsoft.com/office/powerpoint/2010/main" val="443389520"/>
              </p:ext>
            </p:extLst>
          </p:nvPr>
        </p:nvGraphicFramePr>
        <p:xfrm>
          <a:off x="451143" y="1871693"/>
          <a:ext cx="8304373" cy="41945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387901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gray">
          <a:xfrm>
            <a:off x="91440" y="182880"/>
            <a:ext cx="8686800" cy="914400"/>
          </a:xfrm>
        </p:spPr>
        <p:txBody>
          <a:bodyPr>
            <a:noAutofit/>
          </a:bodyPr>
          <a:lstStyle/>
          <a:p>
            <a:pPr algn="l"/>
            <a:r>
              <a:rPr lang="en-US" dirty="0" smtClean="0"/>
              <a:t>Retirees are more likely to think it is harder to get a good return, especially on fixed investments.</a:t>
            </a:r>
            <a:endParaRPr lang="en-US" dirty="0"/>
          </a:p>
        </p:txBody>
      </p:sp>
      <p:sp>
        <p:nvSpPr>
          <p:cNvPr id="3" name="Content Placeholder 2"/>
          <p:cNvSpPr>
            <a:spLocks noGrp="1"/>
          </p:cNvSpPr>
          <p:nvPr>
            <p:ph idx="1"/>
          </p:nvPr>
        </p:nvSpPr>
        <p:spPr/>
        <p:txBody>
          <a:bodyPr>
            <a:normAutofit/>
          </a:bodyPr>
          <a:lstStyle/>
          <a:p>
            <a:r>
              <a:rPr lang="en-US" dirty="0" smtClean="0"/>
              <a:t>Compared with the last 5 years, do you now think it is easier, harder, or about the same to…?  </a:t>
            </a:r>
            <a:br>
              <a:rPr lang="en-US" dirty="0" smtClean="0"/>
            </a:br>
            <a:r>
              <a:rPr lang="en-US" dirty="0" smtClean="0"/>
              <a:t>(Saved for retirement, Workers n=695; Retirees n=464)</a:t>
            </a:r>
            <a:endParaRPr lang="en-US" dirty="0"/>
          </a:p>
        </p:txBody>
      </p:sp>
      <p:graphicFrame>
        <p:nvGraphicFramePr>
          <p:cNvPr id="5" name="Chart 4"/>
          <p:cNvGraphicFramePr/>
          <p:nvPr>
            <p:extLst>
              <p:ext uri="{D42A27DB-BD31-4B8C-83A1-F6EECF244321}">
                <p14:modId xmlns:p14="http://schemas.microsoft.com/office/powerpoint/2010/main" val="1281320427"/>
              </p:ext>
            </p:extLst>
          </p:nvPr>
        </p:nvGraphicFramePr>
        <p:xfrm>
          <a:off x="152400" y="2057400"/>
          <a:ext cx="8839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0"/>
          </p:nvPr>
        </p:nvSpPr>
        <p:spPr/>
        <p:txBody>
          <a:bodyPr/>
          <a:lstStyle/>
          <a:p>
            <a:fld id="{EBAD9AF0-FD35-4E4E-B775-C1DCF7755A5B}" type="slidenum">
              <a:rPr lang="en-US" smtClean="0"/>
              <a:t>13</a:t>
            </a:fld>
            <a:endParaRPr lang="en-US" dirty="0"/>
          </a:p>
        </p:txBody>
      </p:sp>
      <p:sp>
        <p:nvSpPr>
          <p:cNvPr id="12" name="Text Box 6"/>
          <p:cNvSpPr txBox="1">
            <a:spLocks noChangeArrowheads="1"/>
          </p:cNvSpPr>
          <p:nvPr/>
        </p:nvSpPr>
        <p:spPr bwMode="auto">
          <a:xfrm>
            <a:off x="381000" y="6413956"/>
            <a:ext cx="5682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4" name="TextBox 3"/>
          <p:cNvSpPr txBox="1"/>
          <p:nvPr/>
        </p:nvSpPr>
        <p:spPr>
          <a:xfrm>
            <a:off x="152400" y="5715000"/>
            <a:ext cx="2590800" cy="584775"/>
          </a:xfrm>
          <a:prstGeom prst="rect">
            <a:avLst/>
          </a:prstGeom>
          <a:noFill/>
        </p:spPr>
        <p:txBody>
          <a:bodyPr wrap="square" rtlCol="0">
            <a:spAutoFit/>
          </a:bodyPr>
          <a:lstStyle/>
          <a:p>
            <a:pPr algn="ctr"/>
            <a:r>
              <a:rPr lang="en-US" sz="1600" dirty="0" smtClean="0">
                <a:latin typeface="Rockwell" panose="02060603020205020403" pitchFamily="18" charset="0"/>
              </a:rPr>
              <a:t>Get a good investment return</a:t>
            </a:r>
            <a:endParaRPr lang="en-US" sz="1600" dirty="0">
              <a:latin typeface="Rockwell" panose="02060603020205020403" pitchFamily="18" charset="0"/>
            </a:endParaRPr>
          </a:p>
        </p:txBody>
      </p:sp>
      <p:sp>
        <p:nvSpPr>
          <p:cNvPr id="11" name="TextBox 10"/>
          <p:cNvSpPr txBox="1"/>
          <p:nvPr/>
        </p:nvSpPr>
        <p:spPr>
          <a:xfrm>
            <a:off x="3124200" y="5715000"/>
            <a:ext cx="2819400" cy="584775"/>
          </a:xfrm>
          <a:prstGeom prst="rect">
            <a:avLst/>
          </a:prstGeom>
          <a:noFill/>
        </p:spPr>
        <p:txBody>
          <a:bodyPr wrap="square" rtlCol="0">
            <a:spAutoFit/>
          </a:bodyPr>
          <a:lstStyle/>
          <a:p>
            <a:pPr algn="ctr"/>
            <a:r>
              <a:rPr lang="en-US" sz="1600" dirty="0" smtClean="0">
                <a:latin typeface="Rockwell" panose="02060603020205020403" pitchFamily="18" charset="0"/>
              </a:rPr>
              <a:t>Find fixed investments that pay a reasonable return</a:t>
            </a:r>
            <a:endParaRPr lang="en-US" sz="1600" dirty="0">
              <a:latin typeface="Rockwell" panose="02060603020205020403" pitchFamily="18" charset="0"/>
            </a:endParaRPr>
          </a:p>
        </p:txBody>
      </p:sp>
      <p:sp>
        <p:nvSpPr>
          <p:cNvPr id="13" name="TextBox 12"/>
          <p:cNvSpPr txBox="1"/>
          <p:nvPr/>
        </p:nvSpPr>
        <p:spPr>
          <a:xfrm>
            <a:off x="6172200" y="5715000"/>
            <a:ext cx="2743200" cy="584775"/>
          </a:xfrm>
          <a:prstGeom prst="rect">
            <a:avLst/>
          </a:prstGeom>
          <a:noFill/>
        </p:spPr>
        <p:txBody>
          <a:bodyPr wrap="square" rtlCol="0">
            <a:spAutoFit/>
          </a:bodyPr>
          <a:lstStyle/>
          <a:p>
            <a:pPr algn="ctr"/>
            <a:r>
              <a:rPr lang="en-US" sz="1600" dirty="0" smtClean="0">
                <a:latin typeface="Rockwell" panose="02060603020205020403" pitchFamily="18" charset="0"/>
              </a:rPr>
              <a:t>Find stable stock market investments</a:t>
            </a:r>
            <a:endParaRPr lang="en-US" sz="1600" dirty="0">
              <a:latin typeface="Rockwell" panose="02060603020205020403" pitchFamily="18" charset="0"/>
            </a:endParaRPr>
          </a:p>
        </p:txBody>
      </p:sp>
    </p:spTree>
    <p:extLst>
      <p:ext uri="{BB962C8B-B14F-4D97-AF65-F5344CB8AC3E}">
        <p14:creationId xmlns:p14="http://schemas.microsoft.com/office/powerpoint/2010/main" val="392851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133471256"/>
              </p:ext>
            </p:extLst>
          </p:nvPr>
        </p:nvGraphicFramePr>
        <p:xfrm>
          <a:off x="152400" y="1905000"/>
          <a:ext cx="8839200" cy="4140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27560217"/>
              </p:ext>
            </p:extLst>
          </p:nvPr>
        </p:nvGraphicFramePr>
        <p:xfrm>
          <a:off x="590800" y="5424306"/>
          <a:ext cx="3657600" cy="316742"/>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tblGrid>
              <a:tr h="316742">
                <a:tc>
                  <a:txBody>
                    <a:bodyPr/>
                    <a:lstStyle/>
                    <a:p>
                      <a:pPr algn="ctr"/>
                      <a:r>
                        <a:rPr lang="en-US" sz="1200" b="0" dirty="0" smtClean="0">
                          <a:solidFill>
                            <a:schemeClr val="tx1"/>
                          </a:solidFill>
                        </a:rPr>
                        <a:t>2005</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2012</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2015</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2016</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2017</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idx="4294967295"/>
          </p:nvPr>
        </p:nvSpPr>
        <p:spPr bwMode="gray">
          <a:xfrm>
            <a:off x="91440" y="182880"/>
            <a:ext cx="8686800" cy="914400"/>
          </a:xfrm>
        </p:spPr>
        <p:txBody>
          <a:bodyPr>
            <a:noAutofit/>
          </a:bodyPr>
          <a:lstStyle/>
          <a:p>
            <a:pPr algn="l"/>
            <a:r>
              <a:rPr lang="en-US" dirty="0" smtClean="0"/>
              <a:t>Workers are more likely than retirees to describe debt as a problem.</a:t>
            </a:r>
            <a:endParaRPr lang="en-US" dirty="0"/>
          </a:p>
        </p:txBody>
      </p:sp>
      <p:sp>
        <p:nvSpPr>
          <p:cNvPr id="3" name="Content Placeholder 2"/>
          <p:cNvSpPr>
            <a:spLocks noGrp="1"/>
          </p:cNvSpPr>
          <p:nvPr>
            <p:ph idx="1"/>
          </p:nvPr>
        </p:nvSpPr>
        <p:spPr/>
        <p:txBody>
          <a:bodyPr>
            <a:normAutofit/>
          </a:bodyPr>
          <a:lstStyle/>
          <a:p>
            <a:r>
              <a:rPr lang="en-US" dirty="0" smtClean="0"/>
              <a:t>Thinking </a:t>
            </a:r>
            <a:r>
              <a:rPr lang="en-US" dirty="0"/>
              <a:t>about your current financial situation, how would you describe your level of debt?  </a:t>
            </a:r>
            <a:r>
              <a:rPr lang="en-US" dirty="0" smtClean="0"/>
              <a:t/>
            </a:r>
            <a:br>
              <a:rPr lang="en-US" dirty="0" smtClean="0"/>
            </a:br>
            <a:r>
              <a:rPr lang="en-US" dirty="0" smtClean="0"/>
              <a:t>(2017 </a:t>
            </a:r>
            <a:r>
              <a:rPr lang="en-US" dirty="0"/>
              <a:t>Workers </a:t>
            </a:r>
            <a:r>
              <a:rPr lang="en-US" dirty="0" smtClean="0"/>
              <a:t>n=1,082; Retirees n=589)</a:t>
            </a:r>
            <a:endParaRPr lang="en-US" dirty="0"/>
          </a:p>
        </p:txBody>
      </p:sp>
      <p:sp>
        <p:nvSpPr>
          <p:cNvPr id="6" name="TextBox 5"/>
          <p:cNvSpPr txBox="1"/>
          <p:nvPr/>
        </p:nvSpPr>
        <p:spPr>
          <a:xfrm>
            <a:off x="1371600" y="5638800"/>
            <a:ext cx="2209800" cy="338554"/>
          </a:xfrm>
          <a:prstGeom prst="rect">
            <a:avLst/>
          </a:prstGeom>
          <a:noFill/>
        </p:spPr>
        <p:txBody>
          <a:bodyPr wrap="square" rtlCol="0">
            <a:spAutoFit/>
          </a:bodyPr>
          <a:lstStyle/>
          <a:p>
            <a:pPr algn="ctr"/>
            <a:r>
              <a:rPr lang="en-US" sz="1600" b="1" dirty="0" smtClean="0">
                <a:latin typeface="Rockwell" panose="02060603020205020403" pitchFamily="18" charset="0"/>
              </a:rPr>
              <a:t>Workers</a:t>
            </a:r>
            <a:endParaRPr lang="en-US" sz="1600" b="1" dirty="0">
              <a:latin typeface="Rockwell" panose="02060603020205020403" pitchFamily="18" charset="0"/>
            </a:endParaRPr>
          </a:p>
        </p:txBody>
      </p:sp>
      <p:sp>
        <p:nvSpPr>
          <p:cNvPr id="8" name="TextBox 7"/>
          <p:cNvSpPr txBox="1"/>
          <p:nvPr/>
        </p:nvSpPr>
        <p:spPr>
          <a:xfrm>
            <a:off x="5754155" y="5638800"/>
            <a:ext cx="2209800" cy="338554"/>
          </a:xfrm>
          <a:prstGeom prst="rect">
            <a:avLst/>
          </a:prstGeom>
          <a:noFill/>
        </p:spPr>
        <p:txBody>
          <a:bodyPr wrap="square" rtlCol="0">
            <a:spAutoFit/>
          </a:bodyPr>
          <a:lstStyle/>
          <a:p>
            <a:pPr algn="ctr"/>
            <a:r>
              <a:rPr lang="en-US" sz="1600" b="1" dirty="0" smtClean="0">
                <a:latin typeface="Rockwell" panose="02060603020205020403" pitchFamily="18" charset="0"/>
              </a:rPr>
              <a:t>Retirees</a:t>
            </a:r>
            <a:endParaRPr lang="en-US" sz="1600" b="1" dirty="0">
              <a:latin typeface="Rockwell" panose="02060603020205020403" pitchFamily="18" charset="0"/>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14</a:t>
            </a:fld>
            <a:endParaRPr lang="en-US" dirty="0"/>
          </a:p>
        </p:txBody>
      </p:sp>
      <p:sp>
        <p:nvSpPr>
          <p:cNvPr id="12" name="Text Box 6"/>
          <p:cNvSpPr txBox="1">
            <a:spLocks noChangeArrowheads="1"/>
          </p:cNvSpPr>
          <p:nvPr/>
        </p:nvSpPr>
        <p:spPr bwMode="auto">
          <a:xfrm>
            <a:off x="381000" y="6413956"/>
            <a:ext cx="64780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2005, 2012, 2015-2017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2161042857"/>
              </p:ext>
            </p:extLst>
          </p:nvPr>
        </p:nvGraphicFramePr>
        <p:xfrm>
          <a:off x="4941125" y="5433950"/>
          <a:ext cx="3657600" cy="316742"/>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tblGrid>
              <a:tr h="316742">
                <a:tc>
                  <a:txBody>
                    <a:bodyPr/>
                    <a:lstStyle/>
                    <a:p>
                      <a:pPr algn="ctr"/>
                      <a:r>
                        <a:rPr lang="en-US" sz="1200" b="0" dirty="0" smtClean="0">
                          <a:solidFill>
                            <a:schemeClr val="tx1"/>
                          </a:solidFill>
                        </a:rPr>
                        <a:t>2005</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2012</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2015</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2016</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2017</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27131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743200"/>
            <a:ext cx="8077200" cy="3352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BAD9AF0-FD35-4E4E-B775-C1DCF7755A5B}" type="slidenum">
              <a:rPr lang="en-US" smtClean="0"/>
              <a:t>15</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Do you worry about your personal finances while you are at work? (Employed full-time or part-time, Workers n=799); How often do you worry about your personal finances while you are at work? (Worries about finances at work, Workers n=233)</a:t>
            </a:r>
            <a:endParaRPr lang="en-US" dirty="0"/>
          </a:p>
        </p:txBody>
      </p:sp>
      <p:graphicFrame>
        <p:nvGraphicFramePr>
          <p:cNvPr id="7" name="Chart 6"/>
          <p:cNvGraphicFramePr/>
          <p:nvPr>
            <p:extLst>
              <p:ext uri="{D42A27DB-BD31-4B8C-83A1-F6EECF244321}">
                <p14:modId xmlns:p14="http://schemas.microsoft.com/office/powerpoint/2010/main" val="1164470430"/>
              </p:ext>
            </p:extLst>
          </p:nvPr>
        </p:nvGraphicFramePr>
        <p:xfrm>
          <a:off x="4571999" y="2811105"/>
          <a:ext cx="3950535" cy="31585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665639" y="2158425"/>
            <a:ext cx="2487989" cy="584775"/>
          </a:xfrm>
          <a:prstGeom prst="rect">
            <a:avLst/>
          </a:prstGeom>
          <a:noFill/>
        </p:spPr>
        <p:txBody>
          <a:bodyPr wrap="none" rtlCol="0">
            <a:spAutoFit/>
          </a:bodyPr>
          <a:lstStyle/>
          <a:p>
            <a:pPr algn="ctr"/>
            <a:r>
              <a:rPr lang="en-US" sz="1600" b="1" dirty="0" smtClean="0">
                <a:latin typeface="Rockwell" panose="02060603020205020403" pitchFamily="18" charset="0"/>
              </a:rPr>
              <a:t>Frequency of Worrying</a:t>
            </a:r>
            <a:br>
              <a:rPr lang="en-US" sz="1600" b="1" dirty="0" smtClean="0">
                <a:latin typeface="Rockwell" panose="02060603020205020403" pitchFamily="18" charset="0"/>
              </a:rPr>
            </a:br>
            <a:r>
              <a:rPr lang="en-US" sz="1600" b="1" dirty="0" smtClean="0">
                <a:latin typeface="Rockwell" panose="02060603020205020403" pitchFamily="18" charset="0"/>
              </a:rPr>
              <a:t>About Finances</a:t>
            </a:r>
            <a:endParaRPr lang="en-US" sz="1600" b="1" dirty="0">
              <a:latin typeface="Rockwell" panose="02060603020205020403" pitchFamily="18" charset="0"/>
            </a:endParaRPr>
          </a:p>
        </p:txBody>
      </p:sp>
      <p:sp>
        <p:nvSpPr>
          <p:cNvPr id="9" name="TextBox 8"/>
          <p:cNvSpPr txBox="1"/>
          <p:nvPr/>
        </p:nvSpPr>
        <p:spPr>
          <a:xfrm>
            <a:off x="886348" y="2199382"/>
            <a:ext cx="2579872" cy="1077218"/>
          </a:xfrm>
          <a:prstGeom prst="rect">
            <a:avLst/>
          </a:prstGeom>
          <a:noFill/>
        </p:spPr>
        <p:txBody>
          <a:bodyPr wrap="none" rtlCol="0">
            <a:spAutoFit/>
          </a:bodyPr>
          <a:lstStyle/>
          <a:p>
            <a:pPr algn="ctr"/>
            <a:r>
              <a:rPr lang="en-US" sz="1600" b="1" dirty="0" smtClean="0">
                <a:latin typeface="Rockwell" panose="02060603020205020403" pitchFamily="18" charset="0"/>
              </a:rPr>
              <a:t>Worries About Finances</a:t>
            </a:r>
            <a:br>
              <a:rPr lang="en-US" sz="1600" b="1" dirty="0" smtClean="0">
                <a:latin typeface="Rockwell" panose="02060603020205020403" pitchFamily="18" charset="0"/>
              </a:rPr>
            </a:br>
            <a:r>
              <a:rPr lang="en-US" sz="1600" b="1" dirty="0" smtClean="0">
                <a:latin typeface="Rockwell" panose="02060603020205020403" pitchFamily="18" charset="0"/>
              </a:rPr>
              <a:t>While at Work</a:t>
            </a:r>
            <a:br>
              <a:rPr lang="en-US" sz="1600" b="1" dirty="0" smtClean="0">
                <a:latin typeface="Rockwell" panose="02060603020205020403" pitchFamily="18" charset="0"/>
              </a:rPr>
            </a:br>
            <a:endParaRPr lang="en-US" sz="1600" b="1" dirty="0" smtClean="0">
              <a:latin typeface="Rockwell" panose="02060603020205020403" pitchFamily="18" charset="0"/>
            </a:endParaRPr>
          </a:p>
          <a:p>
            <a:pPr algn="ctr"/>
            <a:r>
              <a:rPr lang="en-US" sz="1600" b="1" dirty="0" smtClean="0">
                <a:latin typeface="Rockwell" panose="02060603020205020403" pitchFamily="18" charset="0"/>
              </a:rPr>
              <a:t>Percent Yes</a:t>
            </a:r>
            <a:endParaRPr lang="en-US" sz="1600" b="1" dirty="0">
              <a:latin typeface="Rockwell" panose="02060603020205020403" pitchFamily="18" charset="0"/>
            </a:endParaRPr>
          </a:p>
        </p:txBody>
      </p:sp>
      <p:grpSp>
        <p:nvGrpSpPr>
          <p:cNvPr id="11" name="Group 10"/>
          <p:cNvGrpSpPr/>
          <p:nvPr/>
        </p:nvGrpSpPr>
        <p:grpSpPr>
          <a:xfrm>
            <a:off x="3581400" y="3886200"/>
            <a:ext cx="844062" cy="914400"/>
            <a:chOff x="5008765" y="3581400"/>
            <a:chExt cx="990600" cy="914400"/>
          </a:xfrm>
        </p:grpSpPr>
        <p:sp>
          <p:nvSpPr>
            <p:cNvPr id="12" name="Right Arrow 11"/>
            <p:cNvSpPr/>
            <p:nvPr/>
          </p:nvSpPr>
          <p:spPr>
            <a:xfrm>
              <a:off x="5084965" y="3581400"/>
              <a:ext cx="914400"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08765" y="3853934"/>
              <a:ext cx="914400" cy="338554"/>
            </a:xfrm>
            <a:prstGeom prst="rect">
              <a:avLst/>
            </a:prstGeom>
            <a:noFill/>
          </p:spPr>
          <p:txBody>
            <a:bodyPr wrap="square" rtlCol="0">
              <a:spAutoFit/>
            </a:bodyPr>
            <a:lstStyle/>
            <a:p>
              <a:pPr algn="ctr"/>
              <a:r>
                <a:rPr lang="en-US" sz="1600" b="1" dirty="0" smtClean="0">
                  <a:solidFill>
                    <a:schemeClr val="bg1"/>
                  </a:solidFill>
                </a:rPr>
                <a:t>If yes</a:t>
              </a:r>
              <a:endParaRPr lang="en-US" sz="1600" b="1" dirty="0">
                <a:solidFill>
                  <a:schemeClr val="bg1"/>
                </a:solidFill>
              </a:endParaRPr>
            </a:p>
          </p:txBody>
        </p:sp>
      </p:grpSp>
      <p:sp>
        <p:nvSpPr>
          <p:cNvPr id="15" name="Text Box 6"/>
          <p:cNvSpPr txBox="1">
            <a:spLocks noChangeArrowheads="1"/>
          </p:cNvSpPr>
          <p:nvPr/>
        </p:nvSpPr>
        <p:spPr bwMode="auto">
          <a:xfrm>
            <a:off x="381000" y="6324600"/>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Source</a:t>
            </a:r>
            <a:r>
              <a:rPr lang="en-US" sz="800" dirty="0">
                <a:solidFill>
                  <a:schemeClr val="tx1">
                    <a:lumMod val="50000"/>
                  </a:schemeClr>
                </a:solidFill>
                <a:latin typeface="+mj-lt"/>
              </a:rPr>
              <a:t>: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8" name="Chart 17"/>
          <p:cNvGraphicFramePr/>
          <p:nvPr>
            <p:extLst>
              <p:ext uri="{D42A27DB-BD31-4B8C-83A1-F6EECF244321}">
                <p14:modId xmlns:p14="http://schemas.microsoft.com/office/powerpoint/2010/main" val="2463844389"/>
              </p:ext>
            </p:extLst>
          </p:nvPr>
        </p:nvGraphicFramePr>
        <p:xfrm>
          <a:off x="679323" y="2840308"/>
          <a:ext cx="3101501" cy="3158583"/>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
          <p:cNvSpPr>
            <a:spLocks noGrp="1"/>
          </p:cNvSpPr>
          <p:nvPr>
            <p:ph type="title"/>
          </p:nvPr>
        </p:nvSpPr>
        <p:spPr>
          <a:xfrm>
            <a:off x="91440" y="182880"/>
            <a:ext cx="8686800" cy="914400"/>
          </a:xfrm>
        </p:spPr>
        <p:txBody>
          <a:bodyPr>
            <a:normAutofit/>
          </a:bodyPr>
          <a:lstStyle/>
          <a:p>
            <a:pPr algn="l"/>
            <a:r>
              <a:rPr lang="en-US" dirty="0" smtClean="0"/>
              <a:t>3 in 10 workers worry about their personal finances while at work.</a:t>
            </a:r>
            <a:endParaRPr lang="en-US" dirty="0"/>
          </a:p>
        </p:txBody>
      </p:sp>
    </p:spTree>
    <p:extLst>
      <p:ext uri="{BB962C8B-B14F-4D97-AF65-F5344CB8AC3E}">
        <p14:creationId xmlns:p14="http://schemas.microsoft.com/office/powerpoint/2010/main" val="1974018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To what extent, if at all, do you think you would be more productive at work if you did not spend time worrying about personal finances? (Worries about finances at work, Workers n=233)</a:t>
            </a:r>
            <a:endParaRPr lang="en-US" dirty="0"/>
          </a:p>
        </p:txBody>
      </p:sp>
      <p:graphicFrame>
        <p:nvGraphicFramePr>
          <p:cNvPr id="6" name="Chart 5"/>
          <p:cNvGraphicFramePr/>
          <p:nvPr>
            <p:extLst>
              <p:ext uri="{D42A27DB-BD31-4B8C-83A1-F6EECF244321}">
                <p14:modId xmlns:p14="http://schemas.microsoft.com/office/powerpoint/2010/main" val="1271913761"/>
              </p:ext>
            </p:extLst>
          </p:nvPr>
        </p:nvGraphicFramePr>
        <p:xfrm>
          <a:off x="366932" y="2133600"/>
          <a:ext cx="8458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16</a:t>
            </a:fld>
            <a:endParaRPr lang="en-US" dirty="0"/>
          </a:p>
        </p:txBody>
      </p:sp>
      <p:sp>
        <p:nvSpPr>
          <p:cNvPr id="9" name="Text Box 6"/>
          <p:cNvSpPr txBox="1">
            <a:spLocks noChangeArrowheads="1"/>
          </p:cNvSpPr>
          <p:nvPr/>
        </p:nvSpPr>
        <p:spPr bwMode="auto">
          <a:xfrm>
            <a:off x="381000" y="6324600"/>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Source</a:t>
            </a:r>
            <a:r>
              <a:rPr lang="en-US" sz="800" dirty="0">
                <a:solidFill>
                  <a:schemeClr val="tx1">
                    <a:lumMod val="50000"/>
                  </a:schemeClr>
                </a:solidFill>
                <a:latin typeface="+mj-lt"/>
              </a:rPr>
              <a:t>: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7"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Over half agree that they would be more productive at work if they were not worried about their finances.</a:t>
            </a:r>
            <a:endParaRPr lang="en-US" dirty="0"/>
          </a:p>
        </p:txBody>
      </p:sp>
    </p:spTree>
    <p:extLst>
      <p:ext uri="{BB962C8B-B14F-4D97-AF65-F5344CB8AC3E}">
        <p14:creationId xmlns:p14="http://schemas.microsoft.com/office/powerpoint/2010/main" val="195149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Retirement and financial planning programs could help increase productivity at work.</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17</a:t>
            </a:fld>
            <a:endParaRPr lang="en-US" dirty="0"/>
          </a:p>
        </p:txBody>
      </p:sp>
      <p:sp>
        <p:nvSpPr>
          <p:cNvPr id="7" name="Content Placeholder 2"/>
          <p:cNvSpPr>
            <a:spLocks noGrp="1"/>
          </p:cNvSpPr>
          <p:nvPr>
            <p:ph idx="1"/>
          </p:nvPr>
        </p:nvSpPr>
        <p:spPr>
          <a:xfrm>
            <a:off x="304800" y="1295399"/>
            <a:ext cx="8534400" cy="533402"/>
          </a:xfrm>
        </p:spPr>
        <p:txBody>
          <a:bodyPr>
            <a:noAutofit/>
          </a:bodyPr>
          <a:lstStyle/>
          <a:p>
            <a:pPr marL="0" indent="0">
              <a:buNone/>
            </a:pPr>
            <a:r>
              <a:rPr lang="en-US" dirty="0" smtClean="0"/>
              <a:t>How helpful, if at all, do you think the following programs would be for increasing </a:t>
            </a:r>
            <a:r>
              <a:rPr lang="en-US" b="1" i="1" dirty="0" smtClean="0"/>
              <a:t>your productivity at work</a:t>
            </a:r>
            <a:r>
              <a:rPr lang="en-US" dirty="0" smtClean="0"/>
              <a:t>…? (Employed, Workers n=799)</a:t>
            </a:r>
            <a:endParaRPr lang="en-US" dirty="0"/>
          </a:p>
        </p:txBody>
      </p:sp>
      <p:graphicFrame>
        <p:nvGraphicFramePr>
          <p:cNvPr id="3" name="Chart 2"/>
          <p:cNvGraphicFramePr/>
          <p:nvPr>
            <p:extLst>
              <p:ext uri="{D42A27DB-BD31-4B8C-83A1-F6EECF244321}">
                <p14:modId xmlns:p14="http://schemas.microsoft.com/office/powerpoint/2010/main" val="656578569"/>
              </p:ext>
            </p:extLst>
          </p:nvPr>
        </p:nvGraphicFramePr>
        <p:xfrm>
          <a:off x="451143" y="1871693"/>
          <a:ext cx="8304373" cy="41945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753241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Retirement, financial, and health planning programs may also do the most to help ease workers’ minds.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18</a:t>
            </a:fld>
            <a:endParaRPr lang="en-US" dirty="0"/>
          </a:p>
        </p:txBody>
      </p:sp>
      <p:sp>
        <p:nvSpPr>
          <p:cNvPr id="7" name="Content Placeholder 2"/>
          <p:cNvSpPr>
            <a:spLocks noGrp="1"/>
          </p:cNvSpPr>
          <p:nvPr>
            <p:ph idx="1"/>
          </p:nvPr>
        </p:nvSpPr>
        <p:spPr>
          <a:xfrm>
            <a:off x="304800" y="1295399"/>
            <a:ext cx="8534400" cy="533402"/>
          </a:xfrm>
        </p:spPr>
        <p:txBody>
          <a:bodyPr>
            <a:noAutofit/>
          </a:bodyPr>
          <a:lstStyle/>
          <a:p>
            <a:pPr marL="0" indent="0"/>
            <a:r>
              <a:rPr lang="en-US" dirty="0"/>
              <a:t>How helpful, if at all, do you think the following programs would be </a:t>
            </a:r>
            <a:r>
              <a:rPr lang="en-US" dirty="0" smtClean="0"/>
              <a:t>for </a:t>
            </a:r>
            <a:r>
              <a:rPr lang="en-US" dirty="0"/>
              <a:t>increasing </a:t>
            </a:r>
            <a:r>
              <a:rPr lang="en-US" b="1" i="1" dirty="0" smtClean="0"/>
              <a:t>your mental health</a:t>
            </a:r>
            <a:r>
              <a:rPr lang="en-US" dirty="0" smtClean="0"/>
              <a:t>…? (Employed, Workers n=799)</a:t>
            </a:r>
            <a:endParaRPr lang="en-US" dirty="0"/>
          </a:p>
        </p:txBody>
      </p:sp>
      <p:graphicFrame>
        <p:nvGraphicFramePr>
          <p:cNvPr id="3" name="Chart 2"/>
          <p:cNvGraphicFramePr/>
          <p:nvPr>
            <p:extLst>
              <p:ext uri="{D42A27DB-BD31-4B8C-83A1-F6EECF244321}">
                <p14:modId xmlns:p14="http://schemas.microsoft.com/office/powerpoint/2010/main" val="2139051387"/>
              </p:ext>
            </p:extLst>
          </p:nvPr>
        </p:nvGraphicFramePr>
        <p:xfrm>
          <a:off x="451143" y="1871693"/>
          <a:ext cx="8304373" cy="41945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80429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Currently, how stressed are you mentally or emotionally, if at all, about preparing for retirement? (Workers n=1,082)</a:t>
            </a:r>
            <a:endParaRPr lang="en-US" dirty="0"/>
          </a:p>
        </p:txBody>
      </p:sp>
      <p:graphicFrame>
        <p:nvGraphicFramePr>
          <p:cNvPr id="6" name="Chart 5"/>
          <p:cNvGraphicFramePr/>
          <p:nvPr>
            <p:extLst>
              <p:ext uri="{D42A27DB-BD31-4B8C-83A1-F6EECF244321}">
                <p14:modId xmlns:p14="http://schemas.microsoft.com/office/powerpoint/2010/main" val="1756169073"/>
              </p:ext>
            </p:extLst>
          </p:nvPr>
        </p:nvGraphicFramePr>
        <p:xfrm>
          <a:off x="366932" y="2286000"/>
          <a:ext cx="8458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19</a:t>
            </a:fld>
            <a:endParaRPr lang="en-US" dirty="0"/>
          </a:p>
        </p:txBody>
      </p:sp>
      <p:sp>
        <p:nvSpPr>
          <p:cNvPr id="7" name="Text Box 6"/>
          <p:cNvSpPr txBox="1">
            <a:spLocks noChangeArrowheads="1"/>
          </p:cNvSpPr>
          <p:nvPr/>
        </p:nvSpPr>
        <p:spPr bwMode="auto">
          <a:xfrm>
            <a:off x="381000" y="6413956"/>
            <a:ext cx="5682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8"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3 in 10 workers are stressed about preparing for retirement.</a:t>
            </a:r>
            <a:endParaRPr lang="en-US" dirty="0"/>
          </a:p>
        </p:txBody>
      </p:sp>
    </p:spTree>
    <p:extLst>
      <p:ext uri="{BB962C8B-B14F-4D97-AF65-F5344CB8AC3E}">
        <p14:creationId xmlns:p14="http://schemas.microsoft.com/office/powerpoint/2010/main" val="131431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 Agenda</a:t>
            </a:r>
            <a:endParaRPr lang="en-US" dirty="0"/>
          </a:p>
        </p:txBody>
      </p:sp>
      <p:sp>
        <p:nvSpPr>
          <p:cNvPr id="4" name="Slide Number Placeholder 3"/>
          <p:cNvSpPr>
            <a:spLocks noGrp="1"/>
          </p:cNvSpPr>
          <p:nvPr>
            <p:ph type="sldNum" sz="quarter" idx="12"/>
          </p:nvPr>
        </p:nvSpPr>
        <p:spPr/>
        <p:txBody>
          <a:bodyPr/>
          <a:lstStyle/>
          <a:p>
            <a:fld id="{B8EC29EE-0F34-40E8-989D-F52D3CC67F44}"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9576391"/>
              </p:ext>
            </p:extLst>
          </p:nvPr>
        </p:nvGraphicFramePr>
        <p:xfrm>
          <a:off x="1524000" y="1662430"/>
          <a:ext cx="6096000" cy="4127500"/>
        </p:xfrm>
        <a:graphic>
          <a:graphicData uri="http://schemas.openxmlformats.org/drawingml/2006/table">
            <a:tbl>
              <a:tblPr firstRow="1" bandRow="1">
                <a:tableStyleId>{5940675A-B579-460E-94D1-54222C63F5DA}</a:tableStyleId>
              </a:tblPr>
              <a:tblGrid>
                <a:gridCol w="472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36550">
                <a:tc>
                  <a:txBody>
                    <a:bodyPr/>
                    <a:lstStyle/>
                    <a:p>
                      <a:r>
                        <a:rPr lang="en-US" sz="2200" b="1" dirty="0" smtClean="0">
                          <a:solidFill>
                            <a:srgbClr val="00650B"/>
                          </a:solidFill>
                          <a:latin typeface="Rockwell" panose="02060603020205020403" pitchFamily="18" charset="0"/>
                        </a:rPr>
                        <a:t>Section</a:t>
                      </a:r>
                      <a:endParaRPr lang="en-US" sz="2200" b="1" dirty="0">
                        <a:solidFill>
                          <a:srgbClr val="00650B"/>
                        </a:solidFill>
                        <a:latin typeface="Rockwell" panose="020606030202050204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rgbClr val="00650B"/>
                          </a:solidFill>
                          <a:latin typeface="Rockwell" panose="02060603020205020403" pitchFamily="18" charset="0"/>
                        </a:rPr>
                        <a:t>Page</a:t>
                      </a:r>
                      <a:endParaRPr lang="en-US" sz="2200" b="1" dirty="0">
                        <a:solidFill>
                          <a:srgbClr val="00650B"/>
                        </a:solidFill>
                        <a:latin typeface="Rockwell" panose="020606030202050204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6550">
                <a:tc>
                  <a:txBody>
                    <a:bodyPr/>
                    <a:lstStyle/>
                    <a:p>
                      <a:r>
                        <a:rPr lang="en-US" sz="1600" dirty="0" smtClean="0"/>
                        <a:t>Feelings About</a:t>
                      </a:r>
                      <a:r>
                        <a:rPr lang="en-US" sz="1600" baseline="0" dirty="0" smtClean="0"/>
                        <a:t> Current Finances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8</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6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Retirement Confidence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25</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6550">
                <a:tc>
                  <a:txBody>
                    <a:bodyPr/>
                    <a:lstStyle/>
                    <a:p>
                      <a:r>
                        <a:rPr lang="en-US" sz="1600" dirty="0" smtClean="0"/>
                        <a:t>Retirement Planning</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36</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6550">
                <a:tc>
                  <a:txBody>
                    <a:bodyPr/>
                    <a:lstStyle/>
                    <a:p>
                      <a:r>
                        <a:rPr lang="en-US" sz="1600" dirty="0" smtClean="0"/>
                        <a:t>Savings &amp; Investments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43</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6550">
                <a:tc>
                  <a:txBody>
                    <a:bodyPr/>
                    <a:lstStyle/>
                    <a:p>
                      <a:r>
                        <a:rPr lang="en-US" sz="1600" dirty="0" smtClean="0"/>
                        <a:t>Retirement Savings Plans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56</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6550">
                <a:tc>
                  <a:txBody>
                    <a:bodyPr/>
                    <a:lstStyle/>
                    <a:p>
                      <a:r>
                        <a:rPr lang="en-US" sz="1600" dirty="0" smtClean="0"/>
                        <a:t>Advice</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66</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6550">
                <a:tc>
                  <a:txBody>
                    <a:bodyPr/>
                    <a:lstStyle/>
                    <a:p>
                      <a:r>
                        <a:rPr lang="en-US" sz="1600" dirty="0" smtClean="0"/>
                        <a:t>Retirement Age</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75</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9400">
                <a:tc>
                  <a:txBody>
                    <a:bodyPr/>
                    <a:lstStyle/>
                    <a:p>
                      <a:r>
                        <a:rPr lang="en-US" sz="1600" dirty="0" smtClean="0"/>
                        <a:t>Sources</a:t>
                      </a:r>
                      <a:r>
                        <a:rPr lang="en-US" sz="1600" baseline="0" dirty="0" smtClean="0"/>
                        <a:t> of Income</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83</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6550">
                <a:tc>
                  <a:txBody>
                    <a:bodyPr/>
                    <a:lstStyle/>
                    <a:p>
                      <a:r>
                        <a:rPr lang="en-US" sz="1600" dirty="0" smtClean="0"/>
                        <a:t>Social Security &amp; Medicare</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100</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6550">
                <a:tc>
                  <a:txBody>
                    <a:bodyPr/>
                    <a:lstStyle/>
                    <a:p>
                      <a:r>
                        <a:rPr lang="en-US" sz="1600" dirty="0" smtClean="0"/>
                        <a:t>Longevity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106</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6550">
                <a:tc>
                  <a:txBody>
                    <a:bodyPr/>
                    <a:lstStyle/>
                    <a:p>
                      <a:r>
                        <a:rPr lang="en-US" sz="1600" dirty="0" smtClean="0"/>
                        <a:t>Managing Finances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109</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72509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008722204"/>
              </p:ext>
            </p:extLst>
          </p:nvPr>
        </p:nvGraphicFramePr>
        <p:xfrm>
          <a:off x="514704" y="2299730"/>
          <a:ext cx="3371496" cy="35437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Workers who are stressed about retirement preparation tend to be older and have lower incomes.</a:t>
            </a:r>
            <a:endParaRPr lang="en-US" dirty="0"/>
          </a:p>
        </p:txBody>
      </p:sp>
      <p:sp>
        <p:nvSpPr>
          <p:cNvPr id="7" name="Slide Number Placeholder 6"/>
          <p:cNvSpPr>
            <a:spLocks noGrp="1"/>
          </p:cNvSpPr>
          <p:nvPr>
            <p:ph type="sldNum" sz="quarter" idx="10"/>
          </p:nvPr>
        </p:nvSpPr>
        <p:spPr/>
        <p:txBody>
          <a:bodyPr/>
          <a:lstStyle/>
          <a:p>
            <a:fld id="{EBAD9AF0-FD35-4E4E-B775-C1DCF7755A5B}" type="slidenum">
              <a:rPr lang="en-US" smtClean="0"/>
              <a:t>20</a:t>
            </a:fld>
            <a:endParaRPr lang="en-US" dirty="0"/>
          </a:p>
        </p:txBody>
      </p:sp>
      <p:sp>
        <p:nvSpPr>
          <p:cNvPr id="10" name="Text Box 7"/>
          <p:cNvSpPr txBox="1">
            <a:spLocks noChangeArrowheads="1"/>
          </p:cNvSpPr>
          <p:nvPr/>
        </p:nvSpPr>
        <p:spPr bwMode="auto">
          <a:xfrm>
            <a:off x="1219200" y="1600200"/>
            <a:ext cx="6887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Characteristics of Workers Who Are Stressed About Preparing for Retirement</a:t>
            </a:r>
          </a:p>
        </p:txBody>
      </p:sp>
      <p:sp>
        <p:nvSpPr>
          <p:cNvPr id="11"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2" name="Chart 11"/>
          <p:cNvGraphicFramePr/>
          <p:nvPr>
            <p:extLst>
              <p:ext uri="{D42A27DB-BD31-4B8C-83A1-F6EECF244321}">
                <p14:modId xmlns:p14="http://schemas.microsoft.com/office/powerpoint/2010/main" val="1726996477"/>
              </p:ext>
            </p:extLst>
          </p:nvPr>
        </p:nvGraphicFramePr>
        <p:xfrm>
          <a:off x="4114800" y="2299730"/>
          <a:ext cx="4572000" cy="3543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583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Stressed workers have greater debt and feel less financially secure.  They are more likely to worry about their personal finances at work.</a:t>
            </a:r>
            <a:endParaRPr lang="en-US" dirty="0"/>
          </a:p>
        </p:txBody>
      </p:sp>
      <p:sp>
        <p:nvSpPr>
          <p:cNvPr id="7" name="Slide Number Placeholder 6"/>
          <p:cNvSpPr>
            <a:spLocks noGrp="1"/>
          </p:cNvSpPr>
          <p:nvPr>
            <p:ph type="sldNum" sz="quarter" idx="10"/>
          </p:nvPr>
        </p:nvSpPr>
        <p:spPr/>
        <p:txBody>
          <a:bodyPr/>
          <a:lstStyle/>
          <a:p>
            <a:fld id="{EBAD9AF0-FD35-4E4E-B775-C1DCF7755A5B}" type="slidenum">
              <a:rPr lang="en-US" smtClean="0"/>
              <a:t>21</a:t>
            </a:fld>
            <a:endParaRPr lang="en-US" dirty="0"/>
          </a:p>
        </p:txBody>
      </p:sp>
      <p:sp>
        <p:nvSpPr>
          <p:cNvPr id="10" name="Text Box 7"/>
          <p:cNvSpPr txBox="1">
            <a:spLocks noChangeArrowheads="1"/>
          </p:cNvSpPr>
          <p:nvPr/>
        </p:nvSpPr>
        <p:spPr bwMode="auto">
          <a:xfrm>
            <a:off x="1219200" y="1600200"/>
            <a:ext cx="6887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Financial Situation of Workers Who Are Stressed </a:t>
            </a:r>
            <a:br>
              <a:rPr lang="en-US" sz="1600" b="1" dirty="0" smtClean="0">
                <a:latin typeface="Rockwell" panose="02060603020205020403" pitchFamily="18" charset="0"/>
              </a:rPr>
            </a:br>
            <a:r>
              <a:rPr lang="en-US" sz="1600" b="1" dirty="0" smtClean="0">
                <a:latin typeface="Rockwell" panose="02060603020205020403" pitchFamily="18" charset="0"/>
              </a:rPr>
              <a:t>About Preparing for Retirement</a:t>
            </a:r>
          </a:p>
        </p:txBody>
      </p:sp>
      <p:sp>
        <p:nvSpPr>
          <p:cNvPr id="11"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2" name="Chart 11"/>
          <p:cNvGraphicFramePr/>
          <p:nvPr>
            <p:extLst>
              <p:ext uri="{D42A27DB-BD31-4B8C-83A1-F6EECF244321}">
                <p14:modId xmlns:p14="http://schemas.microsoft.com/office/powerpoint/2010/main" val="3798392937"/>
              </p:ext>
            </p:extLst>
          </p:nvPr>
        </p:nvGraphicFramePr>
        <p:xfrm>
          <a:off x="381000" y="2299730"/>
          <a:ext cx="8305800" cy="3543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539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743200"/>
            <a:ext cx="8077200" cy="3352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p:nvPr>
            <p:extLst>
              <p:ext uri="{D42A27DB-BD31-4B8C-83A1-F6EECF244321}">
                <p14:modId xmlns:p14="http://schemas.microsoft.com/office/powerpoint/2010/main" val="2736081626"/>
              </p:ext>
            </p:extLst>
          </p:nvPr>
        </p:nvGraphicFramePr>
        <p:xfrm>
          <a:off x="-183783" y="2433638"/>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BAD9AF0-FD35-4E4E-B775-C1DCF7755A5B}" type="slidenum">
              <a:rPr lang="en-US" smtClean="0"/>
              <a:t>22</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Before you retired, did you ever feel mentally or emotionally stressed about preparing for retirement? (Retirees n=589); How many years before retirement would you say you began to feel mentally or emotionally stressed about preparing for retirement? (Retirees who felt stressed n=133)</a:t>
            </a:r>
            <a:endParaRPr lang="en-US" dirty="0"/>
          </a:p>
        </p:txBody>
      </p:sp>
      <p:graphicFrame>
        <p:nvGraphicFramePr>
          <p:cNvPr id="7" name="Chart 6"/>
          <p:cNvGraphicFramePr/>
          <p:nvPr>
            <p:extLst>
              <p:ext uri="{D42A27DB-BD31-4B8C-83A1-F6EECF244321}">
                <p14:modId xmlns:p14="http://schemas.microsoft.com/office/powerpoint/2010/main" val="2869662185"/>
              </p:ext>
            </p:extLst>
          </p:nvPr>
        </p:nvGraphicFramePr>
        <p:xfrm>
          <a:off x="4571999" y="2811105"/>
          <a:ext cx="3950535" cy="315858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296716" y="2402651"/>
            <a:ext cx="3225819" cy="338554"/>
          </a:xfrm>
          <a:prstGeom prst="rect">
            <a:avLst/>
          </a:prstGeom>
          <a:noFill/>
        </p:spPr>
        <p:txBody>
          <a:bodyPr wrap="none" rtlCol="0">
            <a:spAutoFit/>
          </a:bodyPr>
          <a:lstStyle/>
          <a:p>
            <a:pPr algn="ctr"/>
            <a:r>
              <a:rPr lang="en-US" sz="1600" b="1" dirty="0" smtClean="0">
                <a:latin typeface="Rockwell" panose="02060603020205020403" pitchFamily="18" charset="0"/>
              </a:rPr>
              <a:t>When Started Feeling Stressed</a:t>
            </a:r>
            <a:endParaRPr lang="en-US" sz="1600" b="1" dirty="0">
              <a:latin typeface="Rockwell" panose="02060603020205020403" pitchFamily="18" charset="0"/>
            </a:endParaRPr>
          </a:p>
        </p:txBody>
      </p:sp>
      <p:sp>
        <p:nvSpPr>
          <p:cNvPr id="9" name="TextBox 8"/>
          <p:cNvSpPr txBox="1"/>
          <p:nvPr/>
        </p:nvSpPr>
        <p:spPr>
          <a:xfrm>
            <a:off x="592278" y="2404646"/>
            <a:ext cx="3275577" cy="338554"/>
          </a:xfrm>
          <a:prstGeom prst="rect">
            <a:avLst/>
          </a:prstGeom>
          <a:noFill/>
        </p:spPr>
        <p:txBody>
          <a:bodyPr wrap="none" rtlCol="0">
            <a:spAutoFit/>
          </a:bodyPr>
          <a:lstStyle/>
          <a:p>
            <a:pPr algn="ctr"/>
            <a:r>
              <a:rPr lang="en-US" sz="1600" b="1" dirty="0" smtClean="0">
                <a:latin typeface="Rockwell" panose="02060603020205020403" pitchFamily="18" charset="0"/>
              </a:rPr>
              <a:t>Felt Stressed About Retirement</a:t>
            </a:r>
            <a:endParaRPr lang="en-US" sz="1600" b="1" dirty="0">
              <a:latin typeface="Rockwell" panose="02060603020205020403" pitchFamily="18" charset="0"/>
            </a:endParaRPr>
          </a:p>
        </p:txBody>
      </p:sp>
      <p:grpSp>
        <p:nvGrpSpPr>
          <p:cNvPr id="11" name="Group 10"/>
          <p:cNvGrpSpPr/>
          <p:nvPr/>
        </p:nvGrpSpPr>
        <p:grpSpPr>
          <a:xfrm>
            <a:off x="3711100" y="3581767"/>
            <a:ext cx="844062" cy="914400"/>
            <a:chOff x="5008765" y="3581400"/>
            <a:chExt cx="990600" cy="914400"/>
          </a:xfrm>
        </p:grpSpPr>
        <p:sp>
          <p:nvSpPr>
            <p:cNvPr id="12" name="Right Arrow 11"/>
            <p:cNvSpPr/>
            <p:nvPr/>
          </p:nvSpPr>
          <p:spPr>
            <a:xfrm>
              <a:off x="5084965" y="3581400"/>
              <a:ext cx="914400"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08765" y="3853934"/>
              <a:ext cx="914400" cy="338554"/>
            </a:xfrm>
            <a:prstGeom prst="rect">
              <a:avLst/>
            </a:prstGeom>
            <a:noFill/>
          </p:spPr>
          <p:txBody>
            <a:bodyPr wrap="square" rtlCol="0">
              <a:spAutoFit/>
            </a:bodyPr>
            <a:lstStyle/>
            <a:p>
              <a:pPr algn="ctr"/>
              <a:r>
                <a:rPr lang="en-US" sz="1600" b="1" dirty="0" smtClean="0">
                  <a:solidFill>
                    <a:schemeClr val="bg1"/>
                  </a:solidFill>
                </a:rPr>
                <a:t>If yes</a:t>
              </a:r>
              <a:endParaRPr lang="en-US" sz="1600" b="1" dirty="0">
                <a:solidFill>
                  <a:schemeClr val="bg1"/>
                </a:solidFill>
              </a:endParaRPr>
            </a:p>
          </p:txBody>
        </p:sp>
      </p:grpSp>
      <p:sp>
        <p:nvSpPr>
          <p:cNvPr id="15"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16" name="Title 1"/>
          <p:cNvSpPr>
            <a:spLocks noGrp="1"/>
          </p:cNvSpPr>
          <p:nvPr>
            <p:ph type="title"/>
          </p:nvPr>
        </p:nvSpPr>
        <p:spPr>
          <a:xfrm>
            <a:off x="91440" y="182880"/>
            <a:ext cx="8686800" cy="914400"/>
          </a:xfrm>
        </p:spPr>
        <p:txBody>
          <a:bodyPr>
            <a:noAutofit/>
          </a:bodyPr>
          <a:lstStyle/>
          <a:p>
            <a:pPr algn="l"/>
            <a:r>
              <a:rPr lang="en-US" dirty="0" smtClean="0"/>
              <a:t>2 in 10 retirees </a:t>
            </a:r>
            <a:r>
              <a:rPr lang="en-US" i="1" dirty="0" smtClean="0"/>
              <a:t>were</a:t>
            </a:r>
            <a:r>
              <a:rPr lang="en-US" dirty="0" smtClean="0"/>
              <a:t> stressed about preparing for retirement, though many don’t recall when they </a:t>
            </a:r>
            <a:br>
              <a:rPr lang="en-US" dirty="0" smtClean="0"/>
            </a:br>
            <a:r>
              <a:rPr lang="en-US" dirty="0" smtClean="0"/>
              <a:t>began to worry.</a:t>
            </a:r>
            <a:endParaRPr lang="en-US" dirty="0"/>
          </a:p>
        </p:txBody>
      </p:sp>
    </p:spTree>
    <p:extLst>
      <p:ext uri="{BB962C8B-B14F-4D97-AF65-F5344CB8AC3E}">
        <p14:creationId xmlns:p14="http://schemas.microsoft.com/office/powerpoint/2010/main" val="1816357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321749"/>
            <a:ext cx="8077200" cy="377425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p:nvPr>
            <p:extLst>
              <p:ext uri="{D42A27DB-BD31-4B8C-83A1-F6EECF244321}">
                <p14:modId xmlns:p14="http://schemas.microsoft.com/office/powerpoint/2010/main" val="3046800791"/>
              </p:ext>
            </p:extLst>
          </p:nvPr>
        </p:nvGraphicFramePr>
        <p:xfrm>
          <a:off x="1416417" y="2343505"/>
          <a:ext cx="2545983" cy="19859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1440" y="182880"/>
            <a:ext cx="8686800" cy="914400"/>
          </a:xfrm>
        </p:spPr>
        <p:txBody>
          <a:bodyPr>
            <a:noAutofit/>
          </a:bodyPr>
          <a:lstStyle/>
          <a:p>
            <a:pPr algn="l"/>
            <a:r>
              <a:rPr lang="en-US" dirty="0" smtClean="0"/>
              <a:t>1 in 4 workers and 1 in 7 retirees do some work for themselves, often to supplement income.</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23</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Do you do any work for yourself (not for an employer) to earn money? Examples include making and selling jewelry, doing odd jobs for pay, driving for Uber, etc.  If yes, is this...?</a:t>
            </a:r>
            <a:endParaRPr lang="en-US" dirty="0"/>
          </a:p>
        </p:txBody>
      </p:sp>
      <p:graphicFrame>
        <p:nvGraphicFramePr>
          <p:cNvPr id="7" name="Chart 6"/>
          <p:cNvGraphicFramePr/>
          <p:nvPr>
            <p:extLst>
              <p:ext uri="{D42A27DB-BD31-4B8C-83A1-F6EECF244321}">
                <p14:modId xmlns:p14="http://schemas.microsoft.com/office/powerpoint/2010/main" val="127851681"/>
              </p:ext>
            </p:extLst>
          </p:nvPr>
        </p:nvGraphicFramePr>
        <p:xfrm>
          <a:off x="3883495" y="2427042"/>
          <a:ext cx="5000168" cy="359275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066393" y="1981200"/>
            <a:ext cx="3238708" cy="338554"/>
          </a:xfrm>
          <a:prstGeom prst="rect">
            <a:avLst/>
          </a:prstGeom>
          <a:noFill/>
        </p:spPr>
        <p:txBody>
          <a:bodyPr wrap="none" rtlCol="0">
            <a:spAutoFit/>
          </a:bodyPr>
          <a:lstStyle/>
          <a:p>
            <a:pPr algn="ctr"/>
            <a:r>
              <a:rPr lang="en-US" sz="1600" b="1" dirty="0" smtClean="0">
                <a:latin typeface="Rockwell" panose="02060603020205020403" pitchFamily="18" charset="0"/>
              </a:rPr>
              <a:t>Self-Work As Source of Income</a:t>
            </a:r>
            <a:endParaRPr lang="en-US" sz="1600" b="1" dirty="0">
              <a:latin typeface="Rockwell" panose="02060603020205020403" pitchFamily="18" charset="0"/>
            </a:endParaRPr>
          </a:p>
        </p:txBody>
      </p:sp>
      <p:sp>
        <p:nvSpPr>
          <p:cNvPr id="9" name="TextBox 8"/>
          <p:cNvSpPr txBox="1"/>
          <p:nvPr/>
        </p:nvSpPr>
        <p:spPr>
          <a:xfrm>
            <a:off x="856651" y="1983195"/>
            <a:ext cx="2746842" cy="338554"/>
          </a:xfrm>
          <a:prstGeom prst="rect">
            <a:avLst/>
          </a:prstGeom>
          <a:noFill/>
        </p:spPr>
        <p:txBody>
          <a:bodyPr wrap="none" rtlCol="0">
            <a:spAutoFit/>
          </a:bodyPr>
          <a:lstStyle/>
          <a:p>
            <a:pPr algn="ctr"/>
            <a:r>
              <a:rPr lang="en-US" sz="1600" b="1" dirty="0" smtClean="0">
                <a:latin typeface="Rockwell" panose="02060603020205020403" pitchFamily="18" charset="0"/>
              </a:rPr>
              <a:t>Does Work for Self for Pay</a:t>
            </a:r>
            <a:endParaRPr lang="en-US" sz="1600" b="1" dirty="0">
              <a:latin typeface="Rockwell" panose="02060603020205020403" pitchFamily="18" charset="0"/>
            </a:endParaRPr>
          </a:p>
        </p:txBody>
      </p:sp>
      <p:grpSp>
        <p:nvGrpSpPr>
          <p:cNvPr id="11" name="Group 10"/>
          <p:cNvGrpSpPr/>
          <p:nvPr/>
        </p:nvGrpSpPr>
        <p:grpSpPr>
          <a:xfrm>
            <a:off x="3429000" y="3733800"/>
            <a:ext cx="844062" cy="914400"/>
            <a:chOff x="5008765" y="3581400"/>
            <a:chExt cx="990600" cy="914400"/>
          </a:xfrm>
        </p:grpSpPr>
        <p:sp>
          <p:nvSpPr>
            <p:cNvPr id="12" name="Right Arrow 11"/>
            <p:cNvSpPr/>
            <p:nvPr/>
          </p:nvSpPr>
          <p:spPr>
            <a:xfrm>
              <a:off x="5084965" y="3581400"/>
              <a:ext cx="914400"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08765" y="3853934"/>
              <a:ext cx="914400" cy="338554"/>
            </a:xfrm>
            <a:prstGeom prst="rect">
              <a:avLst/>
            </a:prstGeom>
            <a:noFill/>
          </p:spPr>
          <p:txBody>
            <a:bodyPr wrap="square" rtlCol="0">
              <a:spAutoFit/>
            </a:bodyPr>
            <a:lstStyle/>
            <a:p>
              <a:pPr algn="ctr"/>
              <a:r>
                <a:rPr lang="en-US" sz="1600" b="1" dirty="0" smtClean="0">
                  <a:solidFill>
                    <a:schemeClr val="bg1"/>
                  </a:solidFill>
                </a:rPr>
                <a:t>If yes</a:t>
              </a:r>
              <a:endParaRPr lang="en-US" sz="1600" b="1" dirty="0">
                <a:solidFill>
                  <a:schemeClr val="bg1"/>
                </a:solidFill>
              </a:endParaRPr>
            </a:p>
          </p:txBody>
        </p:sp>
      </p:grpSp>
      <p:sp>
        <p:nvSpPr>
          <p:cNvPr id="15"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6" name="Chart 15"/>
          <p:cNvGraphicFramePr/>
          <p:nvPr>
            <p:extLst>
              <p:ext uri="{D42A27DB-BD31-4B8C-83A1-F6EECF244321}">
                <p14:modId xmlns:p14="http://schemas.microsoft.com/office/powerpoint/2010/main" val="3053128487"/>
              </p:ext>
            </p:extLst>
          </p:nvPr>
        </p:nvGraphicFramePr>
        <p:xfrm>
          <a:off x="1416417" y="4110038"/>
          <a:ext cx="2545983" cy="19859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685800" y="3048000"/>
            <a:ext cx="1143000" cy="584775"/>
          </a:xfrm>
          <a:prstGeom prst="rect">
            <a:avLst/>
          </a:prstGeom>
          <a:noFill/>
        </p:spPr>
        <p:txBody>
          <a:bodyPr wrap="square" rtlCol="0">
            <a:spAutoFit/>
          </a:bodyPr>
          <a:lstStyle/>
          <a:p>
            <a:r>
              <a:rPr lang="en-US" b="1" dirty="0" smtClean="0"/>
              <a:t>Workers</a:t>
            </a:r>
            <a:br>
              <a:rPr lang="en-US" b="1" dirty="0" smtClean="0"/>
            </a:br>
            <a:r>
              <a:rPr lang="en-US" sz="1400" dirty="0" smtClean="0"/>
              <a:t>(n=1,082)</a:t>
            </a:r>
            <a:endParaRPr lang="en-US" sz="1400" dirty="0"/>
          </a:p>
        </p:txBody>
      </p:sp>
      <p:sp>
        <p:nvSpPr>
          <p:cNvPr id="17" name="TextBox 16"/>
          <p:cNvSpPr txBox="1"/>
          <p:nvPr/>
        </p:nvSpPr>
        <p:spPr>
          <a:xfrm>
            <a:off x="685800" y="4876800"/>
            <a:ext cx="1143000" cy="584775"/>
          </a:xfrm>
          <a:prstGeom prst="rect">
            <a:avLst/>
          </a:prstGeom>
          <a:noFill/>
        </p:spPr>
        <p:txBody>
          <a:bodyPr wrap="square" rtlCol="0">
            <a:spAutoFit/>
          </a:bodyPr>
          <a:lstStyle/>
          <a:p>
            <a:pPr lvl="0"/>
            <a:r>
              <a:rPr lang="en-US" b="1" dirty="0" smtClean="0"/>
              <a:t>Retirees</a:t>
            </a:r>
            <a:br>
              <a:rPr lang="en-US" b="1" dirty="0" smtClean="0"/>
            </a:br>
            <a:r>
              <a:rPr lang="en-US" sz="1400" dirty="0">
                <a:solidFill>
                  <a:srgbClr val="515151"/>
                </a:solidFill>
              </a:rPr>
              <a:t>(</a:t>
            </a:r>
            <a:r>
              <a:rPr lang="en-US" sz="1400" dirty="0" smtClean="0">
                <a:solidFill>
                  <a:srgbClr val="515151"/>
                </a:solidFill>
              </a:rPr>
              <a:t>n=589)</a:t>
            </a:r>
            <a:endParaRPr lang="en-US" sz="1400" dirty="0">
              <a:solidFill>
                <a:srgbClr val="515151"/>
              </a:solidFill>
            </a:endParaRPr>
          </a:p>
        </p:txBody>
      </p:sp>
    </p:spTree>
    <p:extLst>
      <p:ext uri="{BB962C8B-B14F-4D97-AF65-F5344CB8AC3E}">
        <p14:creationId xmlns:p14="http://schemas.microsoft.com/office/powerpoint/2010/main" val="135900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Workers who do some work for themselves are less likely to be working full-time, but feelings of financial security are statistically similar.</a:t>
            </a:r>
            <a:endParaRPr lang="en-US" dirty="0"/>
          </a:p>
        </p:txBody>
      </p:sp>
      <p:sp>
        <p:nvSpPr>
          <p:cNvPr id="7" name="Slide Number Placeholder 6"/>
          <p:cNvSpPr>
            <a:spLocks noGrp="1"/>
          </p:cNvSpPr>
          <p:nvPr>
            <p:ph type="sldNum" sz="quarter" idx="10"/>
          </p:nvPr>
        </p:nvSpPr>
        <p:spPr/>
        <p:txBody>
          <a:bodyPr/>
          <a:lstStyle/>
          <a:p>
            <a:fld id="{EBAD9AF0-FD35-4E4E-B775-C1DCF7755A5B}" type="slidenum">
              <a:rPr lang="en-US" smtClean="0"/>
              <a:t>24</a:t>
            </a:fld>
            <a:endParaRPr lang="en-US" dirty="0"/>
          </a:p>
        </p:txBody>
      </p:sp>
      <p:sp>
        <p:nvSpPr>
          <p:cNvPr id="10" name="Text Box 7"/>
          <p:cNvSpPr txBox="1">
            <a:spLocks noChangeArrowheads="1"/>
          </p:cNvSpPr>
          <p:nvPr/>
        </p:nvSpPr>
        <p:spPr bwMode="auto">
          <a:xfrm>
            <a:off x="1219200" y="1600200"/>
            <a:ext cx="6887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Characteristics of Workers Who Work for Self as Primary </a:t>
            </a:r>
            <a:br>
              <a:rPr lang="en-US" sz="1600" b="1" dirty="0" smtClean="0">
                <a:latin typeface="Rockwell" panose="02060603020205020403" pitchFamily="18" charset="0"/>
              </a:rPr>
            </a:br>
            <a:r>
              <a:rPr lang="en-US" sz="1600" b="1" dirty="0" smtClean="0">
                <a:latin typeface="Rockwell" panose="02060603020205020403" pitchFamily="18" charset="0"/>
              </a:rPr>
              <a:t>or Supplemental Income</a:t>
            </a:r>
          </a:p>
        </p:txBody>
      </p:sp>
      <p:sp>
        <p:nvSpPr>
          <p:cNvPr id="11"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2" name="Chart 11"/>
          <p:cNvGraphicFramePr/>
          <p:nvPr>
            <p:extLst>
              <p:ext uri="{D42A27DB-BD31-4B8C-83A1-F6EECF244321}">
                <p14:modId xmlns:p14="http://schemas.microsoft.com/office/powerpoint/2010/main" val="1817516004"/>
              </p:ext>
            </p:extLst>
          </p:nvPr>
        </p:nvGraphicFramePr>
        <p:xfrm>
          <a:off x="381000" y="2299730"/>
          <a:ext cx="8305800" cy="3543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642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 y="5385137"/>
            <a:ext cx="8839200" cy="1015663"/>
          </a:xfrm>
          <a:prstGeom prst="rect">
            <a:avLst/>
          </a:prstGeom>
          <a:noFill/>
        </p:spPr>
        <p:txBody>
          <a:bodyPr wrap="square" rtlCol="0">
            <a:spAutoFit/>
          </a:bodyPr>
          <a:lstStyle/>
          <a:p>
            <a:pPr algn="r"/>
            <a:r>
              <a:rPr lang="en-US" sz="6000" b="1" dirty="0" smtClean="0">
                <a:solidFill>
                  <a:srgbClr val="00650B"/>
                </a:solidFill>
                <a:latin typeface="+mj-lt"/>
              </a:rPr>
              <a:t>Retirement Confidence</a:t>
            </a:r>
            <a:endParaRPr lang="en-US" sz="6000" b="1" dirty="0">
              <a:solidFill>
                <a:srgbClr val="00650B"/>
              </a:solidFill>
              <a:latin typeface="+mj-lt"/>
            </a:endParaRPr>
          </a:p>
        </p:txBody>
      </p:sp>
    </p:spTree>
    <p:extLst>
      <p:ext uri="{BB962C8B-B14F-4D97-AF65-F5344CB8AC3E}">
        <p14:creationId xmlns:p14="http://schemas.microsoft.com/office/powerpoint/2010/main" val="1109740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995266737"/>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304800" y="1295400"/>
            <a:ext cx="8534400" cy="685800"/>
          </a:xfrm>
        </p:spPr>
        <p:txBody>
          <a:bodyPr>
            <a:normAutofit/>
          </a:bodyPr>
          <a:lstStyle/>
          <a:p>
            <a:r>
              <a:rPr lang="en-US" sz="1400" dirty="0" smtClean="0"/>
              <a:t>Overall, how confident are you that you (and your spouse) will have enough money to live comfortably throughout your retirement years? (2017 Workers n=</a:t>
            </a:r>
            <a:r>
              <a:rPr lang="en-US" dirty="0" smtClean="0"/>
              <a:t>1,082</a:t>
            </a:r>
            <a:r>
              <a:rPr lang="en-US" sz="1400" dirty="0" smtClean="0"/>
              <a:t>)</a:t>
            </a:r>
            <a:endParaRPr lang="en-US" sz="1400" dirty="0"/>
          </a:p>
        </p:txBody>
      </p:sp>
      <p:sp>
        <p:nvSpPr>
          <p:cNvPr id="5"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26</a:t>
            </a:fld>
            <a:endParaRPr lang="en-US" dirty="0"/>
          </a:p>
        </p:txBody>
      </p:sp>
      <p:sp>
        <p:nvSpPr>
          <p:cNvPr id="7"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6 in 10 workers feel confident that they will have enough money for retirement, but only 2 in 10 are </a:t>
            </a:r>
            <a:r>
              <a:rPr lang="en-US" i="1" dirty="0" smtClean="0"/>
              <a:t>very </a:t>
            </a:r>
            <a:r>
              <a:rPr lang="en-US" dirty="0" smtClean="0"/>
              <a:t>confident.</a:t>
            </a:r>
            <a:endParaRPr lang="en-US" dirty="0"/>
          </a:p>
        </p:txBody>
      </p:sp>
    </p:spTree>
    <p:extLst>
      <p:ext uri="{BB962C8B-B14F-4D97-AF65-F5344CB8AC3E}">
        <p14:creationId xmlns:p14="http://schemas.microsoft.com/office/powerpoint/2010/main" val="2504871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03050381"/>
              </p:ext>
            </p:extLst>
          </p:nvPr>
        </p:nvGraphicFramePr>
        <p:xfrm>
          <a:off x="152400" y="1905000"/>
          <a:ext cx="8839200" cy="4140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92752617"/>
              </p:ext>
            </p:extLst>
          </p:nvPr>
        </p:nvGraphicFramePr>
        <p:xfrm>
          <a:off x="685800" y="5424306"/>
          <a:ext cx="3352800" cy="316742"/>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20000"/>
                    </a:ext>
                  </a:extLst>
                </a:gridCol>
                <a:gridCol w="74676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316742">
                <a:tc>
                  <a:txBody>
                    <a:bodyPr/>
                    <a:lstStyle/>
                    <a:p>
                      <a:r>
                        <a:rPr lang="en-US" sz="1200" b="0" dirty="0" smtClean="0">
                          <a:solidFill>
                            <a:schemeClr val="tx1"/>
                          </a:solidFill>
                        </a:rPr>
                        <a:t>2013</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2014</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2015</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2016</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2017</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941503888"/>
              </p:ext>
            </p:extLst>
          </p:nvPr>
        </p:nvGraphicFramePr>
        <p:xfrm>
          <a:off x="5105400" y="5436248"/>
          <a:ext cx="3352800" cy="316742"/>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20000"/>
                    </a:ext>
                  </a:extLst>
                </a:gridCol>
                <a:gridCol w="74676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316742">
                <a:tc>
                  <a:txBody>
                    <a:bodyPr/>
                    <a:lstStyle/>
                    <a:p>
                      <a:r>
                        <a:rPr lang="en-US" sz="1200" b="0" dirty="0" smtClean="0">
                          <a:solidFill>
                            <a:schemeClr val="tx1"/>
                          </a:solidFill>
                        </a:rPr>
                        <a:t>2013</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2014</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2015</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2016</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smtClean="0">
                          <a:solidFill>
                            <a:schemeClr val="tx1"/>
                          </a:solidFill>
                        </a:rPr>
                        <a:t>2017</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Those with a retirement plan are nearly three times as likely to be </a:t>
            </a:r>
            <a:r>
              <a:rPr lang="en-US" i="1" dirty="0" smtClean="0"/>
              <a:t>very</a:t>
            </a:r>
            <a:r>
              <a:rPr lang="en-US" dirty="0" smtClean="0"/>
              <a:t> confident in their retirement security.</a:t>
            </a:r>
            <a:endParaRPr lang="en-US" dirty="0"/>
          </a:p>
        </p:txBody>
      </p:sp>
      <p:sp>
        <p:nvSpPr>
          <p:cNvPr id="4"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27</a:t>
            </a:fld>
            <a:endParaRPr lang="en-US" dirty="0"/>
          </a:p>
        </p:txBody>
      </p:sp>
      <p:sp>
        <p:nvSpPr>
          <p:cNvPr id="10" name="Content Placeholder 2"/>
          <p:cNvSpPr>
            <a:spLocks noGrp="1"/>
          </p:cNvSpPr>
          <p:nvPr>
            <p:ph idx="1"/>
          </p:nvPr>
        </p:nvSpPr>
        <p:spPr>
          <a:xfrm>
            <a:off x="304800" y="1295400"/>
            <a:ext cx="8534400" cy="533400"/>
          </a:xfrm>
        </p:spPr>
        <p:txBody>
          <a:bodyPr>
            <a:normAutofit/>
          </a:bodyPr>
          <a:lstStyle/>
          <a:p>
            <a:r>
              <a:rPr lang="en-US" sz="1400" dirty="0" smtClean="0"/>
              <a:t>Overall, how confident are you that you (and your spouse) will have enough money to live comfortably throughout your retirement years? (Workers)</a:t>
            </a:r>
            <a:endParaRPr lang="en-US" sz="1400" dirty="0"/>
          </a:p>
        </p:txBody>
      </p:sp>
      <p:sp>
        <p:nvSpPr>
          <p:cNvPr id="12" name="Content Placeholder 2"/>
          <p:cNvSpPr txBox="1">
            <a:spLocks/>
          </p:cNvSpPr>
          <p:nvPr/>
        </p:nvSpPr>
        <p:spPr>
          <a:xfrm>
            <a:off x="381000" y="6059065"/>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t>*</a:t>
            </a:r>
            <a:r>
              <a:rPr lang="en-US" sz="1000" i="1" dirty="0" smtClean="0"/>
              <a:t>Have Retirement Plan </a:t>
            </a:r>
            <a:r>
              <a:rPr lang="en-US" sz="1000" dirty="0" smtClean="0"/>
              <a:t>defined as respondent or spouse having at least one of the following: IRA, DC plan, or DB plan </a:t>
            </a:r>
            <a:endParaRPr lang="en-US" sz="1000" dirty="0"/>
          </a:p>
        </p:txBody>
      </p:sp>
      <p:grpSp>
        <p:nvGrpSpPr>
          <p:cNvPr id="20" name="Group 19"/>
          <p:cNvGrpSpPr/>
          <p:nvPr/>
        </p:nvGrpSpPr>
        <p:grpSpPr>
          <a:xfrm>
            <a:off x="828675" y="5738071"/>
            <a:ext cx="2967038" cy="307777"/>
            <a:chOff x="828675" y="5634038"/>
            <a:chExt cx="2967038" cy="307777"/>
          </a:xfrm>
        </p:grpSpPr>
        <p:sp>
          <p:nvSpPr>
            <p:cNvPr id="8" name="TextBox 7"/>
            <p:cNvSpPr txBox="1"/>
            <p:nvPr/>
          </p:nvSpPr>
          <p:spPr>
            <a:xfrm>
              <a:off x="945955" y="5634038"/>
              <a:ext cx="2732479" cy="307777"/>
            </a:xfrm>
            <a:prstGeom prst="rect">
              <a:avLst/>
            </a:prstGeom>
            <a:noFill/>
          </p:spPr>
          <p:txBody>
            <a:bodyPr wrap="none" rtlCol="0">
              <a:spAutoFit/>
            </a:bodyPr>
            <a:lstStyle/>
            <a:p>
              <a:pPr algn="ctr"/>
              <a:r>
                <a:rPr lang="en-US" sz="1400" dirty="0" smtClean="0">
                  <a:latin typeface="Rockwell" panose="02060603020205020403" pitchFamily="18" charset="0"/>
                </a:rPr>
                <a:t>Have Retirement Plan* (n=809)</a:t>
              </a:r>
              <a:endParaRPr lang="en-US" sz="1400" dirty="0">
                <a:latin typeface="Rockwell" panose="02060603020205020403" pitchFamily="18" charset="0"/>
              </a:endParaRPr>
            </a:p>
          </p:txBody>
        </p:sp>
        <p:cxnSp>
          <p:nvCxnSpPr>
            <p:cNvPr id="19" name="Straight Connector 18"/>
            <p:cNvCxnSpPr/>
            <p:nvPr/>
          </p:nvCxnSpPr>
          <p:spPr>
            <a:xfrm>
              <a:off x="828675" y="5657885"/>
              <a:ext cx="29670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5654981" y="5736286"/>
            <a:ext cx="2458430" cy="307777"/>
          </a:xfrm>
          <a:prstGeom prst="rect">
            <a:avLst/>
          </a:prstGeom>
          <a:noFill/>
        </p:spPr>
        <p:txBody>
          <a:bodyPr wrap="none" rtlCol="0">
            <a:spAutoFit/>
          </a:bodyPr>
          <a:lstStyle/>
          <a:p>
            <a:pPr algn="ctr"/>
            <a:r>
              <a:rPr lang="en-US" sz="1400" dirty="0" smtClean="0">
                <a:latin typeface="Rockwell" panose="02060603020205020403" pitchFamily="18" charset="0"/>
              </a:rPr>
              <a:t>No Retirement Plan (n=273)</a:t>
            </a:r>
            <a:endParaRPr lang="en-US" sz="1400" dirty="0">
              <a:latin typeface="Rockwell" panose="02060603020205020403" pitchFamily="18" charset="0"/>
            </a:endParaRPr>
          </a:p>
        </p:txBody>
      </p:sp>
      <p:cxnSp>
        <p:nvCxnSpPr>
          <p:cNvPr id="23" name="Straight Connector 22"/>
          <p:cNvCxnSpPr/>
          <p:nvPr/>
        </p:nvCxnSpPr>
        <p:spPr>
          <a:xfrm>
            <a:off x="5400675" y="5791200"/>
            <a:ext cx="29670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317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862227425"/>
              </p:ext>
            </p:extLst>
          </p:nvPr>
        </p:nvGraphicFramePr>
        <p:xfrm>
          <a:off x="152400" y="1905000"/>
          <a:ext cx="8839200" cy="41408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28</a:t>
            </a:fld>
            <a:endParaRPr lang="en-US" dirty="0"/>
          </a:p>
        </p:txBody>
      </p:sp>
      <p:sp>
        <p:nvSpPr>
          <p:cNvPr id="10" name="Content Placeholder 2"/>
          <p:cNvSpPr>
            <a:spLocks noGrp="1"/>
          </p:cNvSpPr>
          <p:nvPr>
            <p:ph idx="1"/>
          </p:nvPr>
        </p:nvSpPr>
        <p:spPr>
          <a:xfrm>
            <a:off x="304800" y="1295400"/>
            <a:ext cx="8534400" cy="533400"/>
          </a:xfrm>
        </p:spPr>
        <p:txBody>
          <a:bodyPr>
            <a:normAutofit/>
          </a:bodyPr>
          <a:lstStyle/>
          <a:p>
            <a:r>
              <a:rPr lang="en-US" sz="1400" dirty="0" smtClean="0"/>
              <a:t>Overall, how confident are you that you (and your spouse) will have enough money to live comfortably throughout your retirement years? (Workers)</a:t>
            </a:r>
            <a:endParaRPr lang="en-US" sz="1400" dirty="0"/>
          </a:p>
        </p:txBody>
      </p:sp>
      <p:grpSp>
        <p:nvGrpSpPr>
          <p:cNvPr id="20" name="Group 19"/>
          <p:cNvGrpSpPr/>
          <p:nvPr/>
        </p:nvGrpSpPr>
        <p:grpSpPr>
          <a:xfrm>
            <a:off x="1147762" y="5738071"/>
            <a:ext cx="2967038" cy="307777"/>
            <a:chOff x="828675" y="5634038"/>
            <a:chExt cx="2967038" cy="307777"/>
          </a:xfrm>
        </p:grpSpPr>
        <p:sp>
          <p:nvSpPr>
            <p:cNvPr id="8" name="TextBox 7"/>
            <p:cNvSpPr txBox="1"/>
            <p:nvPr/>
          </p:nvSpPr>
          <p:spPr>
            <a:xfrm>
              <a:off x="1722836" y="5634038"/>
              <a:ext cx="1178721" cy="307777"/>
            </a:xfrm>
            <a:prstGeom prst="rect">
              <a:avLst/>
            </a:prstGeom>
            <a:noFill/>
          </p:spPr>
          <p:txBody>
            <a:bodyPr wrap="none" rtlCol="0">
              <a:spAutoFit/>
            </a:bodyPr>
            <a:lstStyle/>
            <a:p>
              <a:pPr algn="ctr"/>
              <a:r>
                <a:rPr lang="en-US" sz="1400" dirty="0" smtClean="0">
                  <a:latin typeface="Rockwell" panose="02060603020205020403" pitchFamily="18" charset="0"/>
                </a:rPr>
                <a:t>Worker Age</a:t>
              </a:r>
              <a:endParaRPr lang="en-US" sz="1400" dirty="0">
                <a:latin typeface="Rockwell" panose="02060603020205020403" pitchFamily="18" charset="0"/>
              </a:endParaRPr>
            </a:p>
          </p:txBody>
        </p:sp>
        <p:cxnSp>
          <p:nvCxnSpPr>
            <p:cNvPr id="19" name="Straight Connector 18"/>
            <p:cNvCxnSpPr/>
            <p:nvPr/>
          </p:nvCxnSpPr>
          <p:spPr>
            <a:xfrm>
              <a:off x="828675" y="5657885"/>
              <a:ext cx="29670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5948362" y="5736286"/>
            <a:ext cx="2384564" cy="307777"/>
          </a:xfrm>
          <a:prstGeom prst="rect">
            <a:avLst/>
          </a:prstGeom>
          <a:noFill/>
        </p:spPr>
        <p:txBody>
          <a:bodyPr wrap="none" rtlCol="0">
            <a:spAutoFit/>
          </a:bodyPr>
          <a:lstStyle/>
          <a:p>
            <a:pPr algn="ctr"/>
            <a:r>
              <a:rPr lang="en-US" sz="1400" dirty="0" smtClean="0">
                <a:latin typeface="Rockwell" panose="02060603020205020403" pitchFamily="18" charset="0"/>
              </a:rPr>
              <a:t>Worker Household Income</a:t>
            </a:r>
            <a:endParaRPr lang="en-US" sz="1400" dirty="0">
              <a:latin typeface="Rockwell" panose="02060603020205020403" pitchFamily="18" charset="0"/>
            </a:endParaRPr>
          </a:p>
        </p:txBody>
      </p:sp>
      <p:cxnSp>
        <p:nvCxnSpPr>
          <p:cNvPr id="23" name="Straight Connector 22"/>
          <p:cNvCxnSpPr/>
          <p:nvPr/>
        </p:nvCxnSpPr>
        <p:spPr>
          <a:xfrm>
            <a:off x="5872162" y="5762625"/>
            <a:ext cx="250983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1524670323"/>
              </p:ext>
            </p:extLst>
          </p:nvPr>
        </p:nvGraphicFramePr>
        <p:xfrm>
          <a:off x="685801" y="5410200"/>
          <a:ext cx="3809999" cy="316742"/>
        </p:xfrm>
        <a:graphic>
          <a:graphicData uri="http://schemas.openxmlformats.org/drawingml/2006/table">
            <a:tbl>
              <a:tblPr firstRow="1" bandRow="1">
                <a:tableStyleId>{5C22544A-7EE6-4342-B048-85BDC9FD1C3A}</a:tableStyleId>
              </a:tblPr>
              <a:tblGrid>
                <a:gridCol w="9143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16742">
                <a:tc>
                  <a:txBody>
                    <a:bodyPr/>
                    <a:lstStyle/>
                    <a:p>
                      <a:pPr algn="ctr"/>
                      <a:r>
                        <a:rPr lang="en-US" sz="1200" b="0" dirty="0" smtClean="0">
                          <a:solidFill>
                            <a:schemeClr val="tx1"/>
                          </a:solidFill>
                        </a:rPr>
                        <a:t>25</a:t>
                      </a:r>
                      <a:r>
                        <a:rPr lang="en-US" sz="1200" b="0" baseline="0" dirty="0" smtClean="0">
                          <a:solidFill>
                            <a:schemeClr val="tx1"/>
                          </a:solidFill>
                        </a:rPr>
                        <a:t>-34</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35-44</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45-54</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55+</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42329546"/>
              </p:ext>
            </p:extLst>
          </p:nvPr>
        </p:nvGraphicFramePr>
        <p:xfrm>
          <a:off x="5638800" y="5398258"/>
          <a:ext cx="2971800" cy="31674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16742">
                <a:tc>
                  <a:txBody>
                    <a:bodyPr/>
                    <a:lstStyle/>
                    <a:p>
                      <a:pPr algn="ctr"/>
                      <a:r>
                        <a:rPr lang="en-US" sz="1200" b="0" dirty="0" smtClean="0">
                          <a:solidFill>
                            <a:schemeClr val="tx1"/>
                          </a:solidFill>
                        </a:rPr>
                        <a:t>Under $35k</a:t>
                      </a:r>
                      <a:endParaRPr lang="en-US" sz="1200" b="0" dirty="0">
                        <a:solidFill>
                          <a:schemeClr val="tx1"/>
                        </a:solidFill>
                      </a:endParaRPr>
                    </a:p>
                  </a:txBody>
                  <a:tcPr marL="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$35k-$74k</a:t>
                      </a:r>
                      <a:endParaRPr lang="en-US" sz="1200" b="0" dirty="0">
                        <a:solidFill>
                          <a:schemeClr val="tx1"/>
                        </a:solidFill>
                      </a:endParaRPr>
                    </a:p>
                  </a:txBody>
                  <a:tcPr marL="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$75k+</a:t>
                      </a:r>
                      <a:endParaRPr lang="en-US" sz="1200" b="0" dirty="0">
                        <a:solidFill>
                          <a:schemeClr val="tx1"/>
                        </a:solidFill>
                      </a:endParaRPr>
                    </a:p>
                  </a:txBody>
                  <a:tcPr marL="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a:t>Not surprisingly, those age 55+ and higher income workers tend to feel more confident about retirement.</a:t>
            </a:r>
          </a:p>
        </p:txBody>
      </p:sp>
    </p:spTree>
    <p:extLst>
      <p:ext uri="{BB962C8B-B14F-4D97-AF65-F5344CB8AC3E}">
        <p14:creationId xmlns:p14="http://schemas.microsoft.com/office/powerpoint/2010/main" val="4186496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815040577"/>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29</a:t>
            </a:fld>
            <a:endParaRPr lang="en-US" dirty="0"/>
          </a:p>
        </p:txBody>
      </p:sp>
      <p:sp>
        <p:nvSpPr>
          <p:cNvPr id="10"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Retiree confidence remains high, with a third feeling </a:t>
            </a:r>
            <a:r>
              <a:rPr lang="en-US" i="1" dirty="0" smtClean="0"/>
              <a:t>very</a:t>
            </a:r>
            <a:r>
              <a:rPr lang="en-US" dirty="0" smtClean="0"/>
              <a:t> confident.</a:t>
            </a:r>
            <a:endParaRPr lang="en-US" dirty="0"/>
          </a:p>
        </p:txBody>
      </p:sp>
      <p:sp>
        <p:nvSpPr>
          <p:cNvPr id="11" name="Content Placeholder 2"/>
          <p:cNvSpPr>
            <a:spLocks noGrp="1"/>
          </p:cNvSpPr>
          <p:nvPr>
            <p:ph idx="1"/>
          </p:nvPr>
        </p:nvSpPr>
        <p:spPr>
          <a:xfrm>
            <a:off x="304800" y="1295400"/>
            <a:ext cx="8534400" cy="685800"/>
          </a:xfrm>
        </p:spPr>
        <p:txBody>
          <a:bodyPr>
            <a:normAutofit/>
          </a:bodyPr>
          <a:lstStyle/>
          <a:p>
            <a:r>
              <a:rPr lang="en-US" sz="1400" dirty="0"/>
              <a:t>Overall, how confident are you that you (and your spouse) will have enough money to live comfortably throughout your retirement years? </a:t>
            </a:r>
            <a:r>
              <a:rPr lang="en-US" sz="1400" dirty="0" smtClean="0"/>
              <a:t>(2017 </a:t>
            </a:r>
            <a:r>
              <a:rPr lang="en-US" sz="1400" dirty="0"/>
              <a:t>Retirees </a:t>
            </a:r>
            <a:r>
              <a:rPr lang="en-US" sz="1400" dirty="0" smtClean="0"/>
              <a:t>n=589)</a:t>
            </a:r>
            <a:endParaRPr lang="en-US" sz="1400" dirty="0"/>
          </a:p>
        </p:txBody>
      </p:sp>
      <p:sp>
        <p:nvSpPr>
          <p:cNvPr id="12" name="Text Box 6"/>
          <p:cNvSpPr txBox="1">
            <a:spLocks noChangeArrowheads="1"/>
          </p:cNvSpPr>
          <p:nvPr/>
        </p:nvSpPr>
        <p:spPr bwMode="auto">
          <a:xfrm>
            <a:off x="457200" y="6413956"/>
            <a:ext cx="6038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Tree>
    <p:extLst>
      <p:ext uri="{BB962C8B-B14F-4D97-AF65-F5344CB8AC3E}">
        <p14:creationId xmlns:p14="http://schemas.microsoft.com/office/powerpoint/2010/main" val="1811767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86800" cy="4343400"/>
          </a:xfrm>
        </p:spPr>
        <p:txBody>
          <a:bodyPr>
            <a:noAutofit/>
          </a:bodyPr>
          <a:lstStyle/>
          <a:p>
            <a:pPr marL="0" indent="0">
              <a:lnSpc>
                <a:spcPct val="120000"/>
              </a:lnSpc>
              <a:spcBef>
                <a:spcPts val="1200"/>
              </a:spcBef>
              <a:buClr>
                <a:srgbClr val="00650B"/>
              </a:buClr>
            </a:pPr>
            <a:r>
              <a:rPr lang="en-US" sz="1600" b="1" dirty="0" smtClean="0">
                <a:solidFill>
                  <a:srgbClr val="00650B"/>
                </a:solidFill>
                <a:latin typeface="Rockwell" panose="02060603020205020403" pitchFamily="18" charset="0"/>
              </a:rPr>
              <a:t>27th </a:t>
            </a:r>
            <a:r>
              <a:rPr lang="en-US" sz="1600" b="1" dirty="0">
                <a:solidFill>
                  <a:srgbClr val="00650B"/>
                </a:solidFill>
                <a:latin typeface="Rockwell" panose="02060603020205020403" pitchFamily="18" charset="0"/>
              </a:rPr>
              <a:t>annual measure of worker and retiree confidence about retirement</a:t>
            </a:r>
          </a:p>
          <a:p>
            <a:pPr>
              <a:lnSpc>
                <a:spcPct val="120000"/>
              </a:lnSpc>
              <a:spcBef>
                <a:spcPts val="1200"/>
              </a:spcBef>
              <a:buClr>
                <a:srgbClr val="00650B"/>
              </a:buClr>
              <a:buFont typeface="Arial" panose="020B0604020202020204" pitchFamily="34" charset="0"/>
              <a:buChar char="•"/>
            </a:pPr>
            <a:r>
              <a:rPr lang="en-US" sz="1600" dirty="0" smtClean="0"/>
              <a:t>The </a:t>
            </a:r>
            <a:r>
              <a:rPr lang="en-US" sz="1600" dirty="0"/>
              <a:t>survey was conducted online, rather than by phone, for the first time this year </a:t>
            </a:r>
          </a:p>
          <a:p>
            <a:pPr>
              <a:lnSpc>
                <a:spcPct val="120000"/>
              </a:lnSpc>
              <a:spcBef>
                <a:spcPts val="1200"/>
              </a:spcBef>
              <a:buClr>
                <a:srgbClr val="00650B"/>
              </a:buClr>
              <a:buFont typeface="Arial" panose="020B0604020202020204" pitchFamily="34" charset="0"/>
              <a:buChar char="•"/>
            </a:pPr>
            <a:r>
              <a:rPr lang="en-US" sz="1600" dirty="0" smtClean="0"/>
              <a:t>Conducted </a:t>
            </a:r>
            <a:r>
              <a:rPr lang="en-US" sz="1600" dirty="0"/>
              <a:t>January </a:t>
            </a:r>
            <a:r>
              <a:rPr lang="en-US" sz="1600" dirty="0" smtClean="0"/>
              <a:t>6 </a:t>
            </a:r>
            <a:r>
              <a:rPr lang="en-US" sz="1600" dirty="0"/>
              <a:t>through January </a:t>
            </a:r>
            <a:r>
              <a:rPr lang="en-US" sz="1600" dirty="0" smtClean="0"/>
              <a:t>13, </a:t>
            </a:r>
            <a:r>
              <a:rPr lang="en-US" sz="1600" dirty="0"/>
              <a:t>2017</a:t>
            </a:r>
          </a:p>
          <a:p>
            <a:pPr>
              <a:lnSpc>
                <a:spcPct val="120000"/>
              </a:lnSpc>
              <a:spcBef>
                <a:spcPts val="1200"/>
              </a:spcBef>
              <a:buClr>
                <a:srgbClr val="00650B"/>
              </a:buClr>
              <a:buFont typeface="Arial" panose="020B0604020202020204" pitchFamily="34" charset="0"/>
              <a:buChar char="•"/>
            </a:pPr>
            <a:r>
              <a:rPr lang="en-US" sz="1600" dirty="0" smtClean="0"/>
              <a:t>1,671 </a:t>
            </a:r>
            <a:r>
              <a:rPr lang="en-US" sz="1600" dirty="0"/>
              <a:t>20-minute online surveys with Americans age 25 and </a:t>
            </a:r>
            <a:r>
              <a:rPr lang="en-US" sz="1600" dirty="0" smtClean="0"/>
              <a:t>older</a:t>
            </a:r>
          </a:p>
          <a:p>
            <a:pPr lvl="2">
              <a:lnSpc>
                <a:spcPct val="120000"/>
              </a:lnSpc>
              <a:spcBef>
                <a:spcPts val="600"/>
              </a:spcBef>
              <a:buClr>
                <a:srgbClr val="00650B"/>
              </a:buClr>
            </a:pPr>
            <a:r>
              <a:rPr lang="en-US" sz="1600" dirty="0" smtClean="0"/>
              <a:t>1,082 </a:t>
            </a:r>
            <a:r>
              <a:rPr lang="en-US" sz="1600" dirty="0"/>
              <a:t>online interviews with </a:t>
            </a:r>
            <a:r>
              <a:rPr lang="en-US" sz="1600" dirty="0" smtClean="0"/>
              <a:t>workers</a:t>
            </a:r>
          </a:p>
          <a:p>
            <a:pPr lvl="2">
              <a:lnSpc>
                <a:spcPct val="120000"/>
              </a:lnSpc>
              <a:spcBef>
                <a:spcPts val="600"/>
              </a:spcBef>
              <a:buClr>
                <a:srgbClr val="00650B"/>
              </a:buClr>
            </a:pPr>
            <a:r>
              <a:rPr lang="en-US" sz="1600" dirty="0" smtClean="0"/>
              <a:t>589 </a:t>
            </a:r>
            <a:r>
              <a:rPr lang="en-US" sz="1600" dirty="0"/>
              <a:t>online interviews with retirees</a:t>
            </a:r>
          </a:p>
          <a:p>
            <a:pPr>
              <a:lnSpc>
                <a:spcPct val="120000"/>
              </a:lnSpc>
              <a:spcBef>
                <a:spcPts val="1200"/>
              </a:spcBef>
              <a:buClr>
                <a:srgbClr val="00650B"/>
              </a:buClr>
              <a:buFont typeface="Arial" panose="020B0604020202020204" pitchFamily="34" charset="0"/>
              <a:buChar char="•"/>
            </a:pPr>
            <a:r>
              <a:rPr lang="en-US" sz="1600" dirty="0"/>
              <a:t>Survey included Americans ages 25 and </a:t>
            </a:r>
            <a:r>
              <a:rPr lang="en-US" sz="1600" dirty="0" smtClean="0"/>
              <a:t>older</a:t>
            </a:r>
            <a:endParaRPr lang="en-US" sz="1600" dirty="0"/>
          </a:p>
          <a:p>
            <a:pPr>
              <a:lnSpc>
                <a:spcPct val="120000"/>
              </a:lnSpc>
              <a:spcBef>
                <a:spcPts val="1200"/>
              </a:spcBef>
              <a:buClr>
                <a:srgbClr val="00650B"/>
              </a:buClr>
              <a:buFont typeface="Arial" panose="020B0604020202020204" pitchFamily="34" charset="0"/>
              <a:buChar char="•"/>
            </a:pPr>
            <a:r>
              <a:rPr lang="en-US" sz="1600" dirty="0" smtClean="0"/>
              <a:t>Data </a:t>
            </a:r>
            <a:r>
              <a:rPr lang="en-US" sz="1600" dirty="0"/>
              <a:t>was weighted by age, sex, and education. Unweighted sample sizes are noted on charts to provide information for margin of error estimates.</a:t>
            </a:r>
          </a:p>
          <a:p>
            <a:pPr lvl="2">
              <a:lnSpc>
                <a:spcPct val="120000"/>
              </a:lnSpc>
              <a:spcBef>
                <a:spcPts val="600"/>
              </a:spcBef>
              <a:buClr>
                <a:srgbClr val="00650B"/>
              </a:buClr>
            </a:pPr>
            <a:r>
              <a:rPr lang="en-US" sz="1600" dirty="0" smtClean="0"/>
              <a:t>Margin </a:t>
            </a:r>
            <a:r>
              <a:rPr lang="en-US" sz="1600" dirty="0"/>
              <a:t>of error ± 3.04 percentage points for all workers</a:t>
            </a:r>
          </a:p>
          <a:p>
            <a:pPr lvl="2">
              <a:lnSpc>
                <a:spcPct val="120000"/>
              </a:lnSpc>
              <a:spcBef>
                <a:spcPts val="600"/>
              </a:spcBef>
              <a:buClr>
                <a:srgbClr val="00650B"/>
              </a:buClr>
            </a:pPr>
            <a:r>
              <a:rPr lang="en-US" sz="1600" dirty="0" smtClean="0"/>
              <a:t>Margin </a:t>
            </a:r>
            <a:r>
              <a:rPr lang="en-US" sz="1600" dirty="0"/>
              <a:t>of error ± 4.12 percentage points for all retirees</a:t>
            </a:r>
          </a:p>
          <a:p>
            <a:pPr>
              <a:lnSpc>
                <a:spcPct val="120000"/>
              </a:lnSpc>
              <a:spcBef>
                <a:spcPts val="1200"/>
              </a:spcBef>
              <a:buClr>
                <a:srgbClr val="00650B"/>
              </a:buClr>
            </a:pPr>
            <a:endParaRPr lang="en-US" sz="1600" dirty="0"/>
          </a:p>
        </p:txBody>
      </p:sp>
      <p:sp>
        <p:nvSpPr>
          <p:cNvPr id="4" name="Slide Number Placeholder 3"/>
          <p:cNvSpPr>
            <a:spLocks noGrp="1"/>
          </p:cNvSpPr>
          <p:nvPr>
            <p:ph type="sldNum" sz="quarter" idx="12"/>
          </p:nvPr>
        </p:nvSpPr>
        <p:spPr/>
        <p:txBody>
          <a:bodyPr/>
          <a:lstStyle/>
          <a:p>
            <a:fld id="{EBAD9AF0-FD35-4E4E-B775-C1DCF7755A5B}" type="slidenum">
              <a:rPr lang="en-US" smtClean="0"/>
              <a:t>3</a:t>
            </a:fld>
            <a:endParaRPr lang="en-US" dirty="0"/>
          </a:p>
        </p:txBody>
      </p:sp>
      <p:sp>
        <p:nvSpPr>
          <p:cNvPr id="5" name="Title 4"/>
          <p:cNvSpPr>
            <a:spLocks noGrp="1"/>
          </p:cNvSpPr>
          <p:nvPr>
            <p:ph type="title"/>
          </p:nvPr>
        </p:nvSpPr>
        <p:spPr/>
        <p:txBody>
          <a:bodyPr/>
          <a:lstStyle/>
          <a:p>
            <a:r>
              <a:rPr lang="en-US" dirty="0" smtClean="0"/>
              <a:t>2017 RCS Methodology Overview</a:t>
            </a:r>
            <a:endParaRPr lang="en-US" dirty="0"/>
          </a:p>
        </p:txBody>
      </p:sp>
    </p:spTree>
    <p:extLst>
      <p:ext uri="{BB962C8B-B14F-4D97-AF65-F5344CB8AC3E}">
        <p14:creationId xmlns:p14="http://schemas.microsoft.com/office/powerpoint/2010/main" val="2235404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85551593"/>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30</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4" name="Content Placeholder 2"/>
          <p:cNvSpPr>
            <a:spLocks noGrp="1"/>
          </p:cNvSpPr>
          <p:nvPr>
            <p:ph idx="1"/>
          </p:nvPr>
        </p:nvSpPr>
        <p:spPr>
          <a:xfrm>
            <a:off x="304800" y="1295400"/>
            <a:ext cx="8534400" cy="685800"/>
          </a:xfrm>
        </p:spPr>
        <p:txBody>
          <a:bodyPr>
            <a:normAutofit/>
          </a:bodyPr>
          <a:lstStyle/>
          <a:p>
            <a:r>
              <a:rPr lang="en-US" sz="1400" dirty="0" smtClean="0"/>
              <a:t>Overall, how confident are you that </a:t>
            </a:r>
            <a:r>
              <a:rPr lang="en-US" dirty="0"/>
              <a:t>you (and your spouse) </a:t>
            </a:r>
            <a:r>
              <a:rPr lang="en-US" sz="1400" dirty="0" smtClean="0"/>
              <a:t>will have enough money to take care of your basic expenses during your retirement? (2017 Workers n=1,082)</a:t>
            </a:r>
            <a:endParaRPr lang="en-US" sz="1400" dirty="0"/>
          </a:p>
        </p:txBody>
      </p:sp>
      <p:sp>
        <p:nvSpPr>
          <p:cNvPr id="15"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Two-thirds of workers are confident in their ability to have enough money for basic expenses in retirement.</a:t>
            </a:r>
            <a:endParaRPr lang="en-US" dirty="0"/>
          </a:p>
        </p:txBody>
      </p:sp>
    </p:spTree>
    <p:extLst>
      <p:ext uri="{BB962C8B-B14F-4D97-AF65-F5344CB8AC3E}">
        <p14:creationId xmlns:p14="http://schemas.microsoft.com/office/powerpoint/2010/main" val="3468294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071932096"/>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31</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4" name="Content Placeholder 2"/>
          <p:cNvSpPr>
            <a:spLocks noGrp="1"/>
          </p:cNvSpPr>
          <p:nvPr>
            <p:ph idx="1"/>
          </p:nvPr>
        </p:nvSpPr>
        <p:spPr>
          <a:xfrm>
            <a:off x="304800" y="1295400"/>
            <a:ext cx="8534400" cy="685800"/>
          </a:xfrm>
        </p:spPr>
        <p:txBody>
          <a:bodyPr>
            <a:normAutofit/>
          </a:bodyPr>
          <a:lstStyle/>
          <a:p>
            <a:r>
              <a:rPr lang="en-US" sz="1400" dirty="0" smtClean="0"/>
              <a:t>Overall, how confident are you that you </a:t>
            </a:r>
            <a:r>
              <a:rPr lang="en-US" dirty="0"/>
              <a:t>(and your spouse) will </a:t>
            </a:r>
            <a:r>
              <a:rPr lang="en-US" sz="1400" dirty="0" smtClean="0"/>
              <a:t>have enough money to take care of your medical expenses during your retirement? (2017 Workers n=1,082)</a:t>
            </a:r>
            <a:endParaRPr lang="en-US" sz="1400" dirty="0"/>
          </a:p>
        </p:txBody>
      </p:sp>
      <p:sp>
        <p:nvSpPr>
          <p:cNvPr id="15"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Slightly more than half of workers feel confident about their ability to afford medical expenses in retirement.</a:t>
            </a:r>
            <a:endParaRPr lang="en-US" dirty="0"/>
          </a:p>
        </p:txBody>
      </p:sp>
    </p:spTree>
    <p:extLst>
      <p:ext uri="{BB962C8B-B14F-4D97-AF65-F5344CB8AC3E}">
        <p14:creationId xmlns:p14="http://schemas.microsoft.com/office/powerpoint/2010/main" val="3861902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741013010"/>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32</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2000-2017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1" name="Content Placeholder 2"/>
          <p:cNvSpPr>
            <a:spLocks noGrp="1"/>
          </p:cNvSpPr>
          <p:nvPr>
            <p:ph idx="1"/>
          </p:nvPr>
        </p:nvSpPr>
        <p:spPr>
          <a:xfrm>
            <a:off x="304800" y="1295399"/>
            <a:ext cx="8610600" cy="877785"/>
          </a:xfrm>
        </p:spPr>
        <p:txBody>
          <a:bodyPr>
            <a:normAutofit/>
          </a:bodyPr>
          <a:lstStyle/>
          <a:p>
            <a:r>
              <a:rPr lang="en-US" dirty="0" smtClean="0"/>
              <a:t>Overall, how confident are you that you </a:t>
            </a:r>
            <a:r>
              <a:rPr lang="en-US" dirty="0"/>
              <a:t>(and your spouse)</a:t>
            </a:r>
            <a:r>
              <a:rPr lang="en-US" dirty="0" smtClean="0"/>
              <a:t> will have enough money to pay for long-term care, such as nursing home or home health care, should you need it during your retirement? (2017 Workers n=1,082)</a:t>
            </a:r>
            <a:endParaRPr lang="en-US" dirty="0"/>
          </a:p>
        </p:txBody>
      </p:sp>
      <p:sp>
        <p:nvSpPr>
          <p:cNvPr id="13"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4 in 10 workers are confident about paying for long-term care, but only 12% are </a:t>
            </a:r>
            <a:r>
              <a:rPr lang="en-US" i="1" dirty="0" smtClean="0"/>
              <a:t>very</a:t>
            </a:r>
            <a:r>
              <a:rPr lang="en-US" dirty="0" smtClean="0"/>
              <a:t> confident.</a:t>
            </a:r>
            <a:endParaRPr lang="en-US" dirty="0"/>
          </a:p>
        </p:txBody>
      </p:sp>
    </p:spTree>
    <p:extLst>
      <p:ext uri="{BB962C8B-B14F-4D97-AF65-F5344CB8AC3E}">
        <p14:creationId xmlns:p14="http://schemas.microsoft.com/office/powerpoint/2010/main" val="1075303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209519354"/>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33</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Source:  Employee Benefit Research Institute and Greenwald &amp; Associates, 1993-2017 Retirement Confidence 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9" name="Content Placeholder 2"/>
          <p:cNvSpPr>
            <a:spLocks noGrp="1"/>
          </p:cNvSpPr>
          <p:nvPr>
            <p:ph idx="1"/>
          </p:nvPr>
        </p:nvSpPr>
        <p:spPr>
          <a:xfrm>
            <a:off x="304800" y="1295400"/>
            <a:ext cx="8534400" cy="685800"/>
          </a:xfrm>
        </p:spPr>
        <p:txBody>
          <a:bodyPr/>
          <a:lstStyle/>
          <a:p>
            <a:r>
              <a:rPr lang="en-US" dirty="0" smtClean="0"/>
              <a:t>Overall, how confident are you that you </a:t>
            </a:r>
            <a:r>
              <a:rPr lang="en-US" dirty="0"/>
              <a:t>(and your spouse) </a:t>
            </a:r>
            <a:r>
              <a:rPr lang="en-US" dirty="0" smtClean="0"/>
              <a:t>will have enough money to take care of your basic expenses during your retirement? (2017 Retirees n=589)</a:t>
            </a:r>
            <a:endParaRPr lang="en-US" dirty="0"/>
          </a:p>
        </p:txBody>
      </p:sp>
      <p:sp>
        <p:nvSpPr>
          <p:cNvPr id="10"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Retiree confidence about their ability to pay for basic expenses in retirement remains high.</a:t>
            </a:r>
            <a:endParaRPr lang="en-US" dirty="0"/>
          </a:p>
        </p:txBody>
      </p:sp>
    </p:spTree>
    <p:extLst>
      <p:ext uri="{BB962C8B-B14F-4D97-AF65-F5344CB8AC3E}">
        <p14:creationId xmlns:p14="http://schemas.microsoft.com/office/powerpoint/2010/main" val="1267445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17367764"/>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34</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Source:  Employee Benefit Research Institute and Greenwald &amp; Associates, 1993-2017 Retirement Confidence 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1" name="Content Placeholder 2"/>
          <p:cNvSpPr>
            <a:spLocks noGrp="1"/>
          </p:cNvSpPr>
          <p:nvPr>
            <p:ph idx="1"/>
          </p:nvPr>
        </p:nvSpPr>
        <p:spPr>
          <a:xfrm>
            <a:off x="304800" y="1295400"/>
            <a:ext cx="8534400" cy="685800"/>
          </a:xfrm>
        </p:spPr>
        <p:txBody>
          <a:bodyPr/>
          <a:lstStyle/>
          <a:p>
            <a:r>
              <a:rPr lang="en-US" dirty="0" smtClean="0"/>
              <a:t>Overall, how confident are you that you </a:t>
            </a:r>
            <a:r>
              <a:rPr lang="en-US" dirty="0"/>
              <a:t>(and your spouse) </a:t>
            </a:r>
            <a:r>
              <a:rPr lang="en-US" dirty="0" smtClean="0"/>
              <a:t>will have enough money to take care of your medical expenses during your retirement? (2017 Retirees n=589)</a:t>
            </a:r>
            <a:endParaRPr lang="en-US" dirty="0"/>
          </a:p>
        </p:txBody>
      </p:sp>
      <p:sp>
        <p:nvSpPr>
          <p:cNvPr id="13"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3 in 4 retirees are confident about affording medical expenses.</a:t>
            </a:r>
            <a:endParaRPr lang="en-US" dirty="0"/>
          </a:p>
        </p:txBody>
      </p:sp>
    </p:spTree>
    <p:extLst>
      <p:ext uri="{BB962C8B-B14F-4D97-AF65-F5344CB8AC3E}">
        <p14:creationId xmlns:p14="http://schemas.microsoft.com/office/powerpoint/2010/main" val="3207216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623011581"/>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35</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Source:  Employee Benefit Research Institute and Greenwald &amp; Associates, 2000-2017 Retirement Confidence 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4" name="Content Placeholder 2"/>
          <p:cNvSpPr>
            <a:spLocks noGrp="1"/>
          </p:cNvSpPr>
          <p:nvPr>
            <p:ph idx="1"/>
          </p:nvPr>
        </p:nvSpPr>
        <p:spPr>
          <a:xfrm>
            <a:off x="304800" y="1295400"/>
            <a:ext cx="8534400" cy="842158"/>
          </a:xfrm>
        </p:spPr>
        <p:txBody>
          <a:bodyPr>
            <a:normAutofit/>
          </a:bodyPr>
          <a:lstStyle/>
          <a:p>
            <a:r>
              <a:rPr lang="en-US" dirty="0" smtClean="0"/>
              <a:t>Overall, how confident are you that you </a:t>
            </a:r>
            <a:r>
              <a:rPr lang="en-US" dirty="0"/>
              <a:t>(and your spouse) </a:t>
            </a:r>
            <a:r>
              <a:rPr lang="en-US" dirty="0" smtClean="0"/>
              <a:t>will </a:t>
            </a:r>
            <a:r>
              <a:rPr lang="en-US" dirty="0"/>
              <a:t>have enough money to pay for long-term care, such as nursing home or home health care, should you need it during your </a:t>
            </a:r>
            <a:r>
              <a:rPr lang="en-US" dirty="0" smtClean="0"/>
              <a:t>retirement? (2017 Retirees n=589)</a:t>
            </a:r>
            <a:endParaRPr lang="en-US" dirty="0"/>
          </a:p>
        </p:txBody>
      </p:sp>
      <p:sp>
        <p:nvSpPr>
          <p:cNvPr id="15"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More than half of retirees are confident in their ability to pay for long-term care, but only 20% are </a:t>
            </a:r>
            <a:r>
              <a:rPr lang="en-US" i="1" dirty="0" smtClean="0"/>
              <a:t>very</a:t>
            </a:r>
            <a:r>
              <a:rPr lang="en-US" dirty="0" smtClean="0"/>
              <a:t> confident.</a:t>
            </a:r>
            <a:endParaRPr lang="en-US" dirty="0"/>
          </a:p>
        </p:txBody>
      </p:sp>
    </p:spTree>
    <p:extLst>
      <p:ext uri="{BB962C8B-B14F-4D97-AF65-F5344CB8AC3E}">
        <p14:creationId xmlns:p14="http://schemas.microsoft.com/office/powerpoint/2010/main" val="44663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4923472"/>
            <a:ext cx="8610600" cy="1477328"/>
          </a:xfrm>
          <a:prstGeom prst="rect">
            <a:avLst/>
          </a:prstGeom>
          <a:noFill/>
        </p:spPr>
        <p:txBody>
          <a:bodyPr wrap="square" rtlCol="0">
            <a:spAutoFit/>
          </a:bodyPr>
          <a:lstStyle/>
          <a:p>
            <a:pPr algn="r"/>
            <a:r>
              <a:rPr lang="en-US" sz="3000" b="1" dirty="0" smtClean="0">
                <a:solidFill>
                  <a:srgbClr val="00650B"/>
                </a:solidFill>
                <a:latin typeface="+mj-lt"/>
              </a:rPr>
              <a:t>Preparations for Retirement:</a:t>
            </a:r>
          </a:p>
          <a:p>
            <a:pPr algn="r"/>
            <a:r>
              <a:rPr lang="en-US" sz="6000" b="1" dirty="0" smtClean="0">
                <a:solidFill>
                  <a:srgbClr val="00650B"/>
                </a:solidFill>
                <a:latin typeface="+mj-lt"/>
              </a:rPr>
              <a:t>Retirement Planning</a:t>
            </a:r>
            <a:endParaRPr lang="en-US" sz="6000" b="1" dirty="0">
              <a:solidFill>
                <a:srgbClr val="00650B"/>
              </a:solidFill>
              <a:latin typeface="+mj-lt"/>
            </a:endParaRPr>
          </a:p>
        </p:txBody>
      </p:sp>
    </p:spTree>
    <p:extLst>
      <p:ext uri="{BB962C8B-B14F-4D97-AF65-F5344CB8AC3E}">
        <p14:creationId xmlns:p14="http://schemas.microsoft.com/office/powerpoint/2010/main" val="3097209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516439641"/>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37</a:t>
            </a:fld>
            <a:endParaRPr lang="en-US" dirty="0"/>
          </a:p>
        </p:txBody>
      </p:sp>
      <p:sp>
        <p:nvSpPr>
          <p:cNvPr id="12" name="Text Box 6"/>
          <p:cNvSpPr txBox="1">
            <a:spLocks noChangeArrowheads="1"/>
          </p:cNvSpPr>
          <p:nvPr/>
        </p:nvSpPr>
        <p:spPr bwMode="auto">
          <a:xfrm>
            <a:off x="457200" y="6413956"/>
            <a:ext cx="6082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9" name="Content Placeholder 2"/>
          <p:cNvSpPr>
            <a:spLocks noGrp="1"/>
          </p:cNvSpPr>
          <p:nvPr>
            <p:ph idx="1"/>
          </p:nvPr>
        </p:nvSpPr>
        <p:spPr>
          <a:xfrm>
            <a:off x="304800" y="1295400"/>
            <a:ext cx="8534400" cy="685800"/>
          </a:xfrm>
        </p:spPr>
        <p:txBody>
          <a:bodyPr/>
          <a:lstStyle/>
          <a:p>
            <a:r>
              <a:rPr lang="en-US" dirty="0" smtClean="0"/>
              <a:t>Overall, how confident are you that you are doing a good job of preparing financially for your retirement? (2017 Workers n=1,082)</a:t>
            </a:r>
            <a:endParaRPr lang="en-US" dirty="0"/>
          </a:p>
        </p:txBody>
      </p:sp>
      <p:sp>
        <p:nvSpPr>
          <p:cNvPr id="10"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Only 2 in 10 workers are </a:t>
            </a:r>
            <a:r>
              <a:rPr lang="en-US" i="1" dirty="0" smtClean="0"/>
              <a:t>very </a:t>
            </a:r>
            <a:r>
              <a:rPr lang="en-US" dirty="0" smtClean="0"/>
              <a:t>confident they are doing a good job preparing for retirement.</a:t>
            </a:r>
            <a:endParaRPr lang="en-US" dirty="0"/>
          </a:p>
        </p:txBody>
      </p:sp>
    </p:spTree>
    <p:extLst>
      <p:ext uri="{BB962C8B-B14F-4D97-AF65-F5344CB8AC3E}">
        <p14:creationId xmlns:p14="http://schemas.microsoft.com/office/powerpoint/2010/main" val="4076143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22280881"/>
              </p:ext>
            </p:extLst>
          </p:nvPr>
        </p:nvGraphicFramePr>
        <p:xfrm>
          <a:off x="76200" y="20574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38</a:t>
            </a:fld>
            <a:endParaRPr lang="en-US" dirty="0"/>
          </a:p>
        </p:txBody>
      </p:sp>
      <p:sp>
        <p:nvSpPr>
          <p:cNvPr id="12" name="Text Box 6"/>
          <p:cNvSpPr txBox="1">
            <a:spLocks noChangeArrowheads="1"/>
          </p:cNvSpPr>
          <p:nvPr/>
        </p:nvSpPr>
        <p:spPr bwMode="auto">
          <a:xfrm>
            <a:off x="457200" y="6413956"/>
            <a:ext cx="6038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t>
            </a:r>
            <a:r>
              <a:rPr lang="en-US" sz="800" dirty="0">
                <a:solidFill>
                  <a:schemeClr val="tx1">
                    <a:lumMod val="50000"/>
                  </a:schemeClr>
                </a:solidFill>
                <a:latin typeface="+mj-lt"/>
              </a:rPr>
              <a:t>&amp; </a:t>
            </a:r>
            <a:r>
              <a:rPr lang="en-US" sz="800" dirty="0" smtClean="0">
                <a:solidFill>
                  <a:schemeClr val="tx1">
                    <a:lumMod val="50000"/>
                  </a:schemeClr>
                </a:solidFill>
                <a:latin typeface="+mj-lt"/>
              </a:rPr>
              <a:t>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Surveys.</a:t>
            </a:r>
            <a:br>
              <a:rPr lang="en-US" sz="800" dirty="0" smtClean="0">
                <a:solidFill>
                  <a:schemeClr val="tx1">
                    <a:lumMod val="50000"/>
                  </a:schemeClr>
                </a:solidFill>
                <a:latin typeface="+mj-lt"/>
              </a:rPr>
            </a:br>
            <a:endParaRPr lang="en-US" sz="800" b="1" dirty="0">
              <a:solidFill>
                <a:schemeClr val="tx1">
                  <a:lumMod val="50000"/>
                </a:schemeClr>
              </a:solidFill>
            </a:endParaRPr>
          </a:p>
        </p:txBody>
      </p:sp>
      <p:sp>
        <p:nvSpPr>
          <p:cNvPr id="16" name="Content Placeholder 2"/>
          <p:cNvSpPr>
            <a:spLocks noGrp="1"/>
          </p:cNvSpPr>
          <p:nvPr>
            <p:ph idx="1"/>
          </p:nvPr>
        </p:nvSpPr>
        <p:spPr>
          <a:xfrm>
            <a:off x="304800" y="1295400"/>
            <a:ext cx="8534400" cy="685800"/>
          </a:xfrm>
        </p:spPr>
        <p:txBody>
          <a:bodyPr/>
          <a:lstStyle/>
          <a:p>
            <a:r>
              <a:rPr lang="en-US" dirty="0" smtClean="0"/>
              <a:t>Overall, how confident are you that you did a good job of preparing financially for your retirement? (2017 Retirees n=589)</a:t>
            </a:r>
            <a:endParaRPr lang="en-US" dirty="0"/>
          </a:p>
        </p:txBody>
      </p:sp>
      <p:sp>
        <p:nvSpPr>
          <p:cNvPr id="17"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7 out of 10 retirees are confident they did a good job preparing for retirement.</a:t>
            </a:r>
            <a:endParaRPr lang="en-US" dirty="0"/>
          </a:p>
        </p:txBody>
      </p:sp>
    </p:spTree>
    <p:extLst>
      <p:ext uri="{BB962C8B-B14F-4D97-AF65-F5344CB8AC3E}">
        <p14:creationId xmlns:p14="http://schemas.microsoft.com/office/powerpoint/2010/main" val="4000567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685800"/>
          </a:xfrm>
        </p:spPr>
        <p:txBody>
          <a:bodyPr>
            <a:noAutofit/>
          </a:bodyPr>
          <a:lstStyle/>
          <a:p>
            <a:r>
              <a:rPr lang="en-US" sz="1400" dirty="0" smtClean="0"/>
              <a:t>Have </a:t>
            </a:r>
            <a:r>
              <a:rPr lang="en-US" sz="1400" dirty="0"/>
              <a:t>you (or your spouse) tried to figure out how much money you will need to have saved by the time you retire so that you can live comfortably in retirement?  </a:t>
            </a:r>
            <a:r>
              <a:rPr lang="en-US" sz="1400" dirty="0" smtClean="0"/>
              <a:t>(2017 </a:t>
            </a:r>
            <a:r>
              <a:rPr lang="en-US" sz="1400" dirty="0"/>
              <a:t>Workers </a:t>
            </a:r>
            <a:r>
              <a:rPr lang="en-US" sz="1400" dirty="0" smtClean="0"/>
              <a:t>n=967, percent yes)</a:t>
            </a:r>
            <a:endParaRPr lang="en-US" sz="1400" dirty="0"/>
          </a:p>
        </p:txBody>
      </p:sp>
      <p:graphicFrame>
        <p:nvGraphicFramePr>
          <p:cNvPr id="5" name="Chart 4"/>
          <p:cNvGraphicFramePr/>
          <p:nvPr>
            <p:extLst>
              <p:ext uri="{D42A27DB-BD31-4B8C-83A1-F6EECF244321}">
                <p14:modId xmlns:p14="http://schemas.microsoft.com/office/powerpoint/2010/main" val="3948597597"/>
              </p:ext>
            </p:extLst>
          </p:nvPr>
        </p:nvGraphicFramePr>
        <p:xfrm>
          <a:off x="152400" y="2286000"/>
          <a:ext cx="86868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39</a:t>
            </a:fld>
            <a:endParaRPr lang="en-US" dirty="0"/>
          </a:p>
        </p:txBody>
      </p:sp>
      <p:sp>
        <p:nvSpPr>
          <p:cNvPr id="7" name="Text Box 6"/>
          <p:cNvSpPr txBox="1">
            <a:spLocks noChangeArrowheads="1"/>
          </p:cNvSpPr>
          <p:nvPr/>
        </p:nvSpPr>
        <p:spPr bwMode="auto">
          <a:xfrm>
            <a:off x="381000" y="6255603"/>
            <a:ext cx="5998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1993-2017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smtClean="0">
                <a:solidFill>
                  <a:schemeClr val="tx1">
                    <a:lumMod val="50000"/>
                  </a:schemeClr>
                </a:solidFill>
                <a:latin typeface="+mj-lt"/>
              </a:rPr>
              <a:t>Figures and n-sizes from all years presented exclude those who answered “Don’t know” or refused to answer. </a:t>
            </a:r>
          </a:p>
        </p:txBody>
      </p:sp>
      <p:sp>
        <p:nvSpPr>
          <p:cNvPr id="8"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4 in 10 workers have tried to figure out how much they need to save for retirement.</a:t>
            </a:r>
            <a:endParaRPr lang="en-US" dirty="0"/>
          </a:p>
        </p:txBody>
      </p:sp>
    </p:spTree>
    <p:extLst>
      <p:ext uri="{BB962C8B-B14F-4D97-AF65-F5344CB8AC3E}">
        <p14:creationId xmlns:p14="http://schemas.microsoft.com/office/powerpoint/2010/main" val="58188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Methodology</a:t>
            </a:r>
            <a:endParaRPr lang="en-US" dirty="0"/>
          </a:p>
        </p:txBody>
      </p:sp>
      <p:sp>
        <p:nvSpPr>
          <p:cNvPr id="3" name="Content Placeholder 2"/>
          <p:cNvSpPr>
            <a:spLocks noGrp="1"/>
          </p:cNvSpPr>
          <p:nvPr>
            <p:ph idx="1"/>
          </p:nvPr>
        </p:nvSpPr>
        <p:spPr>
          <a:xfrm>
            <a:off x="457200" y="1371600"/>
            <a:ext cx="8229600" cy="5029200"/>
          </a:xfrm>
        </p:spPr>
        <p:txBody>
          <a:bodyPr>
            <a:noAutofit/>
          </a:bodyPr>
          <a:lstStyle/>
          <a:p>
            <a:pPr marL="0" indent="0"/>
            <a:r>
              <a:rPr lang="en-US" dirty="0"/>
              <a:t>For the first time this year, the Retirement Confidence Survey (RCS) utilized </a:t>
            </a:r>
            <a:r>
              <a:rPr lang="en-US" dirty="0" err="1"/>
              <a:t>GfK’s</a:t>
            </a:r>
            <a:r>
              <a:rPr lang="en-US" dirty="0"/>
              <a:t> national, probability-based, online </a:t>
            </a:r>
            <a:r>
              <a:rPr lang="en-US" dirty="0" err="1"/>
              <a:t>KnowledgePanel</a:t>
            </a:r>
            <a:r>
              <a:rPr lang="en-US" dirty="0"/>
              <a:t>® in lieu of the traditional random digit dial landline telephone and cell phone supplement used in prior waves.  This change was necessitated by the ever-changing technological shift occurring in the United States away from landline phone ownership and toward cell phone use, the growth of the online population, and the growing difficulty and expense of achieving a nationally representative sample via phone. </a:t>
            </a:r>
            <a:endParaRPr lang="en-US" dirty="0" smtClean="0"/>
          </a:p>
          <a:p>
            <a:pPr marL="0" indent="0"/>
            <a:endParaRPr lang="en-US" sz="1100" dirty="0"/>
          </a:p>
          <a:p>
            <a:pPr marL="0" indent="0"/>
            <a:r>
              <a:rPr lang="en-US" dirty="0"/>
              <a:t>EBRI and Greenwald selected the most nationally-representative online panel available for RCS data collection.  </a:t>
            </a:r>
            <a:r>
              <a:rPr lang="en-US" dirty="0" err="1"/>
              <a:t>GfK’s</a:t>
            </a:r>
            <a:r>
              <a:rPr lang="en-US" dirty="0"/>
              <a:t> </a:t>
            </a:r>
            <a:r>
              <a:rPr lang="en-US" dirty="0" err="1"/>
              <a:t>KnowledgePanel</a:t>
            </a:r>
            <a:r>
              <a:rPr lang="en-US" dirty="0"/>
              <a:t>® is the </a:t>
            </a:r>
            <a:r>
              <a:rPr lang="en-US" dirty="0" smtClean="0"/>
              <a:t>largest probability-based </a:t>
            </a:r>
            <a:r>
              <a:rPr lang="en-US" dirty="0"/>
              <a:t>online panel, designed to be representative of the U.S. population. Initially, panel participants are chosen scientifically by a random selection of telephone numbers and residential addresses. People in selected households are then invited by telephone or by mail to participate in the web-enabled </a:t>
            </a:r>
            <a:r>
              <a:rPr lang="en-US" dirty="0" err="1"/>
              <a:t>KnowledgePanel</a:t>
            </a:r>
            <a:r>
              <a:rPr lang="en-US" dirty="0"/>
              <a:t>®. For those who agree to participate, but do not already have Internet access, </a:t>
            </a:r>
            <a:r>
              <a:rPr lang="en-US" dirty="0" err="1"/>
              <a:t>GfK</a:t>
            </a:r>
            <a:r>
              <a:rPr lang="en-US" dirty="0"/>
              <a:t> provides, at no cost, a laptop and internet service provider connection. </a:t>
            </a:r>
            <a:endParaRPr lang="en-US" dirty="0" smtClean="0"/>
          </a:p>
          <a:p>
            <a:pPr marL="0" indent="0"/>
            <a:endParaRPr lang="en-US" sz="1100" dirty="0"/>
          </a:p>
          <a:p>
            <a:pPr marL="0" indent="0"/>
            <a:r>
              <a:rPr lang="en-US" dirty="0"/>
              <a:t>Recognizing that the shift in methodology may have an impact on survey results, the research teams at EBRI and Greenwald also conducted a small phone survey that allowed them to examine the impact of the methodological change.  An analysis of the online versus phone results revealed </a:t>
            </a:r>
            <a:r>
              <a:rPr lang="en-US" dirty="0" smtClean="0"/>
              <a:t>a successful migration to online data collection based on largely stable, explainable results.  However, three </a:t>
            </a:r>
            <a:r>
              <a:rPr lang="en-US" dirty="0"/>
              <a:t>notable differences by data collection </a:t>
            </a:r>
            <a:r>
              <a:rPr lang="en-US" dirty="0" smtClean="0"/>
              <a:t>method emerged.  </a:t>
            </a:r>
            <a:r>
              <a:rPr lang="en-US" dirty="0"/>
              <a:t>These differences were predictable and expected based on established research on research methodology. </a:t>
            </a:r>
          </a:p>
        </p:txBody>
      </p:sp>
      <p:sp>
        <p:nvSpPr>
          <p:cNvPr id="4" name="Slide Number Placeholder 3"/>
          <p:cNvSpPr>
            <a:spLocks noGrp="1"/>
          </p:cNvSpPr>
          <p:nvPr>
            <p:ph type="sldNum" sz="quarter" idx="12"/>
          </p:nvPr>
        </p:nvSpPr>
        <p:spPr/>
        <p:txBody>
          <a:bodyPr/>
          <a:lstStyle/>
          <a:p>
            <a:fld id="{B8EC29EE-0F34-40E8-989D-F52D3CC67F44}" type="slidenum">
              <a:rPr lang="en-US" smtClean="0"/>
              <a:pPr/>
              <a:t>4</a:t>
            </a:fld>
            <a:endParaRPr lang="en-US" dirty="0"/>
          </a:p>
        </p:txBody>
      </p:sp>
    </p:spTree>
    <p:extLst>
      <p:ext uri="{BB962C8B-B14F-4D97-AF65-F5344CB8AC3E}">
        <p14:creationId xmlns:p14="http://schemas.microsoft.com/office/powerpoint/2010/main" val="721573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How </a:t>
            </a:r>
            <a:r>
              <a:rPr lang="en-US" dirty="0"/>
              <a:t>much do you think you (and your spouse) will need to accumulate in total by the time you retire so that you can live comfortably in </a:t>
            </a:r>
            <a:r>
              <a:rPr lang="en-US" dirty="0" smtClean="0"/>
              <a:t>retirement?/ How much did you (or your spouse) calculate you would need in total by the time you retire so that you can live comfortably in retirement? (2017 Workers n=782)</a:t>
            </a:r>
            <a:endParaRPr lang="en-US" dirty="0"/>
          </a:p>
        </p:txBody>
      </p:sp>
      <p:graphicFrame>
        <p:nvGraphicFramePr>
          <p:cNvPr id="6" name="Chart 5"/>
          <p:cNvGraphicFramePr/>
          <p:nvPr>
            <p:extLst>
              <p:ext uri="{D42A27DB-BD31-4B8C-83A1-F6EECF244321}">
                <p14:modId xmlns:p14="http://schemas.microsoft.com/office/powerpoint/2010/main" val="26992206"/>
              </p:ext>
            </p:extLst>
          </p:nvPr>
        </p:nvGraphicFramePr>
        <p:xfrm>
          <a:off x="366932" y="2286000"/>
          <a:ext cx="8458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40</a:t>
            </a:fld>
            <a:endParaRPr lang="en-US" dirty="0"/>
          </a:p>
        </p:txBody>
      </p:sp>
      <p:sp>
        <p:nvSpPr>
          <p:cNvPr id="7" name="Text Box 6"/>
          <p:cNvSpPr txBox="1">
            <a:spLocks noChangeArrowheads="1"/>
          </p:cNvSpPr>
          <p:nvPr/>
        </p:nvSpPr>
        <p:spPr bwMode="auto">
          <a:xfrm>
            <a:off x="381000" y="6413956"/>
            <a:ext cx="708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2007, 2014-2017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from all years presented exclude those </a:t>
            </a:r>
            <a:r>
              <a:rPr lang="en-US" sz="800" dirty="0" smtClean="0">
                <a:solidFill>
                  <a:schemeClr val="tx1">
                    <a:lumMod val="50000"/>
                  </a:schemeClr>
                </a:solidFill>
              </a:rPr>
              <a:t>who </a:t>
            </a:r>
            <a:r>
              <a:rPr lang="en-US" sz="800" dirty="0">
                <a:solidFill>
                  <a:schemeClr val="tx1">
                    <a:lumMod val="50000"/>
                  </a:schemeClr>
                </a:solidFill>
              </a:rPr>
              <a:t>answered “Don’t </a:t>
            </a:r>
            <a:r>
              <a:rPr lang="en-US" sz="800" dirty="0" smtClean="0">
                <a:solidFill>
                  <a:schemeClr val="tx1">
                    <a:lumMod val="50000"/>
                  </a:schemeClr>
                </a:solidFill>
              </a:rPr>
              <a:t>know,” said they could not calculate, or refused to answer </a:t>
            </a:r>
            <a:endParaRPr lang="en-US" sz="800" dirty="0">
              <a:solidFill>
                <a:schemeClr val="tx1">
                  <a:lumMod val="50000"/>
                </a:schemeClr>
              </a:solidFill>
            </a:endParaRPr>
          </a:p>
        </p:txBody>
      </p:sp>
      <p:sp>
        <p:nvSpPr>
          <p:cNvPr id="8"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About 2 in 3 workers who calculated how much they need for retirement expect to need $500,000 or more.</a:t>
            </a:r>
            <a:endParaRPr lang="en-US" dirty="0"/>
          </a:p>
        </p:txBody>
      </p:sp>
    </p:spTree>
    <p:extLst>
      <p:ext uri="{BB962C8B-B14F-4D97-AF65-F5344CB8AC3E}">
        <p14:creationId xmlns:p14="http://schemas.microsoft.com/office/powerpoint/2010/main" val="336043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About 4 in 10 workers have estimated their retirement income needs. Only 1 in 10 have a formal financial plan. </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41</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p>
            <a:r>
              <a:rPr lang="en-US" sz="1400" dirty="0" smtClean="0"/>
              <a:t>Have you (or your spouse)…? (2017 Workers n=1,082, percent yes)</a:t>
            </a:r>
            <a:endParaRPr lang="en-US" sz="1400" dirty="0"/>
          </a:p>
        </p:txBody>
      </p:sp>
      <p:graphicFrame>
        <p:nvGraphicFramePr>
          <p:cNvPr id="8" name="Chart 7"/>
          <p:cNvGraphicFramePr/>
          <p:nvPr>
            <p:extLst>
              <p:ext uri="{D42A27DB-BD31-4B8C-83A1-F6EECF244321}">
                <p14:modId xmlns:p14="http://schemas.microsoft.com/office/powerpoint/2010/main" val="1525870350"/>
              </p:ext>
            </p:extLst>
          </p:nvPr>
        </p:nvGraphicFramePr>
        <p:xfrm>
          <a:off x="381000" y="1745488"/>
          <a:ext cx="8534400" cy="45076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70973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More than half of retirees estimated how much income they would need each month in retirement.</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42</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p>
            <a:r>
              <a:rPr lang="en-US" sz="1400" dirty="0" smtClean="0"/>
              <a:t>To prepare for retirement, did you (or your spouse)…? (2017 Retirees n=589, percent yes)</a:t>
            </a:r>
            <a:endParaRPr lang="en-US" sz="1400" dirty="0"/>
          </a:p>
        </p:txBody>
      </p:sp>
      <p:graphicFrame>
        <p:nvGraphicFramePr>
          <p:cNvPr id="8" name="Chart 7"/>
          <p:cNvGraphicFramePr/>
          <p:nvPr>
            <p:extLst>
              <p:ext uri="{D42A27DB-BD31-4B8C-83A1-F6EECF244321}">
                <p14:modId xmlns:p14="http://schemas.microsoft.com/office/powerpoint/2010/main" val="624970862"/>
              </p:ext>
            </p:extLst>
          </p:nvPr>
        </p:nvGraphicFramePr>
        <p:xfrm>
          <a:off x="381000" y="1745488"/>
          <a:ext cx="8458200" cy="45076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282930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4999672"/>
            <a:ext cx="8610600" cy="1477328"/>
          </a:xfrm>
          <a:prstGeom prst="rect">
            <a:avLst/>
          </a:prstGeom>
          <a:noFill/>
        </p:spPr>
        <p:txBody>
          <a:bodyPr wrap="square" rtlCol="0">
            <a:spAutoFit/>
          </a:bodyPr>
          <a:lstStyle/>
          <a:p>
            <a:pPr algn="r"/>
            <a:r>
              <a:rPr lang="en-US" sz="3000" b="1" dirty="0" smtClean="0">
                <a:solidFill>
                  <a:srgbClr val="00650B"/>
                </a:solidFill>
                <a:latin typeface="+mj-lt"/>
              </a:rPr>
              <a:t>Preparations for Retirement:</a:t>
            </a:r>
            <a:br>
              <a:rPr lang="en-US" sz="3000" b="1" dirty="0" smtClean="0">
                <a:solidFill>
                  <a:srgbClr val="00650B"/>
                </a:solidFill>
                <a:latin typeface="+mj-lt"/>
              </a:rPr>
            </a:br>
            <a:r>
              <a:rPr lang="en-US" sz="6000" b="1" dirty="0" smtClean="0">
                <a:solidFill>
                  <a:srgbClr val="00650B"/>
                </a:solidFill>
                <a:latin typeface="+mj-lt"/>
              </a:rPr>
              <a:t>Savings &amp; Investments</a:t>
            </a:r>
            <a:endParaRPr lang="en-US" sz="6000" b="1" dirty="0">
              <a:solidFill>
                <a:srgbClr val="00650B"/>
              </a:solidFill>
              <a:latin typeface="+mj-lt"/>
            </a:endParaRPr>
          </a:p>
        </p:txBody>
      </p:sp>
    </p:spTree>
    <p:extLst>
      <p:ext uri="{BB962C8B-B14F-4D97-AF65-F5344CB8AC3E}">
        <p14:creationId xmlns:p14="http://schemas.microsoft.com/office/powerpoint/2010/main" val="2014227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34427491"/>
              </p:ext>
            </p:extLst>
          </p:nvPr>
        </p:nvGraphicFramePr>
        <p:xfrm>
          <a:off x="838200" y="2642175"/>
          <a:ext cx="73914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1291771" y="2252246"/>
            <a:ext cx="6589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Workers Having Saved for Retirement</a:t>
            </a:r>
            <a:endParaRPr lang="en-US" sz="1600" b="1" dirty="0">
              <a:latin typeface="Rockwell" panose="02060603020205020403" pitchFamily="18" charset="0"/>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44</a:t>
            </a:fld>
            <a:endParaRPr lang="en-US" dirty="0"/>
          </a:p>
        </p:txBody>
      </p:sp>
      <p:sp>
        <p:nvSpPr>
          <p:cNvPr id="10"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a:t>
            </a:r>
            <a:r>
              <a:rPr lang="en-US" dirty="0" smtClean="0"/>
              <a:t>or </a:t>
            </a:r>
            <a:r>
              <a:rPr lang="en-US" dirty="0"/>
              <a:t>employer-provided money, have you (and/or your spouse) personally saved any money for retirement?  These savings could include money you personally put into a retirement plan at work</a:t>
            </a:r>
            <a:r>
              <a:rPr lang="en-US" dirty="0" smtClean="0"/>
              <a:t>. (2017 Workers, percent yes)</a:t>
            </a:r>
            <a:endParaRPr lang="en-US" dirty="0"/>
          </a:p>
        </p:txBody>
      </p:sp>
      <p:sp>
        <p:nvSpPr>
          <p:cNvPr id="11" name="Content Placeholder 2"/>
          <p:cNvSpPr txBox="1">
            <a:spLocks/>
          </p:cNvSpPr>
          <p:nvPr/>
        </p:nvSpPr>
        <p:spPr>
          <a:xfrm>
            <a:off x="381000" y="5867400"/>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t>*</a:t>
            </a:r>
            <a:r>
              <a:rPr lang="en-US" sz="1000" i="1" dirty="0" smtClean="0"/>
              <a:t>Have Retirement Plan </a:t>
            </a:r>
            <a:r>
              <a:rPr lang="en-US" sz="1000" dirty="0" smtClean="0"/>
              <a:t>defined as respondent or spouse having at least one of the following: IRA, DC plan, or DB plan </a:t>
            </a:r>
            <a:endParaRPr lang="en-US" sz="1000" dirty="0"/>
          </a:p>
        </p:txBody>
      </p:sp>
      <p:sp>
        <p:nvSpPr>
          <p:cNvPr id="12" name="Text Box 6"/>
          <p:cNvSpPr txBox="1">
            <a:spLocks noChangeArrowheads="1"/>
          </p:cNvSpPr>
          <p:nvPr/>
        </p:nvSpPr>
        <p:spPr bwMode="auto">
          <a:xfrm>
            <a:off x="381000" y="6413956"/>
            <a:ext cx="593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2" name="TextBox 1"/>
          <p:cNvSpPr txBox="1"/>
          <p:nvPr/>
        </p:nvSpPr>
        <p:spPr>
          <a:xfrm>
            <a:off x="2581275" y="5486400"/>
            <a:ext cx="2232757" cy="276999"/>
          </a:xfrm>
          <a:prstGeom prst="rect">
            <a:avLst/>
          </a:prstGeom>
          <a:noFill/>
        </p:spPr>
        <p:txBody>
          <a:bodyPr wrap="square" rtlCol="0">
            <a:spAutoFit/>
          </a:bodyPr>
          <a:lstStyle/>
          <a:p>
            <a:pPr algn="ctr"/>
            <a:r>
              <a:rPr lang="en-US" sz="1200" b="1" dirty="0" smtClean="0"/>
              <a:t>Have Retirement Plan*</a:t>
            </a:r>
            <a:endParaRPr lang="en-US" sz="1200" b="1" dirty="0"/>
          </a:p>
        </p:txBody>
      </p:sp>
      <p:sp>
        <p:nvSpPr>
          <p:cNvPr id="14" name="TextBox 13"/>
          <p:cNvSpPr txBox="1"/>
          <p:nvPr/>
        </p:nvSpPr>
        <p:spPr>
          <a:xfrm>
            <a:off x="5587268" y="5486400"/>
            <a:ext cx="2232757" cy="276999"/>
          </a:xfrm>
          <a:prstGeom prst="rect">
            <a:avLst/>
          </a:prstGeom>
          <a:noFill/>
        </p:spPr>
        <p:txBody>
          <a:bodyPr wrap="square" rtlCol="0">
            <a:spAutoFit/>
          </a:bodyPr>
          <a:lstStyle/>
          <a:p>
            <a:pPr algn="ctr"/>
            <a:r>
              <a:rPr lang="en-US" sz="1200" b="1" dirty="0" smtClean="0">
                <a:latin typeface="+mj-lt"/>
              </a:rPr>
              <a:t>Household Income</a:t>
            </a:r>
            <a:endParaRPr lang="en-US" sz="1200" b="1" dirty="0">
              <a:latin typeface="+mj-lt"/>
            </a:endParaRPr>
          </a:p>
        </p:txBody>
      </p:sp>
      <p:sp>
        <p:nvSpPr>
          <p:cNvPr id="16"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Workers with a retirement plan and higher incomes are much more likely to have saved for retirement.</a:t>
            </a:r>
            <a:endParaRPr lang="en-US" dirty="0"/>
          </a:p>
        </p:txBody>
      </p:sp>
    </p:spTree>
    <p:extLst>
      <p:ext uri="{BB962C8B-B14F-4D97-AF65-F5344CB8AC3E}">
        <p14:creationId xmlns:p14="http://schemas.microsoft.com/office/powerpoint/2010/main" val="1293630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830315500"/>
              </p:ext>
            </p:extLst>
          </p:nvPr>
        </p:nvGraphicFramePr>
        <p:xfrm>
          <a:off x="838200" y="2642175"/>
          <a:ext cx="73914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1291771" y="2252246"/>
            <a:ext cx="6589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Workers </a:t>
            </a:r>
            <a:r>
              <a:rPr lang="en-US" sz="1600" b="1" u="sng" dirty="0" smtClean="0">
                <a:latin typeface="Rockwell" panose="02060603020205020403" pitchFamily="18" charset="0"/>
              </a:rPr>
              <a:t>Currently</a:t>
            </a:r>
            <a:r>
              <a:rPr lang="en-US" sz="1600" b="1" dirty="0" smtClean="0">
                <a:latin typeface="Rockwell" panose="02060603020205020403" pitchFamily="18" charset="0"/>
              </a:rPr>
              <a:t> Saving for Retirement</a:t>
            </a:r>
            <a:endParaRPr lang="en-US" sz="1600" b="1" dirty="0">
              <a:latin typeface="Rockwell" panose="02060603020205020403" pitchFamily="18" charset="0"/>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45</a:t>
            </a:fld>
            <a:endParaRPr lang="en-US" dirty="0"/>
          </a:p>
        </p:txBody>
      </p:sp>
      <p:sp>
        <p:nvSpPr>
          <p:cNvPr id="11" name="Content Placeholder 2"/>
          <p:cNvSpPr txBox="1">
            <a:spLocks/>
          </p:cNvSpPr>
          <p:nvPr/>
        </p:nvSpPr>
        <p:spPr>
          <a:xfrm>
            <a:off x="381000" y="5867400"/>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t>*</a:t>
            </a:r>
            <a:r>
              <a:rPr lang="en-US" sz="1000" i="1" dirty="0" smtClean="0"/>
              <a:t>Have Retirement Plan </a:t>
            </a:r>
            <a:r>
              <a:rPr lang="en-US" sz="1000" dirty="0" smtClean="0"/>
              <a:t>defined as respondent or spouse having at least one of the following: IRA, DC plan, or DB plan </a:t>
            </a:r>
            <a:endParaRPr lang="en-US" sz="1000" dirty="0"/>
          </a:p>
        </p:txBody>
      </p:sp>
      <p:sp>
        <p:nvSpPr>
          <p:cNvPr id="12" name="Text Box 6"/>
          <p:cNvSpPr txBox="1">
            <a:spLocks noChangeArrowheads="1"/>
          </p:cNvSpPr>
          <p:nvPr/>
        </p:nvSpPr>
        <p:spPr bwMode="auto">
          <a:xfrm>
            <a:off x="381000" y="6413956"/>
            <a:ext cx="593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2" name="TextBox 1"/>
          <p:cNvSpPr txBox="1"/>
          <p:nvPr/>
        </p:nvSpPr>
        <p:spPr>
          <a:xfrm>
            <a:off x="2581275" y="5486400"/>
            <a:ext cx="2232757" cy="276999"/>
          </a:xfrm>
          <a:prstGeom prst="rect">
            <a:avLst/>
          </a:prstGeom>
          <a:noFill/>
        </p:spPr>
        <p:txBody>
          <a:bodyPr wrap="square" rtlCol="0">
            <a:spAutoFit/>
          </a:bodyPr>
          <a:lstStyle/>
          <a:p>
            <a:pPr algn="ctr"/>
            <a:r>
              <a:rPr lang="en-US" sz="1200" b="1" dirty="0" smtClean="0"/>
              <a:t>Have Retirement Plan*</a:t>
            </a:r>
            <a:endParaRPr lang="en-US" sz="1200" b="1" dirty="0"/>
          </a:p>
        </p:txBody>
      </p:sp>
      <p:sp>
        <p:nvSpPr>
          <p:cNvPr id="14" name="TextBox 13"/>
          <p:cNvSpPr txBox="1"/>
          <p:nvPr/>
        </p:nvSpPr>
        <p:spPr>
          <a:xfrm>
            <a:off x="5587268" y="5486400"/>
            <a:ext cx="2232757" cy="276999"/>
          </a:xfrm>
          <a:prstGeom prst="rect">
            <a:avLst/>
          </a:prstGeom>
          <a:noFill/>
        </p:spPr>
        <p:txBody>
          <a:bodyPr wrap="square" rtlCol="0">
            <a:spAutoFit/>
          </a:bodyPr>
          <a:lstStyle/>
          <a:p>
            <a:pPr algn="ctr"/>
            <a:r>
              <a:rPr lang="en-US" sz="1200" b="1" dirty="0" smtClean="0">
                <a:latin typeface="+mj-lt"/>
              </a:rPr>
              <a:t>Household Income</a:t>
            </a:r>
            <a:endParaRPr lang="en-US" sz="1200" b="1" dirty="0">
              <a:latin typeface="+mj-lt"/>
            </a:endParaRPr>
          </a:p>
        </p:txBody>
      </p:sp>
      <p:sp>
        <p:nvSpPr>
          <p:cNvPr id="18" name="Content Placeholder 2"/>
          <p:cNvSpPr>
            <a:spLocks noGrp="1"/>
          </p:cNvSpPr>
          <p:nvPr>
            <p:ph idx="1"/>
          </p:nvPr>
        </p:nvSpPr>
        <p:spPr>
          <a:xfrm>
            <a:off x="304800" y="1295400"/>
            <a:ext cx="8534400" cy="685800"/>
          </a:xfrm>
        </p:spPr>
        <p:txBody>
          <a:bodyPr/>
          <a:lstStyle/>
          <a:p>
            <a:r>
              <a:rPr lang="en-US" dirty="0" smtClean="0"/>
              <a:t>Are </a:t>
            </a:r>
            <a:r>
              <a:rPr lang="en-US" dirty="0"/>
              <a:t>you </a:t>
            </a:r>
            <a:r>
              <a:rPr lang="en-US" dirty="0" smtClean="0"/>
              <a:t>(or </a:t>
            </a:r>
            <a:r>
              <a:rPr lang="en-US" dirty="0"/>
              <a:t>your spouse) currently saving for retirement?  </a:t>
            </a:r>
            <a:r>
              <a:rPr lang="en-US" dirty="0" smtClean="0"/>
              <a:t>(2017 Workers, percent </a:t>
            </a:r>
            <a:r>
              <a:rPr lang="en-US" dirty="0"/>
              <a:t>y</a:t>
            </a:r>
            <a:r>
              <a:rPr lang="en-US" dirty="0" smtClean="0"/>
              <a:t>es)</a:t>
            </a:r>
            <a:endParaRPr lang="en-US" dirty="0"/>
          </a:p>
        </p:txBody>
      </p:sp>
      <p:sp>
        <p:nvSpPr>
          <p:cNvPr id="19"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Nearly 6 in 10 workers report that they are </a:t>
            </a:r>
            <a:r>
              <a:rPr lang="en-US" i="1" dirty="0" smtClean="0"/>
              <a:t>currently </a:t>
            </a:r>
            <a:r>
              <a:rPr lang="en-US" dirty="0" smtClean="0"/>
              <a:t>saving for retirement.</a:t>
            </a:r>
            <a:endParaRPr lang="en-US" dirty="0"/>
          </a:p>
        </p:txBody>
      </p:sp>
    </p:spTree>
    <p:extLst>
      <p:ext uri="{BB962C8B-B14F-4D97-AF65-F5344CB8AC3E}">
        <p14:creationId xmlns:p14="http://schemas.microsoft.com/office/powerpoint/2010/main" val="32496515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31345454"/>
              </p:ext>
            </p:extLst>
          </p:nvPr>
        </p:nvGraphicFramePr>
        <p:xfrm>
          <a:off x="838200" y="2642175"/>
          <a:ext cx="73914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1291771" y="2252246"/>
            <a:ext cx="6589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Retirees Having Saved for Retirement</a:t>
            </a:r>
            <a:endParaRPr lang="en-US" sz="1600" b="1" dirty="0">
              <a:latin typeface="Rockwell" panose="02060603020205020403" pitchFamily="18" charset="0"/>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46</a:t>
            </a:fld>
            <a:endParaRPr lang="en-US" dirty="0"/>
          </a:p>
        </p:txBody>
      </p:sp>
      <p:sp>
        <p:nvSpPr>
          <p:cNvPr id="12" name="Text Box 6"/>
          <p:cNvSpPr txBox="1">
            <a:spLocks noChangeArrowheads="1"/>
          </p:cNvSpPr>
          <p:nvPr/>
        </p:nvSpPr>
        <p:spPr bwMode="auto">
          <a:xfrm>
            <a:off x="381000" y="6413956"/>
            <a:ext cx="593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2" name="TextBox 1"/>
          <p:cNvSpPr txBox="1"/>
          <p:nvPr/>
        </p:nvSpPr>
        <p:spPr>
          <a:xfrm>
            <a:off x="2581275" y="5486400"/>
            <a:ext cx="2232757" cy="276999"/>
          </a:xfrm>
          <a:prstGeom prst="rect">
            <a:avLst/>
          </a:prstGeom>
          <a:noFill/>
        </p:spPr>
        <p:txBody>
          <a:bodyPr wrap="square" rtlCol="0">
            <a:spAutoFit/>
          </a:bodyPr>
          <a:lstStyle/>
          <a:p>
            <a:pPr algn="ctr"/>
            <a:r>
              <a:rPr lang="en-US" sz="1200" b="1" dirty="0" smtClean="0"/>
              <a:t>Have DB Plan</a:t>
            </a:r>
            <a:endParaRPr lang="en-US" sz="1200" b="1" dirty="0"/>
          </a:p>
        </p:txBody>
      </p:sp>
      <p:sp>
        <p:nvSpPr>
          <p:cNvPr id="14" name="TextBox 13"/>
          <p:cNvSpPr txBox="1"/>
          <p:nvPr/>
        </p:nvSpPr>
        <p:spPr>
          <a:xfrm>
            <a:off x="5587268" y="5486400"/>
            <a:ext cx="2232757" cy="276999"/>
          </a:xfrm>
          <a:prstGeom prst="rect">
            <a:avLst/>
          </a:prstGeom>
          <a:noFill/>
        </p:spPr>
        <p:txBody>
          <a:bodyPr wrap="square" rtlCol="0">
            <a:spAutoFit/>
          </a:bodyPr>
          <a:lstStyle/>
          <a:p>
            <a:pPr algn="ctr"/>
            <a:r>
              <a:rPr lang="en-US" sz="1200" b="1" dirty="0" smtClean="0">
                <a:latin typeface="+mj-lt"/>
              </a:rPr>
              <a:t>Age</a:t>
            </a:r>
            <a:endParaRPr lang="en-US" sz="1200" b="1" dirty="0">
              <a:latin typeface="+mj-lt"/>
            </a:endParaRPr>
          </a:p>
        </p:txBody>
      </p:sp>
      <p:sp>
        <p:nvSpPr>
          <p:cNvPr id="18"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did you (and/or your spouse) personally save any money for retirement before you retired?  These savings could include money you personally put into a retirement plan at work.</a:t>
            </a:r>
            <a:r>
              <a:rPr lang="en-US" dirty="0" smtClean="0"/>
              <a:t> (2017 Retirees)</a:t>
            </a:r>
            <a:endParaRPr lang="en-US" dirty="0"/>
          </a:p>
        </p:txBody>
      </p:sp>
      <p:sp>
        <p:nvSpPr>
          <p:cNvPr id="19"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Three-quarters of retirees report having saved for retirement, including most of those 80 or older. </a:t>
            </a:r>
            <a:endParaRPr lang="en-US" dirty="0"/>
          </a:p>
        </p:txBody>
      </p:sp>
    </p:spTree>
    <p:extLst>
      <p:ext uri="{BB962C8B-B14F-4D97-AF65-F5344CB8AC3E}">
        <p14:creationId xmlns:p14="http://schemas.microsoft.com/office/powerpoint/2010/main" val="3971938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33400"/>
          </a:xfrm>
        </p:spPr>
        <p:txBody>
          <a:bodyPr>
            <a:noAutofit/>
          </a:bodyPr>
          <a:lstStyle/>
          <a:p>
            <a:r>
              <a:rPr lang="en-US" dirty="0" smtClean="0"/>
              <a:t>At what age did you begin saving for </a:t>
            </a:r>
            <a:r>
              <a:rPr lang="en-US" dirty="0"/>
              <a:t>retirement? (Workers and Retirees who are saving/saved for </a:t>
            </a:r>
            <a:r>
              <a:rPr lang="en-US" dirty="0" smtClean="0"/>
              <a:t>retirement)</a:t>
            </a:r>
            <a:endParaRPr lang="en-US" dirty="0"/>
          </a:p>
        </p:txBody>
      </p:sp>
      <p:graphicFrame>
        <p:nvGraphicFramePr>
          <p:cNvPr id="5" name="Chart 4"/>
          <p:cNvGraphicFramePr/>
          <p:nvPr>
            <p:extLst>
              <p:ext uri="{D42A27DB-BD31-4B8C-83A1-F6EECF244321}">
                <p14:modId xmlns:p14="http://schemas.microsoft.com/office/powerpoint/2010/main" val="405613740"/>
              </p:ext>
            </p:extLst>
          </p:nvPr>
        </p:nvGraphicFramePr>
        <p:xfrm>
          <a:off x="914400" y="1828800"/>
          <a:ext cx="7239000" cy="4424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47</a:t>
            </a:fld>
            <a:endParaRPr lang="en-US" dirty="0"/>
          </a:p>
        </p:txBody>
      </p:sp>
      <p:sp>
        <p:nvSpPr>
          <p:cNvPr id="7" name="Text Box 6"/>
          <p:cNvSpPr txBox="1">
            <a:spLocks noChangeArrowheads="1"/>
          </p:cNvSpPr>
          <p:nvPr/>
        </p:nvSpPr>
        <p:spPr bwMode="auto">
          <a:xfrm>
            <a:off x="381000" y="6413956"/>
            <a:ext cx="784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a:t>
            </a:r>
            <a:r>
              <a:rPr lang="en-US" sz="800" dirty="0" smtClean="0">
                <a:solidFill>
                  <a:schemeClr val="tx1">
                    <a:lumMod val="50000"/>
                  </a:schemeClr>
                </a:solidFill>
              </a:rPr>
              <a:t>presented </a:t>
            </a:r>
            <a:r>
              <a:rPr lang="en-US" sz="800" dirty="0">
                <a:solidFill>
                  <a:schemeClr val="tx1">
                    <a:lumMod val="50000"/>
                  </a:schemeClr>
                </a:solidFill>
              </a:rPr>
              <a:t>exclude those </a:t>
            </a:r>
            <a:r>
              <a:rPr lang="en-US" sz="800" dirty="0" smtClean="0">
                <a:solidFill>
                  <a:schemeClr val="tx1">
                    <a:lumMod val="50000"/>
                  </a:schemeClr>
                </a:solidFill>
              </a:rPr>
              <a:t>who </a:t>
            </a:r>
            <a:r>
              <a:rPr lang="en-US" sz="800" dirty="0">
                <a:solidFill>
                  <a:schemeClr val="tx1">
                    <a:lumMod val="50000"/>
                  </a:schemeClr>
                </a:solidFill>
              </a:rPr>
              <a:t>answered “Don’t </a:t>
            </a:r>
            <a:r>
              <a:rPr lang="en-US" sz="800" dirty="0" smtClean="0">
                <a:solidFill>
                  <a:schemeClr val="tx1">
                    <a:lumMod val="50000"/>
                  </a:schemeClr>
                </a:solidFill>
              </a:rPr>
              <a:t>know,” “Don’t remember,” or who said their spouse/partner was saving and not them</a:t>
            </a:r>
            <a:endParaRPr lang="en-US" sz="800" dirty="0">
              <a:solidFill>
                <a:schemeClr val="tx1">
                  <a:lumMod val="50000"/>
                </a:schemeClr>
              </a:solidFill>
              <a:latin typeface="+mj-lt"/>
            </a:endParaRPr>
          </a:p>
        </p:txBody>
      </p:sp>
      <p:sp>
        <p:nvSpPr>
          <p:cNvPr id="8"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Workers who are saving for retirement started at a median age of 25, while retirees started at age 35.</a:t>
            </a:r>
            <a:endParaRPr lang="en-US" dirty="0"/>
          </a:p>
        </p:txBody>
      </p:sp>
      <p:sp>
        <p:nvSpPr>
          <p:cNvPr id="11" name="Text Box 11"/>
          <p:cNvSpPr txBox="1">
            <a:spLocks noChangeArrowheads="1"/>
          </p:cNvSpPr>
          <p:nvPr/>
        </p:nvSpPr>
        <p:spPr bwMode="auto">
          <a:xfrm>
            <a:off x="6400800" y="1905000"/>
            <a:ext cx="1639888" cy="793750"/>
          </a:xfrm>
          <a:prstGeom prst="rect">
            <a:avLst/>
          </a:prstGeom>
          <a:noFill/>
          <a:ln w="19050">
            <a:solidFill>
              <a:schemeClr val="accent5"/>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u="sng" dirty="0">
                <a:solidFill>
                  <a:schemeClr val="accent2"/>
                </a:solidFill>
                <a:latin typeface="+mj-lt"/>
              </a:rPr>
              <a:t>Median</a:t>
            </a:r>
          </a:p>
          <a:p>
            <a:pPr eaLnBrk="1" hangingPunct="1"/>
            <a:r>
              <a:rPr lang="en-US" sz="1400" dirty="0">
                <a:solidFill>
                  <a:schemeClr val="accent2"/>
                </a:solidFill>
                <a:latin typeface="+mj-lt"/>
              </a:rPr>
              <a:t>Workers	</a:t>
            </a:r>
            <a:r>
              <a:rPr lang="en-US" sz="1400" dirty="0" smtClean="0">
                <a:solidFill>
                  <a:schemeClr val="accent2"/>
                </a:solidFill>
                <a:latin typeface="+mj-lt"/>
              </a:rPr>
              <a:t>25</a:t>
            </a:r>
            <a:endParaRPr lang="en-US" sz="1400" dirty="0">
              <a:solidFill>
                <a:schemeClr val="accent2"/>
              </a:solidFill>
              <a:latin typeface="+mj-lt"/>
            </a:endParaRPr>
          </a:p>
          <a:p>
            <a:pPr eaLnBrk="1" hangingPunct="1"/>
            <a:r>
              <a:rPr lang="en-US" sz="1400" dirty="0">
                <a:solidFill>
                  <a:schemeClr val="accent2"/>
                </a:solidFill>
                <a:latin typeface="+mj-lt"/>
              </a:rPr>
              <a:t>Retirees	</a:t>
            </a:r>
            <a:r>
              <a:rPr lang="en-US" sz="1400" dirty="0" smtClean="0">
                <a:solidFill>
                  <a:schemeClr val="accent2"/>
                </a:solidFill>
                <a:latin typeface="+mj-lt"/>
              </a:rPr>
              <a:t>35</a:t>
            </a:r>
            <a:endParaRPr lang="en-US" sz="1400" dirty="0">
              <a:solidFill>
                <a:schemeClr val="accent2"/>
              </a:solidFill>
              <a:latin typeface="+mj-lt"/>
            </a:endParaRPr>
          </a:p>
        </p:txBody>
      </p:sp>
    </p:spTree>
    <p:extLst>
      <p:ext uri="{BB962C8B-B14F-4D97-AF65-F5344CB8AC3E}">
        <p14:creationId xmlns:p14="http://schemas.microsoft.com/office/powerpoint/2010/main" val="3468863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00347"/>
            <a:ext cx="8534400" cy="299853"/>
          </a:xfrm>
        </p:spPr>
        <p:txBody>
          <a:bodyPr>
            <a:noAutofit/>
          </a:bodyPr>
          <a:lstStyle/>
          <a:p>
            <a:r>
              <a:rPr lang="en-US" dirty="0" smtClean="0"/>
              <a:t>Why did you begin saving at that age?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40494366"/>
              </p:ext>
            </p:extLst>
          </p:nvPr>
        </p:nvGraphicFramePr>
        <p:xfrm>
          <a:off x="304799" y="1905000"/>
          <a:ext cx="8373035" cy="4038600"/>
        </p:xfrm>
        <a:graphic>
          <a:graphicData uri="http://schemas.openxmlformats.org/drawingml/2006/table">
            <a:tbl>
              <a:tblPr firstRow="1" bandRow="1">
                <a:tableStyleId>{5940675A-B579-460E-94D1-54222C63F5DA}</a:tableStyleId>
              </a:tblPr>
              <a:tblGrid>
                <a:gridCol w="64770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05434">
                  <a:extLst>
                    <a:ext uri="{9D8B030D-6E8A-4147-A177-3AD203B41FA5}">
                      <a16:colId xmlns:a16="http://schemas.microsoft.com/office/drawing/2014/main" val="20002"/>
                    </a:ext>
                  </a:extLst>
                </a:gridCol>
              </a:tblGrid>
              <a:tr h="629403">
                <a:tc>
                  <a:txBody>
                    <a:bodyPr/>
                    <a:lstStyle/>
                    <a:p>
                      <a:r>
                        <a:rPr lang="en-US" sz="1200" b="1" i="1" dirty="0" smtClean="0"/>
                        <a:t>Top mentions among those who gave an age for when they started saving</a:t>
                      </a:r>
                      <a:endParaRPr lang="en-US" sz="1200" b="1" i="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Workers</a:t>
                      </a:r>
                      <a:br>
                        <a:rPr lang="en-US" sz="1200" b="1" dirty="0" smtClean="0"/>
                      </a:br>
                      <a:r>
                        <a:rPr lang="en-US" sz="1200" b="1" dirty="0" smtClean="0"/>
                        <a:t>(n=526)</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Retirees</a:t>
                      </a:r>
                      <a:br>
                        <a:rPr lang="en-US" sz="1200" b="1" dirty="0" smtClean="0"/>
                      </a:br>
                      <a:r>
                        <a:rPr lang="en-US" sz="1200" b="1" dirty="0" smtClean="0"/>
                        <a:t>(n=295)</a:t>
                      </a:r>
                      <a:endParaRPr lang="en-US" sz="1200"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80247">
                <a:tc>
                  <a:txBody>
                    <a:bodyPr/>
                    <a:lstStyle/>
                    <a:p>
                      <a:r>
                        <a:rPr lang="en-US" sz="1200" b="0" dirty="0" smtClean="0"/>
                        <a:t>Employer offered pension/401(k)/</a:t>
                      </a:r>
                      <a:r>
                        <a:rPr lang="en-US" sz="1200" b="0" baseline="0" dirty="0" smtClean="0"/>
                        <a:t>other investments</a:t>
                      </a:r>
                      <a:endParaRPr lang="en-US" sz="12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23%</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29403">
                <a:tc>
                  <a:txBody>
                    <a:bodyPr/>
                    <a:lstStyle/>
                    <a:p>
                      <a:r>
                        <a:rPr lang="en-US" sz="1200" b="0" dirty="0" smtClean="0"/>
                        <a:t>Financially</a:t>
                      </a:r>
                      <a:r>
                        <a:rPr lang="en-US" sz="1200" b="0" baseline="0" dirty="0" smtClean="0"/>
                        <a:t> able: first full-time job, finished college and started working, had extra money, paid off debt, could afford to</a:t>
                      </a:r>
                      <a:endParaRPr lang="en-US" sz="12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20%</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29403">
                <a:tc>
                  <a:txBody>
                    <a:bodyPr/>
                    <a:lstStyle/>
                    <a:p>
                      <a:r>
                        <a:rPr lang="en-US" sz="1200" b="0" dirty="0" smtClean="0"/>
                        <a:t>Need to prepare for retirement: thought I should, needed/necessary, I plan/make goals/save, don’t want to be caught unprepared, good idea</a:t>
                      </a:r>
                      <a:endParaRPr lang="en-US" sz="12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26%</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80247">
                <a:tc>
                  <a:txBody>
                    <a:bodyPr/>
                    <a:lstStyle/>
                    <a:p>
                      <a:r>
                        <a:rPr lang="en-US" sz="1200" b="0" dirty="0" smtClean="0"/>
                        <a:t>Incentive: employer matching contribution, pre-tax dollars, compounded interest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629403">
                <a:tc>
                  <a:txBody>
                    <a:bodyPr/>
                    <a:lstStyle/>
                    <a:p>
                      <a:r>
                        <a:rPr lang="en-US" sz="1200" b="0" dirty="0" smtClean="0"/>
                        <a:t>Advice/recommendation of parents/professionals/others, taught to save, watched parents save/not save</a:t>
                      </a:r>
                      <a:r>
                        <a:rPr lang="en-US" sz="1200" b="0" baseline="0" dirty="0" smtClean="0"/>
                        <a:t> enough</a:t>
                      </a:r>
                      <a:endParaRPr lang="en-US" sz="12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8%</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80247">
                <a:tc>
                  <a:txBody>
                    <a:bodyPr/>
                    <a:lstStyle/>
                    <a:p>
                      <a:r>
                        <a:rPr lang="en-US" sz="1200" b="0" dirty="0" smtClean="0"/>
                        <a:t>It was time: getting older, start early, wish</a:t>
                      </a:r>
                      <a:r>
                        <a:rPr lang="en-US" sz="1200" b="0" baseline="0" dirty="0" smtClean="0"/>
                        <a:t> I started earlier</a:t>
                      </a:r>
                      <a:endParaRPr lang="en-US" sz="12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80247">
                <a:tc>
                  <a:txBody>
                    <a:bodyPr/>
                    <a:lstStyle/>
                    <a:p>
                      <a:r>
                        <a:rPr lang="en-US" sz="1200" b="0" dirty="0" smtClean="0"/>
                        <a:t>Life event: divorce, marriage, started family, death, bought house</a:t>
                      </a:r>
                      <a:endParaRPr lang="en-US" sz="12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4%</a:t>
                      </a:r>
                    </a:p>
                  </a:txBody>
                  <a:tcPr marL="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9" name="Slide Number Placeholder 8"/>
          <p:cNvSpPr>
            <a:spLocks noGrp="1"/>
          </p:cNvSpPr>
          <p:nvPr>
            <p:ph type="sldNum" sz="quarter" idx="10"/>
          </p:nvPr>
        </p:nvSpPr>
        <p:spPr/>
        <p:txBody>
          <a:bodyPr/>
          <a:lstStyle/>
          <a:p>
            <a:fld id="{EBAD9AF0-FD35-4E4E-B775-C1DCF7755A5B}" type="slidenum">
              <a:rPr lang="en-US" smtClean="0"/>
              <a:t>48</a:t>
            </a:fld>
            <a:endParaRPr lang="en-US" dirty="0"/>
          </a:p>
        </p:txBody>
      </p:sp>
      <p:sp>
        <p:nvSpPr>
          <p:cNvPr id="11" name="Text Box 6"/>
          <p:cNvSpPr txBox="1">
            <a:spLocks noChangeArrowheads="1"/>
          </p:cNvSpPr>
          <p:nvPr/>
        </p:nvSpPr>
        <p:spPr bwMode="auto">
          <a:xfrm>
            <a:off x="381000" y="6413956"/>
            <a:ext cx="593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7"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The availability of an employer-sponsored retirement plan is a top reason workers and retirees started saving.</a:t>
            </a:r>
            <a:endParaRPr lang="en-US" dirty="0"/>
          </a:p>
        </p:txBody>
      </p:sp>
    </p:spTree>
    <p:extLst>
      <p:ext uri="{BB962C8B-B14F-4D97-AF65-F5344CB8AC3E}">
        <p14:creationId xmlns:p14="http://schemas.microsoft.com/office/powerpoint/2010/main" val="3247659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Among those who provided estimates, retirees would have started saving 10 years earlier if they could do it again; many wouldn’t change when they started saving.</a:t>
            </a:r>
            <a:endParaRPr lang="en-US" dirty="0"/>
          </a:p>
        </p:txBody>
      </p:sp>
      <p:sp>
        <p:nvSpPr>
          <p:cNvPr id="3" name="Content Placeholder 2"/>
          <p:cNvSpPr>
            <a:spLocks noGrp="1"/>
          </p:cNvSpPr>
          <p:nvPr>
            <p:ph idx="1"/>
          </p:nvPr>
        </p:nvSpPr>
        <p:spPr>
          <a:xfrm>
            <a:off x="304800" y="1295400"/>
            <a:ext cx="8534400" cy="533400"/>
          </a:xfrm>
        </p:spPr>
        <p:txBody>
          <a:bodyPr>
            <a:normAutofit/>
          </a:bodyPr>
          <a:lstStyle/>
          <a:p>
            <a:r>
              <a:rPr lang="en-US" dirty="0" smtClean="0"/>
              <a:t>If you could do it over again, at what age would you start saving for retirement? (Workers and Retirees who are saving/saved for retirement)</a:t>
            </a:r>
            <a:endParaRPr lang="en-US" dirty="0"/>
          </a:p>
        </p:txBody>
      </p:sp>
      <p:graphicFrame>
        <p:nvGraphicFramePr>
          <p:cNvPr id="5" name="Chart 4"/>
          <p:cNvGraphicFramePr/>
          <p:nvPr>
            <p:extLst>
              <p:ext uri="{D42A27DB-BD31-4B8C-83A1-F6EECF244321}">
                <p14:modId xmlns:p14="http://schemas.microsoft.com/office/powerpoint/2010/main" val="3668443125"/>
              </p:ext>
            </p:extLst>
          </p:nvPr>
        </p:nvGraphicFramePr>
        <p:xfrm>
          <a:off x="914400" y="1905000"/>
          <a:ext cx="7239000" cy="434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49</a:t>
            </a:fld>
            <a:endParaRPr lang="en-US" dirty="0"/>
          </a:p>
        </p:txBody>
      </p:sp>
      <p:sp>
        <p:nvSpPr>
          <p:cNvPr id="7" name="Text Box 6"/>
          <p:cNvSpPr txBox="1">
            <a:spLocks noChangeArrowheads="1"/>
          </p:cNvSpPr>
          <p:nvPr/>
        </p:nvSpPr>
        <p:spPr bwMode="auto">
          <a:xfrm>
            <a:off x="381000" y="6413956"/>
            <a:ext cx="5779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a:t>
            </a:r>
            <a:r>
              <a:rPr lang="en-US" sz="800" dirty="0" smtClean="0">
                <a:solidFill>
                  <a:schemeClr val="tx1">
                    <a:lumMod val="50000"/>
                  </a:schemeClr>
                </a:solidFill>
              </a:rPr>
              <a:t>presented </a:t>
            </a:r>
            <a:r>
              <a:rPr lang="en-US" sz="800" dirty="0">
                <a:solidFill>
                  <a:schemeClr val="tx1">
                    <a:lumMod val="50000"/>
                  </a:schemeClr>
                </a:solidFill>
              </a:rPr>
              <a:t>exclude those </a:t>
            </a:r>
            <a:r>
              <a:rPr lang="en-US" sz="800" dirty="0" smtClean="0">
                <a:solidFill>
                  <a:schemeClr val="tx1">
                    <a:lumMod val="50000"/>
                  </a:schemeClr>
                </a:solidFill>
              </a:rPr>
              <a:t>who </a:t>
            </a:r>
            <a:r>
              <a:rPr lang="en-US" sz="800" dirty="0">
                <a:solidFill>
                  <a:schemeClr val="tx1">
                    <a:lumMod val="50000"/>
                  </a:schemeClr>
                </a:solidFill>
              </a:rPr>
              <a:t>answered “Don’t know” or refused to </a:t>
            </a:r>
            <a:r>
              <a:rPr lang="en-US" sz="800" dirty="0" smtClean="0">
                <a:solidFill>
                  <a:schemeClr val="tx1">
                    <a:lumMod val="50000"/>
                  </a:schemeClr>
                </a:solidFill>
              </a:rPr>
              <a:t>answer</a:t>
            </a:r>
            <a:endParaRPr lang="en-US" sz="800" dirty="0">
              <a:solidFill>
                <a:schemeClr val="tx1">
                  <a:lumMod val="50000"/>
                </a:schemeClr>
              </a:solidFill>
              <a:latin typeface="+mj-lt"/>
            </a:endParaRPr>
          </a:p>
        </p:txBody>
      </p:sp>
      <p:sp>
        <p:nvSpPr>
          <p:cNvPr id="9" name="Text Box 11"/>
          <p:cNvSpPr txBox="1">
            <a:spLocks noChangeArrowheads="1"/>
          </p:cNvSpPr>
          <p:nvPr/>
        </p:nvSpPr>
        <p:spPr bwMode="auto">
          <a:xfrm>
            <a:off x="6400800" y="1974275"/>
            <a:ext cx="1639888" cy="793750"/>
          </a:xfrm>
          <a:prstGeom prst="rect">
            <a:avLst/>
          </a:prstGeom>
          <a:noFill/>
          <a:ln w="19050">
            <a:solidFill>
              <a:schemeClr val="accent5"/>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u="sng" dirty="0" smtClean="0">
                <a:solidFill>
                  <a:schemeClr val="accent2"/>
                </a:solidFill>
                <a:latin typeface="+mj-lt"/>
              </a:rPr>
              <a:t>Median Age</a:t>
            </a:r>
            <a:endParaRPr lang="en-US" sz="1400" b="1" u="sng" dirty="0">
              <a:solidFill>
                <a:schemeClr val="accent2"/>
              </a:solidFill>
              <a:latin typeface="+mj-lt"/>
            </a:endParaRPr>
          </a:p>
          <a:p>
            <a:pPr eaLnBrk="1" hangingPunct="1"/>
            <a:r>
              <a:rPr lang="en-US" sz="1400" dirty="0">
                <a:solidFill>
                  <a:schemeClr val="accent2"/>
                </a:solidFill>
                <a:latin typeface="+mj-lt"/>
              </a:rPr>
              <a:t>Workers	</a:t>
            </a:r>
            <a:r>
              <a:rPr lang="en-US" sz="1400" dirty="0" smtClean="0">
                <a:solidFill>
                  <a:schemeClr val="accent2"/>
                </a:solidFill>
                <a:latin typeface="+mj-lt"/>
              </a:rPr>
              <a:t>21</a:t>
            </a:r>
            <a:endParaRPr lang="en-US" sz="1400" dirty="0">
              <a:solidFill>
                <a:schemeClr val="accent2"/>
              </a:solidFill>
              <a:latin typeface="+mj-lt"/>
            </a:endParaRPr>
          </a:p>
          <a:p>
            <a:pPr eaLnBrk="1" hangingPunct="1"/>
            <a:r>
              <a:rPr lang="en-US" sz="1400" dirty="0">
                <a:solidFill>
                  <a:schemeClr val="accent2"/>
                </a:solidFill>
                <a:latin typeface="+mj-lt"/>
              </a:rPr>
              <a:t>Retirees	</a:t>
            </a:r>
            <a:r>
              <a:rPr lang="en-US" sz="1400" dirty="0" smtClean="0">
                <a:solidFill>
                  <a:schemeClr val="accent2"/>
                </a:solidFill>
                <a:latin typeface="+mj-lt"/>
              </a:rPr>
              <a:t>25</a:t>
            </a:r>
            <a:endParaRPr lang="en-US" sz="1400" dirty="0">
              <a:solidFill>
                <a:schemeClr val="accent2"/>
              </a:solidFill>
              <a:latin typeface="+mj-lt"/>
            </a:endParaRPr>
          </a:p>
        </p:txBody>
      </p:sp>
    </p:spTree>
    <p:extLst>
      <p:ext uri="{BB962C8B-B14F-4D97-AF65-F5344CB8AC3E}">
        <p14:creationId xmlns:p14="http://schemas.microsoft.com/office/powerpoint/2010/main" val="197319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Discussion of Methodology </a:t>
            </a:r>
            <a:br>
              <a:rPr lang="en-US" dirty="0" smtClean="0"/>
            </a:br>
            <a:r>
              <a:rPr lang="en-US" dirty="0" smtClean="0"/>
              <a:t>(continued)</a:t>
            </a:r>
            <a:endParaRPr lang="en-US" dirty="0"/>
          </a:p>
        </p:txBody>
      </p:sp>
      <p:sp>
        <p:nvSpPr>
          <p:cNvPr id="3" name="Content Placeholder 2"/>
          <p:cNvSpPr>
            <a:spLocks noGrp="1"/>
          </p:cNvSpPr>
          <p:nvPr>
            <p:ph idx="1"/>
          </p:nvPr>
        </p:nvSpPr>
        <p:spPr>
          <a:xfrm>
            <a:off x="457200" y="1371600"/>
            <a:ext cx="8229600" cy="5029200"/>
          </a:xfrm>
        </p:spPr>
        <p:txBody>
          <a:bodyPr>
            <a:noAutofit/>
          </a:bodyPr>
          <a:lstStyle/>
          <a:p>
            <a:pPr marL="0" indent="0"/>
            <a:r>
              <a:rPr lang="en-US" dirty="0" smtClean="0"/>
              <a:t>Thus, users </a:t>
            </a:r>
            <a:r>
              <a:rPr lang="en-US" dirty="0"/>
              <a:t>of this survey data should keep the following in mind, and use caution, when comparing this year’s data to prior waves: </a:t>
            </a:r>
            <a:endParaRPr lang="en-US" dirty="0" smtClean="0"/>
          </a:p>
          <a:p>
            <a:pPr marL="0" indent="0"/>
            <a:endParaRPr lang="en-US" sz="1000" dirty="0" smtClean="0"/>
          </a:p>
          <a:p>
            <a:pPr marL="285750" lvl="0" indent="-285750">
              <a:spcAft>
                <a:spcPts val="800"/>
              </a:spcAft>
              <a:buFont typeface="Arial" panose="020B0604020202020204" pitchFamily="34" charset="0"/>
              <a:buChar char="•"/>
            </a:pPr>
            <a:r>
              <a:rPr lang="en-US" sz="1100" dirty="0" smtClean="0"/>
              <a:t>Online </a:t>
            </a:r>
            <a:r>
              <a:rPr lang="en-US" sz="1100" dirty="0"/>
              <a:t>respondents have a greater tendency to use the mid-points of a scale than phone respondents.  For example, more phone respondents select “very confident,” while online respondents more often select “somewhat confident.”  In examining trended RCS data, the combination (net) of very and somewhat responses often remained consistent with prior years, but the share saying “very” </a:t>
            </a:r>
            <a:r>
              <a:rPr lang="en-US" sz="1100" dirty="0" smtClean="0"/>
              <a:t>declined</a:t>
            </a:r>
            <a:r>
              <a:rPr lang="en-US" sz="1100" dirty="0"/>
              <a:t>.  We believe this is a function of method change, as it’s easier for a respondent to read a full scale online and select mid-points, whereas on the phone, primacy and </a:t>
            </a:r>
            <a:r>
              <a:rPr lang="en-US" sz="1100" dirty="0" err="1"/>
              <a:t>recency</a:t>
            </a:r>
            <a:r>
              <a:rPr lang="en-US" sz="1100" dirty="0"/>
              <a:t> lead respondents to select the extremes of a scale. </a:t>
            </a:r>
            <a:endParaRPr lang="en-US" sz="1100" dirty="0" smtClean="0"/>
          </a:p>
          <a:p>
            <a:pPr marL="285750" indent="-285750">
              <a:spcAft>
                <a:spcPts val="800"/>
              </a:spcAft>
              <a:buFont typeface="Arial" panose="020B0604020202020204" pitchFamily="34" charset="0"/>
              <a:buChar char="•"/>
            </a:pPr>
            <a:r>
              <a:rPr lang="en-US" sz="1100" dirty="0" smtClean="0"/>
              <a:t>The </a:t>
            </a:r>
            <a:r>
              <a:rPr lang="en-US" sz="1100" dirty="0"/>
              <a:t>presentation and availability of “don’t know” responses and refusal to respond is different in an online survey than a phone survey.  Phone respondents were not read an option for “don’t know” or “refused,” but volunteered responses of this nature were accepted</a:t>
            </a:r>
            <a:r>
              <a:rPr lang="en-US" sz="1100" dirty="0" smtClean="0"/>
              <a:t>.  </a:t>
            </a:r>
            <a:r>
              <a:rPr lang="en-US" sz="1100" dirty="0"/>
              <a:t>However, in the online survey, a “don’t know” response was present on the screen and respondents were able to skip questions as a means of refusal.  As a result, online respondents are notably more likely than phone respondents to select the “don’t know” response.  The impact of refusal to respond was negligible, though.  To mitigate the impact of this in the RCS trend data, some questions were re-based to exclude those who selected “don’t know” or refused this year as well as those who volunteered “don’t know” or “refused” in prior years</a:t>
            </a:r>
            <a:r>
              <a:rPr lang="en-US" sz="1100" dirty="0" smtClean="0"/>
              <a:t>.</a:t>
            </a:r>
          </a:p>
          <a:p>
            <a:pPr marL="285750" lvl="0" indent="-285750">
              <a:buFont typeface="Arial" panose="020B0604020202020204" pitchFamily="34" charset="0"/>
              <a:buChar char="•"/>
            </a:pPr>
            <a:r>
              <a:rPr lang="en-US" sz="1100" dirty="0" smtClean="0"/>
              <a:t>There </a:t>
            </a:r>
            <a:r>
              <a:rPr lang="en-US" sz="1100" dirty="0"/>
              <a:t>is a tendency for phone respondents to provide more socially desirable or socially acceptable answers about their behavior, whereas researchers believe the greater anonymity of an online survey allows respondents to provide more honest, less flattering responses.  The EBRI and Greenwald research teams believe this had an impact on some key questions about current savings behavior, such as the share saying they are currently saving for retirement or have tried to calculate how much money they need for retirement.</a:t>
            </a:r>
          </a:p>
          <a:p>
            <a:pPr marL="0" indent="0"/>
            <a:endParaRPr lang="en-US" sz="1000" dirty="0" smtClean="0"/>
          </a:p>
          <a:p>
            <a:pPr marL="0" indent="0"/>
            <a:r>
              <a:rPr lang="en-US" dirty="0" smtClean="0"/>
              <a:t>After </a:t>
            </a:r>
            <a:r>
              <a:rPr lang="en-US" dirty="0"/>
              <a:t>careful analysis, acknowledging some methodological impact, EBRI and Greenwald are confident that the decision to migrate the RCS to an online data collection method was a necessary and correct decision to ensure that this study continues to be a representative snapshot of Americans’ confidence about retirement.</a:t>
            </a:r>
          </a:p>
          <a:p>
            <a:pPr marL="0" indent="0"/>
            <a:endParaRPr lang="en-US" dirty="0"/>
          </a:p>
          <a:p>
            <a:pPr marL="285750" lvl="0" indent="-285750">
              <a:buFont typeface="Arial" panose="020B0604020202020204" pitchFamily="34" charset="0"/>
              <a:buChar char="•"/>
            </a:pPr>
            <a:endParaRPr lang="en-US" dirty="0"/>
          </a:p>
          <a:p>
            <a:pPr marL="0" indent="0"/>
            <a:endParaRPr lang="en-US" dirty="0"/>
          </a:p>
        </p:txBody>
      </p:sp>
      <p:sp>
        <p:nvSpPr>
          <p:cNvPr id="4" name="Slide Number Placeholder 3"/>
          <p:cNvSpPr>
            <a:spLocks noGrp="1"/>
          </p:cNvSpPr>
          <p:nvPr>
            <p:ph type="sldNum" sz="quarter" idx="12"/>
          </p:nvPr>
        </p:nvSpPr>
        <p:spPr/>
        <p:txBody>
          <a:bodyPr/>
          <a:lstStyle/>
          <a:p>
            <a:fld id="{B8EC29EE-0F34-40E8-989D-F52D3CC67F44}" type="slidenum">
              <a:rPr lang="en-US" smtClean="0"/>
              <a:pPr/>
              <a:t>5</a:t>
            </a:fld>
            <a:endParaRPr lang="en-US" dirty="0"/>
          </a:p>
        </p:txBody>
      </p:sp>
    </p:spTree>
    <p:extLst>
      <p:ext uri="{BB962C8B-B14F-4D97-AF65-F5344CB8AC3E}">
        <p14:creationId xmlns:p14="http://schemas.microsoft.com/office/powerpoint/2010/main" val="2975574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00347"/>
            <a:ext cx="8534400" cy="757053"/>
          </a:xfrm>
        </p:spPr>
        <p:txBody>
          <a:bodyPr>
            <a:noAutofit/>
          </a:bodyPr>
          <a:lstStyle/>
          <a:p>
            <a:r>
              <a:rPr lang="en-US" dirty="0" smtClean="0"/>
              <a:t>In </a:t>
            </a:r>
            <a:r>
              <a:rPr lang="en-US" dirty="0"/>
              <a:t>total, about how much money would you say you (and your spouse) currently have in savings and investments, not including the value of your primary residence or defined benefit </a:t>
            </a:r>
            <a:r>
              <a:rPr lang="en-US" dirty="0" smtClean="0"/>
              <a:t>plan assets? (2017 </a:t>
            </a:r>
            <a:r>
              <a:rPr lang="en-US" dirty="0"/>
              <a:t>W</a:t>
            </a:r>
            <a:r>
              <a:rPr lang="en-US" dirty="0" smtClean="0"/>
              <a:t>orkers n=876)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85000241"/>
              </p:ext>
            </p:extLst>
          </p:nvPr>
        </p:nvGraphicFramePr>
        <p:xfrm>
          <a:off x="381001" y="2133600"/>
          <a:ext cx="8381998" cy="3887450"/>
        </p:xfrm>
        <a:graphic>
          <a:graphicData uri="http://schemas.openxmlformats.org/drawingml/2006/table">
            <a:tbl>
              <a:tblPr firstRow="1" bandRow="1">
                <a:tableStyleId>{5940675A-B579-460E-94D1-54222C63F5DA}</a:tableStyleId>
              </a:tblPr>
              <a:tblGrid>
                <a:gridCol w="1826776">
                  <a:extLst>
                    <a:ext uri="{9D8B030D-6E8A-4147-A177-3AD203B41FA5}">
                      <a16:colId xmlns:a16="http://schemas.microsoft.com/office/drawing/2014/main" val="20000"/>
                    </a:ext>
                  </a:extLst>
                </a:gridCol>
                <a:gridCol w="728358">
                  <a:extLst>
                    <a:ext uri="{9D8B030D-6E8A-4147-A177-3AD203B41FA5}">
                      <a16:colId xmlns:a16="http://schemas.microsoft.com/office/drawing/2014/main" val="20001"/>
                    </a:ext>
                  </a:extLst>
                </a:gridCol>
                <a:gridCol w="728358">
                  <a:extLst>
                    <a:ext uri="{9D8B030D-6E8A-4147-A177-3AD203B41FA5}">
                      <a16:colId xmlns:a16="http://schemas.microsoft.com/office/drawing/2014/main" val="20002"/>
                    </a:ext>
                  </a:extLst>
                </a:gridCol>
                <a:gridCol w="728358">
                  <a:extLst>
                    <a:ext uri="{9D8B030D-6E8A-4147-A177-3AD203B41FA5}">
                      <a16:colId xmlns:a16="http://schemas.microsoft.com/office/drawing/2014/main" val="20003"/>
                    </a:ext>
                  </a:extLst>
                </a:gridCol>
                <a:gridCol w="728358">
                  <a:extLst>
                    <a:ext uri="{9D8B030D-6E8A-4147-A177-3AD203B41FA5}">
                      <a16:colId xmlns:a16="http://schemas.microsoft.com/office/drawing/2014/main" val="20004"/>
                    </a:ext>
                  </a:extLst>
                </a:gridCol>
                <a:gridCol w="728358">
                  <a:extLst>
                    <a:ext uri="{9D8B030D-6E8A-4147-A177-3AD203B41FA5}">
                      <a16:colId xmlns:a16="http://schemas.microsoft.com/office/drawing/2014/main" val="20005"/>
                    </a:ext>
                  </a:extLst>
                </a:gridCol>
                <a:gridCol w="728358">
                  <a:extLst>
                    <a:ext uri="{9D8B030D-6E8A-4147-A177-3AD203B41FA5}">
                      <a16:colId xmlns:a16="http://schemas.microsoft.com/office/drawing/2014/main" val="20006"/>
                    </a:ext>
                  </a:extLst>
                </a:gridCol>
                <a:gridCol w="728358">
                  <a:extLst>
                    <a:ext uri="{9D8B030D-6E8A-4147-A177-3AD203B41FA5}">
                      <a16:colId xmlns:a16="http://schemas.microsoft.com/office/drawing/2014/main" val="20007"/>
                    </a:ext>
                  </a:extLst>
                </a:gridCol>
                <a:gridCol w="728358">
                  <a:extLst>
                    <a:ext uri="{9D8B030D-6E8A-4147-A177-3AD203B41FA5}">
                      <a16:colId xmlns:a16="http://schemas.microsoft.com/office/drawing/2014/main" val="20008"/>
                    </a:ext>
                  </a:extLst>
                </a:gridCol>
                <a:gridCol w="728358">
                  <a:extLst>
                    <a:ext uri="{9D8B030D-6E8A-4147-A177-3AD203B41FA5}">
                      <a16:colId xmlns:a16="http://schemas.microsoft.com/office/drawing/2014/main" val="20009"/>
                    </a:ext>
                  </a:extLst>
                </a:gridCol>
              </a:tblGrid>
              <a:tr h="593531">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2007</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2012</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2013</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2014</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ln>
                            <a:noFill/>
                          </a:ln>
                        </a:rPr>
                        <a:t>2015</a:t>
                      </a:r>
                      <a:endParaRPr lang="en-US" sz="1200" b="1" dirty="0">
                        <a:ln>
                          <a:noFill/>
                        </a:ln>
                      </a:endParaRP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2016</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2017</a:t>
                      </a:r>
                      <a:endParaRPr lang="en-US" sz="1200"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2017</a:t>
                      </a:r>
                      <a:br>
                        <a:rPr lang="en-US" sz="1200" b="1" dirty="0" smtClean="0"/>
                      </a:br>
                      <a:r>
                        <a:rPr lang="en-US" sz="1200" b="1" dirty="0" smtClean="0"/>
                        <a:t>Have</a:t>
                      </a:r>
                      <a:br>
                        <a:rPr lang="en-US" sz="1200" b="1" dirty="0" smtClean="0"/>
                      </a:br>
                      <a:r>
                        <a:rPr lang="en-US" sz="1200" b="1" dirty="0" smtClean="0"/>
                        <a:t>Plan*</a:t>
                      </a:r>
                      <a:endParaRPr lang="en-US" sz="1200"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2017</a:t>
                      </a:r>
                      <a:br>
                        <a:rPr lang="en-US" sz="1200" b="1" dirty="0" smtClean="0"/>
                      </a:br>
                      <a:r>
                        <a:rPr lang="en-US" sz="1200" b="1" dirty="0" smtClean="0"/>
                        <a:t>No</a:t>
                      </a:r>
                      <a:br>
                        <a:rPr lang="en-US" sz="1200" b="1" dirty="0" smtClean="0"/>
                      </a:br>
                      <a:r>
                        <a:rPr lang="en-US" sz="1200" b="1" dirty="0" smtClean="0"/>
                        <a:t>Plan</a:t>
                      </a:r>
                      <a:endParaRPr lang="en-US" sz="1200"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463910">
                <a:tc>
                  <a:txBody>
                    <a:bodyPr/>
                    <a:lstStyle/>
                    <a:p>
                      <a:r>
                        <a:rPr lang="en-US" sz="1200" b="1" dirty="0" smtClean="0"/>
                        <a:t>Less than $1,000</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indent="63500" algn="ctr"/>
                      <a:r>
                        <a:rPr lang="en-US" sz="1200" dirty="0" smtClean="0"/>
                        <a:t>35%</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30%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28%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36%</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28%</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26%</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24%</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9%</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67%</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463910">
                <a:tc>
                  <a:txBody>
                    <a:bodyPr/>
                    <a:lstStyle/>
                    <a:p>
                      <a:r>
                        <a:rPr lang="en-US" sz="1200" b="1" dirty="0" smtClean="0"/>
                        <a:t>$1,000 -</a:t>
                      </a:r>
                      <a:r>
                        <a:rPr lang="en-US" sz="1200" b="1" baseline="0" dirty="0" smtClean="0"/>
                        <a:t> $9,999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indent="63500" algn="ct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16</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17</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16</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14</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13</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17</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463910">
                <a:tc>
                  <a:txBody>
                    <a:bodyPr/>
                    <a:lstStyle/>
                    <a:p>
                      <a:r>
                        <a:rPr lang="en-US" sz="1200" b="1" dirty="0" smtClean="0"/>
                        <a:t>$10,000 - $24,999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63500" algn="ctr"/>
                      <a:r>
                        <a:rPr lang="en-US" sz="1200" dirty="0" smtClean="0"/>
                        <a:t>13</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12</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9</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11</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3</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463910">
                <a:tc>
                  <a:txBody>
                    <a:bodyPr/>
                    <a:lstStyle/>
                    <a:p>
                      <a:r>
                        <a:rPr lang="en-US" sz="1200" b="1" dirty="0" smtClean="0"/>
                        <a:t>$25,000 - $49,999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9</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8</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9</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4</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463910">
                <a:tc>
                  <a:txBody>
                    <a:bodyPr/>
                    <a:lstStyle/>
                    <a:p>
                      <a:r>
                        <a:rPr lang="en-US" sz="1200" b="1" dirty="0" smtClean="0"/>
                        <a:t>$50,000 - $99,999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10</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10</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12</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4</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63910">
                <a:tc>
                  <a:txBody>
                    <a:bodyPr/>
                    <a:lstStyle/>
                    <a:p>
                      <a:r>
                        <a:rPr lang="en-US" sz="1200" b="1" dirty="0" smtClean="0"/>
                        <a:t>$100,000 - $249,999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10</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15</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19</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3</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463910">
                <a:tc>
                  <a:txBody>
                    <a:bodyPr/>
                    <a:lstStyle/>
                    <a:p>
                      <a:r>
                        <a:rPr lang="en-US" sz="1200" b="1" dirty="0" smtClean="0"/>
                        <a:t>$250,000 or more</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14</a:t>
                      </a:r>
                      <a:endParaRPr lang="en-US" sz="12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14</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ln>
                            <a:noFill/>
                          </a:ln>
                        </a:rPr>
                        <a:t>20</a:t>
                      </a:r>
                      <a:endParaRPr lang="en-US" sz="1200" dirty="0">
                        <a:ln>
                          <a:noFill/>
                        </a:ln>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26</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2</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5" name="Right Brace 4"/>
          <p:cNvSpPr/>
          <p:nvPr/>
        </p:nvSpPr>
        <p:spPr>
          <a:xfrm>
            <a:off x="2133600" y="2862128"/>
            <a:ext cx="152400" cy="7954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lide Number Placeholder 8"/>
          <p:cNvSpPr>
            <a:spLocks noGrp="1"/>
          </p:cNvSpPr>
          <p:nvPr>
            <p:ph type="sldNum" sz="quarter" idx="10"/>
          </p:nvPr>
        </p:nvSpPr>
        <p:spPr/>
        <p:txBody>
          <a:bodyPr/>
          <a:lstStyle/>
          <a:p>
            <a:fld id="{EBAD9AF0-FD35-4E4E-B775-C1DCF7755A5B}" type="slidenum">
              <a:rPr lang="en-US" smtClean="0"/>
              <a:t>50</a:t>
            </a:fld>
            <a:endParaRPr lang="en-US" dirty="0"/>
          </a:p>
        </p:txBody>
      </p:sp>
      <p:sp>
        <p:nvSpPr>
          <p:cNvPr id="10" name="Content Placeholder 2"/>
          <p:cNvSpPr txBox="1">
            <a:spLocks/>
          </p:cNvSpPr>
          <p:nvPr/>
        </p:nvSpPr>
        <p:spPr>
          <a:xfrm>
            <a:off x="381000" y="6037590"/>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t>*</a:t>
            </a:r>
            <a:r>
              <a:rPr lang="en-US" sz="1000" i="1" dirty="0" smtClean="0"/>
              <a:t>Have Retirement Plan </a:t>
            </a:r>
            <a:r>
              <a:rPr lang="en-US" sz="1000" dirty="0" smtClean="0"/>
              <a:t>defined as respondent or spouse having at least one of the following: IRA, DC plan, or DB plan </a:t>
            </a:r>
            <a:endParaRPr lang="en-US" sz="1000" dirty="0"/>
          </a:p>
        </p:txBody>
      </p:sp>
      <p:sp>
        <p:nvSpPr>
          <p:cNvPr id="11" name="Text Box 6"/>
          <p:cNvSpPr txBox="1">
            <a:spLocks noChangeArrowheads="1"/>
          </p:cNvSpPr>
          <p:nvPr/>
        </p:nvSpPr>
        <p:spPr bwMode="auto">
          <a:xfrm>
            <a:off x="381000" y="6413956"/>
            <a:ext cx="6195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2007, 2012-2017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from all years presented exclude those </a:t>
            </a:r>
            <a:r>
              <a:rPr lang="en-US" sz="800" dirty="0" smtClean="0">
                <a:solidFill>
                  <a:schemeClr val="tx1">
                    <a:lumMod val="50000"/>
                  </a:schemeClr>
                </a:solidFill>
              </a:rPr>
              <a:t>who answered “Don’t know” or refused to answer </a:t>
            </a:r>
            <a:endParaRPr lang="en-US" sz="800" dirty="0">
              <a:solidFill>
                <a:schemeClr val="tx1">
                  <a:lumMod val="50000"/>
                </a:schemeClr>
              </a:solidFill>
            </a:endParaRPr>
          </a:p>
        </p:txBody>
      </p:sp>
      <p:sp>
        <p:nvSpPr>
          <p:cNvPr id="13"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Two-thirds of workers without a retirement plan have less than $1,000 in savings, versus just 9% of those with a plan.</a:t>
            </a:r>
            <a:endParaRPr lang="en-US" dirty="0"/>
          </a:p>
        </p:txBody>
      </p:sp>
    </p:spTree>
    <p:extLst>
      <p:ext uri="{BB962C8B-B14F-4D97-AF65-F5344CB8AC3E}">
        <p14:creationId xmlns:p14="http://schemas.microsoft.com/office/powerpoint/2010/main" val="2197770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5577720"/>
              </p:ext>
            </p:extLst>
          </p:nvPr>
        </p:nvGraphicFramePr>
        <p:xfrm>
          <a:off x="381001" y="2133600"/>
          <a:ext cx="8381998" cy="3887450"/>
        </p:xfrm>
        <a:graphic>
          <a:graphicData uri="http://schemas.openxmlformats.org/drawingml/2006/table">
            <a:tbl>
              <a:tblPr firstRow="1" bandRow="1">
                <a:tableStyleId>{5940675A-B579-460E-94D1-54222C63F5DA}</a:tableStyleId>
              </a:tblPr>
              <a:tblGrid>
                <a:gridCol w="1826776">
                  <a:extLst>
                    <a:ext uri="{9D8B030D-6E8A-4147-A177-3AD203B41FA5}">
                      <a16:colId xmlns:a16="http://schemas.microsoft.com/office/drawing/2014/main" val="20000"/>
                    </a:ext>
                  </a:extLst>
                </a:gridCol>
                <a:gridCol w="728358">
                  <a:extLst>
                    <a:ext uri="{9D8B030D-6E8A-4147-A177-3AD203B41FA5}">
                      <a16:colId xmlns:a16="http://schemas.microsoft.com/office/drawing/2014/main" val="20001"/>
                    </a:ext>
                  </a:extLst>
                </a:gridCol>
                <a:gridCol w="728358">
                  <a:extLst>
                    <a:ext uri="{9D8B030D-6E8A-4147-A177-3AD203B41FA5}">
                      <a16:colId xmlns:a16="http://schemas.microsoft.com/office/drawing/2014/main" val="20002"/>
                    </a:ext>
                  </a:extLst>
                </a:gridCol>
                <a:gridCol w="728358">
                  <a:extLst>
                    <a:ext uri="{9D8B030D-6E8A-4147-A177-3AD203B41FA5}">
                      <a16:colId xmlns:a16="http://schemas.microsoft.com/office/drawing/2014/main" val="20003"/>
                    </a:ext>
                  </a:extLst>
                </a:gridCol>
                <a:gridCol w="728358">
                  <a:extLst>
                    <a:ext uri="{9D8B030D-6E8A-4147-A177-3AD203B41FA5}">
                      <a16:colId xmlns:a16="http://schemas.microsoft.com/office/drawing/2014/main" val="20004"/>
                    </a:ext>
                  </a:extLst>
                </a:gridCol>
                <a:gridCol w="728358">
                  <a:extLst>
                    <a:ext uri="{9D8B030D-6E8A-4147-A177-3AD203B41FA5}">
                      <a16:colId xmlns:a16="http://schemas.microsoft.com/office/drawing/2014/main" val="20005"/>
                    </a:ext>
                  </a:extLst>
                </a:gridCol>
                <a:gridCol w="728358">
                  <a:extLst>
                    <a:ext uri="{9D8B030D-6E8A-4147-A177-3AD203B41FA5}">
                      <a16:colId xmlns:a16="http://schemas.microsoft.com/office/drawing/2014/main" val="20006"/>
                    </a:ext>
                  </a:extLst>
                </a:gridCol>
                <a:gridCol w="728358">
                  <a:extLst>
                    <a:ext uri="{9D8B030D-6E8A-4147-A177-3AD203B41FA5}">
                      <a16:colId xmlns:a16="http://schemas.microsoft.com/office/drawing/2014/main" val="20007"/>
                    </a:ext>
                  </a:extLst>
                </a:gridCol>
                <a:gridCol w="728358">
                  <a:extLst>
                    <a:ext uri="{9D8B030D-6E8A-4147-A177-3AD203B41FA5}">
                      <a16:colId xmlns:a16="http://schemas.microsoft.com/office/drawing/2014/main" val="20008"/>
                    </a:ext>
                  </a:extLst>
                </a:gridCol>
                <a:gridCol w="728358">
                  <a:extLst>
                    <a:ext uri="{9D8B030D-6E8A-4147-A177-3AD203B41FA5}">
                      <a16:colId xmlns:a16="http://schemas.microsoft.com/office/drawing/2014/main" val="20009"/>
                    </a:ext>
                  </a:extLst>
                </a:gridCol>
              </a:tblGrid>
              <a:tr h="593531">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2007</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2012</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2013</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2014</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2015</a:t>
                      </a:r>
                      <a:endParaRPr lang="en-US" sz="1200" b="1" dirty="0"/>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2016</a:t>
                      </a:r>
                      <a:endParaRPr lang="en-US" sz="12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2017</a:t>
                      </a:r>
                      <a:endParaRPr lang="en-US" sz="1200"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b="1" dirty="0" smtClean="0"/>
                        <a:t>2017</a:t>
                      </a:r>
                      <a:br>
                        <a:rPr lang="en-US" sz="1200" b="1" dirty="0" smtClean="0"/>
                      </a:br>
                      <a:r>
                        <a:rPr lang="en-US" sz="1200" b="1" dirty="0" smtClean="0"/>
                        <a:t>Have</a:t>
                      </a:r>
                      <a:br>
                        <a:rPr lang="en-US" sz="1200" b="1" dirty="0" smtClean="0"/>
                      </a:br>
                      <a:r>
                        <a:rPr lang="en-US" sz="1200" b="1" dirty="0" smtClean="0"/>
                        <a:t>Plan*</a:t>
                      </a:r>
                      <a:endParaRPr lang="en-US" sz="1200"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t>2017</a:t>
                      </a:r>
                      <a:br>
                        <a:rPr lang="en-US" sz="1200" b="1" dirty="0" smtClean="0"/>
                      </a:br>
                      <a:r>
                        <a:rPr lang="en-US" sz="1200" b="1" dirty="0" smtClean="0"/>
                        <a:t>No</a:t>
                      </a:r>
                      <a:br>
                        <a:rPr lang="en-US" sz="1200" b="1" dirty="0" smtClean="0"/>
                      </a:br>
                      <a:r>
                        <a:rPr lang="en-US" sz="1200" b="1" dirty="0" smtClean="0"/>
                        <a:t>Plan</a:t>
                      </a:r>
                      <a:endParaRPr lang="en-US" sz="1200"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463910">
                <a:tc>
                  <a:txBody>
                    <a:bodyPr/>
                    <a:lstStyle/>
                    <a:p>
                      <a:r>
                        <a:rPr lang="en-US" sz="1200" b="1" dirty="0" smtClean="0"/>
                        <a:t>Less than $1,000</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indent="63500" algn="ctr"/>
                      <a:r>
                        <a:rPr lang="en-US" sz="1200" dirty="0" smtClean="0"/>
                        <a:t>32%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28%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31%</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29%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35%</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27%</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21%</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8%</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67%</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463910">
                <a:tc>
                  <a:txBody>
                    <a:bodyPr/>
                    <a:lstStyle/>
                    <a:p>
                      <a:r>
                        <a:rPr lang="en-US" sz="1200" b="1" dirty="0" smtClean="0"/>
                        <a:t>$1,000 -</a:t>
                      </a:r>
                      <a:r>
                        <a:rPr lang="en-US" sz="1200" b="1" baseline="0" dirty="0" smtClean="0"/>
                        <a:t> $9,999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indent="63500" algn="ct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16</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17</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15</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7</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463910">
                <a:tc>
                  <a:txBody>
                    <a:bodyPr/>
                    <a:lstStyle/>
                    <a:p>
                      <a:r>
                        <a:rPr lang="en-US" sz="1200" b="1" dirty="0" smtClean="0"/>
                        <a:t>$10,000 - $24,999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mn-cs"/>
                        </a:rPr>
                        <a:t>13</a:t>
                      </a:r>
                      <a:endParaRPr kumimoji="0" lang="en-US" sz="1200" b="0" i="0" u="none" strike="noStrike" kern="1200" cap="none" normalizeH="0" baseline="0" dirty="0">
                        <a:ln>
                          <a:noFill/>
                        </a:ln>
                        <a:solidFill>
                          <a:schemeClr val="tx1"/>
                        </a:solidFill>
                        <a:effectLst/>
                        <a:latin typeface="+mj-l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12</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7</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13</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6</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6</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7</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463910">
                <a:tc>
                  <a:txBody>
                    <a:bodyPr/>
                    <a:lstStyle/>
                    <a:p>
                      <a:r>
                        <a:rPr lang="en-US" sz="1200" b="1" dirty="0" smtClean="0"/>
                        <a:t>$25,000 - $49,999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7</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3</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4</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2</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463910">
                <a:tc>
                  <a:txBody>
                    <a:bodyPr/>
                    <a:lstStyle/>
                    <a:p>
                      <a:r>
                        <a:rPr lang="en-US" sz="1200" b="1" dirty="0" smtClean="0"/>
                        <a:t>$50,000 - $99,999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8</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7</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7</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9</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2</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63910">
                <a:tc>
                  <a:txBody>
                    <a:bodyPr/>
                    <a:lstStyle/>
                    <a:p>
                      <a:r>
                        <a:rPr lang="en-US" sz="1200" b="1" dirty="0" smtClean="0"/>
                        <a:t>$100,000 - $249,999</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13</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10</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16</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21</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463910">
                <a:tc>
                  <a:txBody>
                    <a:bodyPr/>
                    <a:lstStyle/>
                    <a:p>
                      <a:r>
                        <a:rPr lang="en-US" sz="1200" b="1" dirty="0" smtClean="0"/>
                        <a:t>$250,000 or more</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15</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17</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17</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19</a:t>
                      </a:r>
                      <a:endParaRPr lang="en-US" sz="1200"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19</a:t>
                      </a:r>
                      <a:endParaRPr lang="en-US" sz="12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38</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dirty="0" smtClean="0"/>
                        <a:t>46</a:t>
                      </a:r>
                      <a:endParaRPr lang="en-US" sz="1200" dirty="0"/>
                    </a:p>
                  </a:txBody>
                  <a:tcPr marL="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smtClean="0"/>
                        <a:t>11</a:t>
                      </a:r>
                      <a:endParaRPr lang="en-US" sz="12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5" name="Right Brace 4"/>
          <p:cNvSpPr/>
          <p:nvPr/>
        </p:nvSpPr>
        <p:spPr>
          <a:xfrm>
            <a:off x="2133600" y="2862128"/>
            <a:ext cx="152400" cy="7954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lide Number Placeholder 8"/>
          <p:cNvSpPr>
            <a:spLocks noGrp="1"/>
          </p:cNvSpPr>
          <p:nvPr>
            <p:ph type="sldNum" sz="quarter" idx="10"/>
          </p:nvPr>
        </p:nvSpPr>
        <p:spPr/>
        <p:txBody>
          <a:bodyPr/>
          <a:lstStyle/>
          <a:p>
            <a:fld id="{EBAD9AF0-FD35-4E4E-B775-C1DCF7755A5B}" type="slidenum">
              <a:rPr lang="en-US" smtClean="0"/>
              <a:t>51</a:t>
            </a:fld>
            <a:endParaRPr lang="en-US" dirty="0"/>
          </a:p>
        </p:txBody>
      </p:sp>
      <p:sp>
        <p:nvSpPr>
          <p:cNvPr id="10" name="Content Placeholder 2"/>
          <p:cNvSpPr txBox="1">
            <a:spLocks/>
          </p:cNvSpPr>
          <p:nvPr/>
        </p:nvSpPr>
        <p:spPr>
          <a:xfrm>
            <a:off x="381000" y="6037590"/>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t>*</a:t>
            </a:r>
            <a:r>
              <a:rPr lang="en-US" sz="1000" i="1" dirty="0" smtClean="0"/>
              <a:t>Have Retirement Plan </a:t>
            </a:r>
            <a:r>
              <a:rPr lang="en-US" sz="1000" dirty="0" smtClean="0"/>
              <a:t>defined as respondent or spouse having at least one of the following: IRA, DC plan, or DB plan </a:t>
            </a:r>
            <a:endParaRPr lang="en-US" sz="1000" dirty="0"/>
          </a:p>
        </p:txBody>
      </p:sp>
      <p:sp>
        <p:nvSpPr>
          <p:cNvPr id="11" name="Text Box 6"/>
          <p:cNvSpPr txBox="1">
            <a:spLocks noChangeArrowheads="1"/>
          </p:cNvSpPr>
          <p:nvPr/>
        </p:nvSpPr>
        <p:spPr bwMode="auto">
          <a:xfrm>
            <a:off x="381000" y="6413956"/>
            <a:ext cx="6195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2007, 2012-2017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from all years presented exclude those </a:t>
            </a:r>
            <a:r>
              <a:rPr lang="en-US" sz="800" dirty="0" smtClean="0">
                <a:solidFill>
                  <a:schemeClr val="tx1">
                    <a:lumMod val="50000"/>
                  </a:schemeClr>
                </a:solidFill>
              </a:rPr>
              <a:t>who answered “Don’t know” or refused to answer </a:t>
            </a:r>
            <a:endParaRPr lang="en-US" sz="800" dirty="0">
              <a:solidFill>
                <a:schemeClr val="tx1">
                  <a:lumMod val="50000"/>
                </a:schemeClr>
              </a:solidFill>
            </a:endParaRPr>
          </a:p>
        </p:txBody>
      </p:sp>
      <p:sp>
        <p:nvSpPr>
          <p:cNvPr id="13" name="Content Placeholder 2"/>
          <p:cNvSpPr>
            <a:spLocks noGrp="1"/>
          </p:cNvSpPr>
          <p:nvPr>
            <p:ph idx="1"/>
          </p:nvPr>
        </p:nvSpPr>
        <p:spPr>
          <a:xfrm>
            <a:off x="381000" y="1295400"/>
            <a:ext cx="8534400" cy="685800"/>
          </a:xfrm>
        </p:spPr>
        <p:txBody>
          <a:bodyPr>
            <a:noAutofit/>
          </a:bodyPr>
          <a:lstStyle/>
          <a:p>
            <a:r>
              <a:rPr lang="en-US" dirty="0" smtClean="0"/>
              <a:t>In </a:t>
            </a:r>
            <a:r>
              <a:rPr lang="en-US" dirty="0"/>
              <a:t>total, about how much money would you say you (and your spouse) currently have in savings and investments, not including the value of your primary </a:t>
            </a:r>
            <a:r>
              <a:rPr lang="en-US" dirty="0" smtClean="0"/>
              <a:t>residence</a:t>
            </a:r>
            <a:r>
              <a:rPr lang="en-US" dirty="0"/>
              <a:t> or defined benefit plan assets</a:t>
            </a:r>
            <a:r>
              <a:rPr lang="en-US" dirty="0" smtClean="0"/>
              <a:t>? (2017 Retirees n=418)</a:t>
            </a:r>
            <a:endParaRPr lang="en-US" dirty="0"/>
          </a:p>
        </p:txBody>
      </p:sp>
      <p:sp>
        <p:nvSpPr>
          <p:cNvPr id="12"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4 in 10 retirees have more than $250,000 in savings.</a:t>
            </a:r>
            <a:endParaRPr lang="en-US" dirty="0"/>
          </a:p>
        </p:txBody>
      </p:sp>
    </p:spTree>
    <p:extLst>
      <p:ext uri="{BB962C8B-B14F-4D97-AF65-F5344CB8AC3E}">
        <p14:creationId xmlns:p14="http://schemas.microsoft.com/office/powerpoint/2010/main" val="2437091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(2017 Workers n=586)</a:t>
            </a:r>
            <a:endParaRPr lang="en-US" dirty="0"/>
          </a:p>
        </p:txBody>
      </p:sp>
      <p:graphicFrame>
        <p:nvGraphicFramePr>
          <p:cNvPr id="5" name="Chart 4"/>
          <p:cNvGraphicFramePr/>
          <p:nvPr>
            <p:extLst>
              <p:ext uri="{D42A27DB-BD31-4B8C-83A1-F6EECF244321}">
                <p14:modId xmlns:p14="http://schemas.microsoft.com/office/powerpoint/2010/main" val="148103319"/>
              </p:ext>
            </p:extLst>
          </p:nvPr>
        </p:nvGraphicFramePr>
        <p:xfrm>
          <a:off x="914400" y="2030681"/>
          <a:ext cx="7239000" cy="422248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52</a:t>
            </a:fld>
            <a:endParaRPr lang="en-US" dirty="0"/>
          </a:p>
        </p:txBody>
      </p:sp>
      <p:sp>
        <p:nvSpPr>
          <p:cNvPr id="7" name="Text Box 6"/>
          <p:cNvSpPr txBox="1">
            <a:spLocks noChangeArrowheads="1"/>
          </p:cNvSpPr>
          <p:nvPr/>
        </p:nvSpPr>
        <p:spPr bwMode="auto">
          <a:xfrm>
            <a:off x="381000" y="6413956"/>
            <a:ext cx="5969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2015-2017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from all years presented exclude those </a:t>
            </a:r>
            <a:r>
              <a:rPr lang="en-US" sz="800" dirty="0" smtClean="0">
                <a:solidFill>
                  <a:schemeClr val="tx1">
                    <a:lumMod val="50000"/>
                  </a:schemeClr>
                </a:solidFill>
              </a:rPr>
              <a:t>who </a:t>
            </a:r>
            <a:r>
              <a:rPr lang="en-US" sz="800" dirty="0">
                <a:solidFill>
                  <a:schemeClr val="tx1">
                    <a:lumMod val="50000"/>
                  </a:schemeClr>
                </a:solidFill>
              </a:rPr>
              <a:t>answered “Don’t know” or refused to answer </a:t>
            </a:r>
          </a:p>
        </p:txBody>
      </p:sp>
      <p:sp>
        <p:nvSpPr>
          <p:cNvPr id="8" name="Text Box 11"/>
          <p:cNvSpPr txBox="1">
            <a:spLocks noChangeArrowheads="1"/>
          </p:cNvSpPr>
          <p:nvPr/>
        </p:nvSpPr>
        <p:spPr bwMode="auto">
          <a:xfrm>
            <a:off x="6400800" y="2101850"/>
            <a:ext cx="1639888" cy="877163"/>
          </a:xfrm>
          <a:prstGeom prst="rect">
            <a:avLst/>
          </a:prstGeom>
          <a:noFill/>
          <a:ln w="19050">
            <a:solidFill>
              <a:schemeClr val="accent5"/>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200" b="1" u="sng" dirty="0" smtClean="0">
                <a:solidFill>
                  <a:schemeClr val="accent2"/>
                </a:solidFill>
                <a:latin typeface="+mj-lt"/>
              </a:rPr>
              <a:t>Median</a:t>
            </a:r>
            <a:endParaRPr lang="en-US" sz="1200" b="1" u="sng" dirty="0">
              <a:solidFill>
                <a:schemeClr val="accent2"/>
              </a:solidFill>
              <a:latin typeface="+mj-lt"/>
            </a:endParaRPr>
          </a:p>
          <a:p>
            <a:pPr eaLnBrk="1" hangingPunct="1"/>
            <a:r>
              <a:rPr lang="en-US" sz="1200" dirty="0" smtClean="0">
                <a:solidFill>
                  <a:schemeClr val="accent2"/>
                </a:solidFill>
                <a:latin typeface="+mj-lt"/>
              </a:rPr>
              <a:t>2017 Workers 	16%</a:t>
            </a:r>
            <a:endParaRPr lang="en-US" sz="1200" dirty="0">
              <a:solidFill>
                <a:schemeClr val="accent2"/>
              </a:solidFill>
              <a:latin typeface="+mj-lt"/>
            </a:endParaRPr>
          </a:p>
          <a:p>
            <a:pPr eaLnBrk="1" hangingPunct="1"/>
            <a:r>
              <a:rPr lang="en-US" sz="1200" dirty="0" smtClean="0">
                <a:solidFill>
                  <a:schemeClr val="accent2"/>
                </a:solidFill>
                <a:latin typeface="+mj-lt"/>
              </a:rPr>
              <a:t>2016 Workers</a:t>
            </a:r>
            <a:r>
              <a:rPr lang="en-US" sz="1200" dirty="0">
                <a:solidFill>
                  <a:schemeClr val="accent2"/>
                </a:solidFill>
                <a:latin typeface="+mj-lt"/>
              </a:rPr>
              <a:t>	</a:t>
            </a:r>
            <a:r>
              <a:rPr lang="en-US" sz="1200" dirty="0" smtClean="0">
                <a:solidFill>
                  <a:schemeClr val="accent2"/>
                </a:solidFill>
                <a:latin typeface="+mj-lt"/>
              </a:rPr>
              <a:t>20%</a:t>
            </a:r>
          </a:p>
          <a:p>
            <a:pPr eaLnBrk="1" hangingPunct="1"/>
            <a:r>
              <a:rPr lang="en-US" sz="1200" dirty="0">
                <a:solidFill>
                  <a:schemeClr val="accent2"/>
                </a:solidFill>
                <a:latin typeface="+mj-lt"/>
              </a:rPr>
              <a:t>2015 Workers	20%</a:t>
            </a:r>
          </a:p>
        </p:txBody>
      </p:sp>
      <p:sp>
        <p:nvSpPr>
          <p:cNvPr id="10"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smtClean="0"/>
              <a:t>1 in 4 workers think they need to save 30% or more of their income each year for retirement.</a:t>
            </a:r>
            <a:endParaRPr lang="en-US" dirty="0"/>
          </a:p>
        </p:txBody>
      </p:sp>
    </p:spTree>
    <p:extLst>
      <p:ext uri="{BB962C8B-B14F-4D97-AF65-F5344CB8AC3E}">
        <p14:creationId xmlns:p14="http://schemas.microsoft.com/office/powerpoint/2010/main" val="12028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399"/>
            <a:ext cx="8534400" cy="786825"/>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(2017 Workers)</a:t>
            </a:r>
            <a:endParaRPr lang="en-US" dirty="0"/>
          </a:p>
        </p:txBody>
      </p:sp>
      <p:graphicFrame>
        <p:nvGraphicFramePr>
          <p:cNvPr id="5" name="Chart 4"/>
          <p:cNvGraphicFramePr/>
          <p:nvPr>
            <p:extLst>
              <p:ext uri="{D42A27DB-BD31-4B8C-83A1-F6EECF244321}">
                <p14:modId xmlns:p14="http://schemas.microsoft.com/office/powerpoint/2010/main" val="2140198364"/>
              </p:ext>
            </p:extLst>
          </p:nvPr>
        </p:nvGraphicFramePr>
        <p:xfrm>
          <a:off x="914400" y="2699657"/>
          <a:ext cx="7388888" cy="355350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53</a:t>
            </a:fld>
            <a:endParaRPr lang="en-US" dirty="0"/>
          </a:p>
        </p:txBody>
      </p:sp>
      <p:sp>
        <p:nvSpPr>
          <p:cNvPr id="7" name="TextBox 6"/>
          <p:cNvSpPr txBox="1"/>
          <p:nvPr/>
        </p:nvSpPr>
        <p:spPr>
          <a:xfrm>
            <a:off x="1422397" y="2082225"/>
            <a:ext cx="6342742" cy="584775"/>
          </a:xfrm>
          <a:prstGeom prst="rect">
            <a:avLst/>
          </a:prstGeom>
          <a:noFill/>
        </p:spPr>
        <p:txBody>
          <a:bodyPr wrap="square" rtlCol="0">
            <a:spAutoFit/>
          </a:bodyPr>
          <a:lstStyle/>
          <a:p>
            <a:pPr algn="ctr"/>
            <a:r>
              <a:rPr lang="en-US" sz="1600" b="1" dirty="0" smtClean="0">
                <a:latin typeface="Rockwell" panose="02060603020205020403" pitchFamily="18" charset="0"/>
              </a:rPr>
              <a:t>Percentage of Income Needing to be Saved, </a:t>
            </a:r>
            <a:br>
              <a:rPr lang="en-US" sz="1600" b="1" dirty="0" smtClean="0">
                <a:latin typeface="Rockwell" panose="02060603020205020403" pitchFamily="18" charset="0"/>
              </a:rPr>
            </a:br>
            <a:r>
              <a:rPr lang="en-US" sz="1600" b="1" dirty="0" smtClean="0">
                <a:latin typeface="Rockwell" panose="02060603020205020403" pitchFamily="18" charset="0"/>
              </a:rPr>
              <a:t>by Household Participation in Retirement Plan</a:t>
            </a:r>
            <a:endParaRPr lang="en-US" sz="1600" b="1" dirty="0">
              <a:latin typeface="Rockwell" panose="02060603020205020403" pitchFamily="18" charset="0"/>
            </a:endParaRPr>
          </a:p>
        </p:txBody>
      </p:sp>
      <p:sp>
        <p:nvSpPr>
          <p:cNvPr id="8" name="Text Box 6"/>
          <p:cNvSpPr txBox="1">
            <a:spLocks noChangeArrowheads="1"/>
          </p:cNvSpPr>
          <p:nvPr/>
        </p:nvSpPr>
        <p:spPr bwMode="auto">
          <a:xfrm>
            <a:off x="381000" y="6324600"/>
            <a:ext cx="5711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a:t>
            </a:r>
            <a:r>
              <a:rPr lang="en-US" sz="800" i="1" dirty="0"/>
              <a:t>Have Retirement Plan </a:t>
            </a:r>
            <a:r>
              <a:rPr lang="en-US" sz="800" dirty="0"/>
              <a:t>defined as respondent or spouse having at least one of the following: IRA, DC plan, or DB plan </a:t>
            </a:r>
            <a:r>
              <a:rPr lang="en-US" sz="800" dirty="0" smtClean="0">
                <a:solidFill>
                  <a:schemeClr val="tx1">
                    <a:lumMod val="50000"/>
                  </a:schemeClr>
                </a:solidFill>
                <a:latin typeface="+mj-lt"/>
              </a:rPr>
              <a:t/>
            </a:r>
            <a:br>
              <a:rPr lang="en-US" sz="800" dirty="0" smtClean="0">
                <a:solidFill>
                  <a:schemeClr val="tx1">
                    <a:lumMod val="50000"/>
                  </a:schemeClr>
                </a:solidFill>
                <a:latin typeface="+mj-lt"/>
              </a:rPr>
            </a:br>
            <a:r>
              <a:rPr lang="en-US" sz="800" dirty="0" smtClean="0">
                <a:solidFill>
                  <a:schemeClr val="tx1">
                    <a:lumMod val="50000"/>
                  </a:schemeClr>
                </a:solidFill>
                <a:latin typeface="+mj-lt"/>
              </a:rPr>
              <a:t>Source</a:t>
            </a:r>
            <a:r>
              <a:rPr lang="en-US" sz="800" dirty="0">
                <a:solidFill>
                  <a:schemeClr val="tx1">
                    <a:lumMod val="50000"/>
                  </a:schemeClr>
                </a:solidFill>
                <a:latin typeface="+mj-lt"/>
              </a:rPr>
              <a:t>: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a:t>
            </a:r>
            <a:r>
              <a:rPr lang="en-US" sz="800" dirty="0" smtClean="0">
                <a:solidFill>
                  <a:schemeClr val="tx1">
                    <a:lumMod val="50000"/>
                  </a:schemeClr>
                </a:solidFill>
              </a:rPr>
              <a:t>presented exclude </a:t>
            </a:r>
            <a:r>
              <a:rPr lang="en-US" sz="800" dirty="0">
                <a:solidFill>
                  <a:schemeClr val="tx1">
                    <a:lumMod val="50000"/>
                  </a:schemeClr>
                </a:solidFill>
              </a:rPr>
              <a:t>those </a:t>
            </a:r>
            <a:r>
              <a:rPr lang="en-US" sz="800" dirty="0" smtClean="0">
                <a:solidFill>
                  <a:schemeClr val="tx1">
                    <a:lumMod val="50000"/>
                  </a:schemeClr>
                </a:solidFill>
              </a:rPr>
              <a:t>who </a:t>
            </a:r>
            <a:r>
              <a:rPr lang="en-US" sz="800" dirty="0">
                <a:solidFill>
                  <a:schemeClr val="tx1">
                    <a:lumMod val="50000"/>
                  </a:schemeClr>
                </a:solidFill>
              </a:rPr>
              <a:t>answered “Don’t know” or refused to answer </a:t>
            </a:r>
          </a:p>
        </p:txBody>
      </p:sp>
      <p:sp>
        <p:nvSpPr>
          <p:cNvPr id="9" name="Text Box 11"/>
          <p:cNvSpPr txBox="1">
            <a:spLocks noChangeArrowheads="1"/>
          </p:cNvSpPr>
          <p:nvPr/>
        </p:nvSpPr>
        <p:spPr bwMode="auto">
          <a:xfrm>
            <a:off x="6553200" y="3161437"/>
            <a:ext cx="1487488" cy="692497"/>
          </a:xfrm>
          <a:prstGeom prst="rect">
            <a:avLst/>
          </a:prstGeom>
          <a:noFill/>
          <a:ln w="19050">
            <a:solidFill>
              <a:schemeClr val="accent5"/>
            </a:solidFill>
            <a:miter lim="800000"/>
            <a:headEnd/>
            <a:tailEnd/>
          </a:ln>
        </p:spPr>
        <p:txBody>
          <a:bodyPr wrap="square">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200" b="1" u="sng" dirty="0" smtClean="0">
                <a:solidFill>
                  <a:schemeClr val="accent2"/>
                </a:solidFill>
                <a:latin typeface="+mj-lt"/>
              </a:rPr>
              <a:t>Median</a:t>
            </a:r>
            <a:endParaRPr lang="en-US" sz="1200" b="1" u="sng" dirty="0">
              <a:solidFill>
                <a:schemeClr val="accent2"/>
              </a:solidFill>
              <a:latin typeface="+mj-lt"/>
            </a:endParaRPr>
          </a:p>
          <a:p>
            <a:pPr eaLnBrk="1" hangingPunct="1"/>
            <a:r>
              <a:rPr lang="en-US" sz="1200" dirty="0" smtClean="0">
                <a:solidFill>
                  <a:schemeClr val="accent2"/>
                </a:solidFill>
                <a:latin typeface="+mj-lt"/>
              </a:rPr>
              <a:t>Have plan	15%</a:t>
            </a:r>
            <a:endParaRPr lang="en-US" sz="1200" dirty="0">
              <a:solidFill>
                <a:schemeClr val="accent2"/>
              </a:solidFill>
              <a:latin typeface="+mj-lt"/>
            </a:endParaRPr>
          </a:p>
          <a:p>
            <a:pPr eaLnBrk="1" hangingPunct="1"/>
            <a:r>
              <a:rPr lang="en-US" sz="1200" dirty="0" smtClean="0">
                <a:solidFill>
                  <a:schemeClr val="accent2"/>
                </a:solidFill>
                <a:latin typeface="+mj-lt"/>
              </a:rPr>
              <a:t>No plan</a:t>
            </a:r>
            <a:r>
              <a:rPr lang="en-US" sz="1200" dirty="0">
                <a:solidFill>
                  <a:schemeClr val="accent2"/>
                </a:solidFill>
                <a:latin typeface="+mj-lt"/>
              </a:rPr>
              <a:t>	</a:t>
            </a:r>
            <a:r>
              <a:rPr lang="en-US" sz="1200" dirty="0" smtClean="0">
                <a:solidFill>
                  <a:schemeClr val="accent2"/>
                </a:solidFill>
                <a:latin typeface="+mj-lt"/>
              </a:rPr>
              <a:t>25%</a:t>
            </a:r>
          </a:p>
        </p:txBody>
      </p:sp>
      <p:sp>
        <p:nvSpPr>
          <p:cNvPr id="11"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smtClean="0"/>
              <a:t>Nearly half of workers without a retirement plan say they need to save at least 30% per for retirement.</a:t>
            </a:r>
            <a:endParaRPr lang="en-US" dirty="0"/>
          </a:p>
        </p:txBody>
      </p:sp>
    </p:spTree>
    <p:extLst>
      <p:ext uri="{BB962C8B-B14F-4D97-AF65-F5344CB8AC3E}">
        <p14:creationId xmlns:p14="http://schemas.microsoft.com/office/powerpoint/2010/main" val="978242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609600"/>
          </a:xfrm>
        </p:spPr>
        <p:txBody>
          <a:bodyPr>
            <a:normAutofit/>
          </a:bodyPr>
          <a:lstStyle/>
          <a:p>
            <a:r>
              <a:rPr lang="en-US" dirty="0" smtClean="0"/>
              <a:t>About what percentage of your total household income did you (and your spouse) save last year for retirement? (2017 Workers currently saving for retirement n=477)</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54</a:t>
            </a:fld>
            <a:endParaRPr lang="en-US" dirty="0"/>
          </a:p>
        </p:txBody>
      </p:sp>
      <p:sp>
        <p:nvSpPr>
          <p:cNvPr id="7" name="TextBox 6"/>
          <p:cNvSpPr txBox="1"/>
          <p:nvPr/>
        </p:nvSpPr>
        <p:spPr>
          <a:xfrm>
            <a:off x="1371600" y="1981200"/>
            <a:ext cx="6342742" cy="338554"/>
          </a:xfrm>
          <a:prstGeom prst="rect">
            <a:avLst/>
          </a:prstGeom>
          <a:noFill/>
        </p:spPr>
        <p:txBody>
          <a:bodyPr wrap="square" rtlCol="0">
            <a:spAutoFit/>
          </a:bodyPr>
          <a:lstStyle/>
          <a:p>
            <a:pPr algn="ctr"/>
            <a:r>
              <a:rPr lang="en-US" sz="1600" b="1" dirty="0" smtClean="0">
                <a:latin typeface="Rockwell" panose="02060603020205020403" pitchFamily="18" charset="0"/>
              </a:rPr>
              <a:t>Percentage of Income Saved Last Year for Retirement</a:t>
            </a:r>
            <a:endParaRPr lang="en-US" sz="1600" b="1" dirty="0">
              <a:latin typeface="Rockwell" panose="02060603020205020403" pitchFamily="18" charset="0"/>
            </a:endParaRPr>
          </a:p>
        </p:txBody>
      </p:sp>
      <p:graphicFrame>
        <p:nvGraphicFramePr>
          <p:cNvPr id="9" name="Chart 8"/>
          <p:cNvGraphicFramePr/>
          <p:nvPr>
            <p:extLst>
              <p:ext uri="{D42A27DB-BD31-4B8C-83A1-F6EECF244321}">
                <p14:modId xmlns:p14="http://schemas.microsoft.com/office/powerpoint/2010/main" val="3648829585"/>
              </p:ext>
            </p:extLst>
          </p:nvPr>
        </p:nvGraphicFramePr>
        <p:xfrm>
          <a:off x="1219200" y="2438400"/>
          <a:ext cx="6705600" cy="37385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p:cNvSpPr txBox="1">
            <a:spLocks noChangeArrowheads="1"/>
          </p:cNvSpPr>
          <p:nvPr/>
        </p:nvSpPr>
        <p:spPr bwMode="auto">
          <a:xfrm>
            <a:off x="381000" y="6413956"/>
            <a:ext cx="5711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presented </a:t>
            </a:r>
            <a:r>
              <a:rPr lang="en-US" sz="800" dirty="0" smtClean="0">
                <a:solidFill>
                  <a:schemeClr val="tx1">
                    <a:lumMod val="50000"/>
                  </a:schemeClr>
                </a:solidFill>
              </a:rPr>
              <a:t>exclude </a:t>
            </a:r>
            <a:r>
              <a:rPr lang="en-US" sz="800" dirty="0">
                <a:solidFill>
                  <a:schemeClr val="tx1">
                    <a:lumMod val="50000"/>
                  </a:schemeClr>
                </a:solidFill>
              </a:rPr>
              <a:t>those </a:t>
            </a:r>
            <a:r>
              <a:rPr lang="en-US" sz="800" dirty="0" smtClean="0">
                <a:solidFill>
                  <a:schemeClr val="tx1">
                    <a:lumMod val="50000"/>
                  </a:schemeClr>
                </a:solidFill>
              </a:rPr>
              <a:t>who </a:t>
            </a:r>
            <a:r>
              <a:rPr lang="en-US" sz="800" dirty="0">
                <a:solidFill>
                  <a:schemeClr val="tx1">
                    <a:lumMod val="50000"/>
                  </a:schemeClr>
                </a:solidFill>
              </a:rPr>
              <a:t>answered “Don’t know” or refused to answer </a:t>
            </a:r>
          </a:p>
          <a:p>
            <a:pPr eaLnBrk="1" hangingPunct="1"/>
            <a:endParaRPr lang="en-US" sz="800" dirty="0">
              <a:solidFill>
                <a:schemeClr val="tx1">
                  <a:lumMod val="50000"/>
                </a:schemeClr>
              </a:solidFill>
              <a:latin typeface="+mj-lt"/>
            </a:endParaRPr>
          </a:p>
        </p:txBody>
      </p:sp>
      <p:sp>
        <p:nvSpPr>
          <p:cNvPr id="8" name="Text Box 11"/>
          <p:cNvSpPr txBox="1">
            <a:spLocks noChangeArrowheads="1"/>
          </p:cNvSpPr>
          <p:nvPr/>
        </p:nvSpPr>
        <p:spPr bwMode="auto">
          <a:xfrm>
            <a:off x="6324600" y="3161437"/>
            <a:ext cx="1487488" cy="507831"/>
          </a:xfrm>
          <a:prstGeom prst="rect">
            <a:avLst/>
          </a:prstGeom>
          <a:noFill/>
          <a:ln w="19050">
            <a:solidFill>
              <a:schemeClr val="accent5"/>
            </a:solidFill>
            <a:miter lim="800000"/>
            <a:headEnd/>
            <a:tailEnd/>
          </a:ln>
        </p:spPr>
        <p:txBody>
          <a:bodyPr wrap="square">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200" b="1" u="sng" dirty="0" smtClean="0">
                <a:solidFill>
                  <a:schemeClr val="accent2"/>
                </a:solidFill>
                <a:latin typeface="+mj-lt"/>
              </a:rPr>
              <a:t>Median</a:t>
            </a:r>
            <a:endParaRPr lang="en-US" sz="1200" b="1" u="sng" dirty="0">
              <a:solidFill>
                <a:schemeClr val="accent2"/>
              </a:solidFill>
              <a:latin typeface="+mj-lt"/>
            </a:endParaRPr>
          </a:p>
          <a:p>
            <a:pPr eaLnBrk="1" hangingPunct="1"/>
            <a:r>
              <a:rPr lang="en-US" sz="1200" dirty="0" smtClean="0">
                <a:solidFill>
                  <a:schemeClr val="accent2"/>
                </a:solidFill>
                <a:latin typeface="+mj-lt"/>
              </a:rPr>
              <a:t>2017 Workers </a:t>
            </a:r>
            <a:r>
              <a:rPr lang="en-US" sz="1200" dirty="0">
                <a:solidFill>
                  <a:schemeClr val="accent2"/>
                </a:solidFill>
                <a:latin typeface="+mj-lt"/>
              </a:rPr>
              <a:t>	</a:t>
            </a:r>
            <a:r>
              <a:rPr lang="en-US" sz="1200" dirty="0" smtClean="0">
                <a:solidFill>
                  <a:schemeClr val="accent2"/>
                </a:solidFill>
                <a:latin typeface="+mj-lt"/>
              </a:rPr>
              <a:t>10%</a:t>
            </a:r>
          </a:p>
        </p:txBody>
      </p:sp>
      <p:sp>
        <p:nvSpPr>
          <p:cNvPr id="13"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1 in 3 workers saved under 10% of their income last year for retirement, and 6 in 10 saved under 15%.</a:t>
            </a:r>
            <a:endParaRPr lang="en-US" dirty="0"/>
          </a:p>
        </p:txBody>
      </p:sp>
    </p:spTree>
    <p:extLst>
      <p:ext uri="{BB962C8B-B14F-4D97-AF65-F5344CB8AC3E}">
        <p14:creationId xmlns:p14="http://schemas.microsoft.com/office/powerpoint/2010/main" val="1603999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6 in 10 workers who have not saved enough say they will need to retire later.</a:t>
            </a:r>
            <a:endParaRPr lang="en-US" dirty="0"/>
          </a:p>
        </p:txBody>
      </p:sp>
      <p:sp>
        <p:nvSpPr>
          <p:cNvPr id="3" name="Content Placeholder 2"/>
          <p:cNvSpPr>
            <a:spLocks noGrp="1"/>
          </p:cNvSpPr>
          <p:nvPr>
            <p:ph idx="1"/>
          </p:nvPr>
        </p:nvSpPr>
        <p:spPr>
          <a:xfrm>
            <a:off x="304800" y="1295400"/>
            <a:ext cx="8534400" cy="611212"/>
          </a:xfrm>
        </p:spPr>
        <p:txBody>
          <a:bodyPr>
            <a:normAutofit/>
          </a:bodyPr>
          <a:lstStyle/>
          <a:p>
            <a:r>
              <a:rPr lang="en-US" dirty="0" smtClean="0"/>
              <a:t>What do you think the impact will be of currently saving less than you need for retirement? (2017 Workers currently saving less than needed for retirement n=192)</a:t>
            </a:r>
            <a:endParaRPr lang="en-US" dirty="0"/>
          </a:p>
        </p:txBody>
      </p:sp>
      <p:graphicFrame>
        <p:nvGraphicFramePr>
          <p:cNvPr id="5" name="Chart 4"/>
          <p:cNvGraphicFramePr/>
          <p:nvPr>
            <p:extLst>
              <p:ext uri="{D42A27DB-BD31-4B8C-83A1-F6EECF244321}">
                <p14:modId xmlns:p14="http://schemas.microsoft.com/office/powerpoint/2010/main" val="843341262"/>
              </p:ext>
            </p:extLst>
          </p:nvPr>
        </p:nvGraphicFramePr>
        <p:xfrm>
          <a:off x="478465" y="2211572"/>
          <a:ext cx="8434423" cy="42023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55</a:t>
            </a:fld>
            <a:endParaRPr lang="en-US" dirty="0"/>
          </a:p>
        </p:txBody>
      </p:sp>
      <p:sp>
        <p:nvSpPr>
          <p:cNvPr id="7" name="TextBox 6"/>
          <p:cNvSpPr txBox="1"/>
          <p:nvPr/>
        </p:nvSpPr>
        <p:spPr>
          <a:xfrm>
            <a:off x="1439106" y="1871246"/>
            <a:ext cx="6342742" cy="338554"/>
          </a:xfrm>
          <a:prstGeom prst="rect">
            <a:avLst/>
          </a:prstGeom>
          <a:noFill/>
        </p:spPr>
        <p:txBody>
          <a:bodyPr wrap="square" rtlCol="0">
            <a:spAutoFit/>
          </a:bodyPr>
          <a:lstStyle/>
          <a:p>
            <a:pPr algn="ctr"/>
            <a:r>
              <a:rPr lang="en-US" sz="1600" b="1" dirty="0" smtClean="0">
                <a:latin typeface="Rockwell" panose="02060603020205020403" pitchFamily="18" charset="0"/>
              </a:rPr>
              <a:t>Impact of Saving Less Than Needed for Retirement</a:t>
            </a:r>
            <a:endParaRPr lang="en-US" sz="1600" b="1" dirty="0">
              <a:latin typeface="Rockwell" panose="02060603020205020403" pitchFamily="18" charset="0"/>
            </a:endParaRPr>
          </a:p>
        </p:txBody>
      </p:sp>
      <p:sp>
        <p:nvSpPr>
          <p:cNvPr id="8" name="Text Box 6"/>
          <p:cNvSpPr txBox="1">
            <a:spLocks noChangeArrowheads="1"/>
          </p:cNvSpPr>
          <p:nvPr/>
        </p:nvSpPr>
        <p:spPr bwMode="auto">
          <a:xfrm>
            <a:off x="381000" y="6413956"/>
            <a:ext cx="5913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42519674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4076343"/>
            <a:ext cx="8915400" cy="2400657"/>
          </a:xfrm>
          <a:prstGeom prst="rect">
            <a:avLst/>
          </a:prstGeom>
          <a:noFill/>
        </p:spPr>
        <p:txBody>
          <a:bodyPr wrap="square" rtlCol="0">
            <a:spAutoFit/>
          </a:bodyPr>
          <a:lstStyle/>
          <a:p>
            <a:pPr algn="r"/>
            <a:r>
              <a:rPr lang="en-US" sz="3000" b="1" dirty="0" smtClean="0">
                <a:solidFill>
                  <a:srgbClr val="00650B"/>
                </a:solidFill>
                <a:latin typeface="+mj-lt"/>
              </a:rPr>
              <a:t>Preparations for Retirement:</a:t>
            </a:r>
            <a:br>
              <a:rPr lang="en-US" sz="3000" b="1" dirty="0" smtClean="0">
                <a:solidFill>
                  <a:srgbClr val="00650B"/>
                </a:solidFill>
                <a:latin typeface="+mj-lt"/>
              </a:rPr>
            </a:br>
            <a:r>
              <a:rPr lang="en-US" sz="6000" b="1" dirty="0" smtClean="0">
                <a:solidFill>
                  <a:srgbClr val="00650B"/>
                </a:solidFill>
                <a:latin typeface="+mj-lt"/>
              </a:rPr>
              <a:t>Retirement Savings Plans</a:t>
            </a:r>
            <a:endParaRPr lang="en-US" sz="6000" b="1" dirty="0">
              <a:solidFill>
                <a:srgbClr val="00650B"/>
              </a:solidFill>
              <a:latin typeface="+mj-lt"/>
            </a:endParaRPr>
          </a:p>
        </p:txBody>
      </p:sp>
    </p:spTree>
    <p:extLst>
      <p:ext uri="{BB962C8B-B14F-4D97-AF65-F5344CB8AC3E}">
        <p14:creationId xmlns:p14="http://schemas.microsoft.com/office/powerpoint/2010/main" val="3189631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dirty="0"/>
              <a:t>Does your current employer offer you a retirement or savings plan that allows you to make contributions from your salary to an individual account set up in your name, such as a 401(k), tax-deferred annuity or 403(b), </a:t>
            </a:r>
            <a:r>
              <a:rPr lang="en-US" dirty="0" smtClean="0"/>
              <a:t>457 or </a:t>
            </a:r>
            <a:r>
              <a:rPr lang="en-US" dirty="0"/>
              <a:t>thrift savings plan</a:t>
            </a:r>
            <a:r>
              <a:rPr lang="en-US" dirty="0" smtClean="0"/>
              <a:t>?  (Workers employed full- or part-time n=799)</a:t>
            </a:r>
            <a:endParaRPr lang="en-US" dirty="0"/>
          </a:p>
        </p:txBody>
      </p:sp>
      <p:sp>
        <p:nvSpPr>
          <p:cNvPr id="3" name="Slide Number Placeholder 2"/>
          <p:cNvSpPr>
            <a:spLocks noGrp="1"/>
          </p:cNvSpPr>
          <p:nvPr>
            <p:ph type="sldNum" sz="quarter" idx="12"/>
          </p:nvPr>
        </p:nvSpPr>
        <p:spPr/>
        <p:txBody>
          <a:bodyPr/>
          <a:lstStyle/>
          <a:p>
            <a:fld id="{EBAD9AF0-FD35-4E4E-B775-C1DCF7755A5B}" type="slidenum">
              <a:rPr lang="en-US" smtClean="0"/>
              <a:t>57</a:t>
            </a:fld>
            <a:endParaRPr lang="en-US" dirty="0"/>
          </a:p>
        </p:txBody>
      </p:sp>
      <p:graphicFrame>
        <p:nvGraphicFramePr>
          <p:cNvPr id="7" name="Chart 6"/>
          <p:cNvGraphicFramePr/>
          <p:nvPr>
            <p:extLst>
              <p:ext uri="{D42A27DB-BD31-4B8C-83A1-F6EECF244321}">
                <p14:modId xmlns:p14="http://schemas.microsoft.com/office/powerpoint/2010/main" val="4291456269"/>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9"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Three-quarters of employed workers report being offered a retirement savings plan by their employer.</a:t>
            </a:r>
            <a:endParaRPr lang="en-US" dirty="0"/>
          </a:p>
        </p:txBody>
      </p:sp>
    </p:spTree>
    <p:extLst>
      <p:ext uri="{BB962C8B-B14F-4D97-AF65-F5344CB8AC3E}">
        <p14:creationId xmlns:p14="http://schemas.microsoft.com/office/powerpoint/2010/main" val="3118915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dirty="0" smtClean="0"/>
              <a:t>Are </a:t>
            </a:r>
            <a:r>
              <a:rPr lang="en-US" dirty="0"/>
              <a:t>you currently contributing money to the plan? </a:t>
            </a:r>
            <a:r>
              <a:rPr lang="en-US" dirty="0" smtClean="0"/>
              <a:t>(Workers </a:t>
            </a:r>
            <a:r>
              <a:rPr lang="en-US" dirty="0"/>
              <a:t>offered an employer-sponsored retirement savings plan </a:t>
            </a:r>
            <a:r>
              <a:rPr lang="en-US" dirty="0" smtClean="0"/>
              <a:t>n=603)</a:t>
            </a:r>
            <a:endParaRPr lang="en-US" dirty="0"/>
          </a:p>
        </p:txBody>
      </p:sp>
      <p:sp>
        <p:nvSpPr>
          <p:cNvPr id="3" name="Slide Number Placeholder 2"/>
          <p:cNvSpPr>
            <a:spLocks noGrp="1"/>
          </p:cNvSpPr>
          <p:nvPr>
            <p:ph type="sldNum" sz="quarter" idx="12"/>
          </p:nvPr>
        </p:nvSpPr>
        <p:spPr/>
        <p:txBody>
          <a:bodyPr/>
          <a:lstStyle/>
          <a:p>
            <a:fld id="{EBAD9AF0-FD35-4E4E-B775-C1DCF7755A5B}" type="slidenum">
              <a:rPr lang="en-US" smtClean="0"/>
              <a:t>58</a:t>
            </a:fld>
            <a:endParaRPr lang="en-US" dirty="0"/>
          </a:p>
        </p:txBody>
      </p:sp>
      <p:graphicFrame>
        <p:nvGraphicFramePr>
          <p:cNvPr id="8" name="Chart 7"/>
          <p:cNvGraphicFramePr/>
          <p:nvPr>
            <p:extLst>
              <p:ext uri="{D42A27DB-BD31-4B8C-83A1-F6EECF244321}">
                <p14:modId xmlns:p14="http://schemas.microsoft.com/office/powerpoint/2010/main" val="2520711273"/>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9" name="Title 1"/>
          <p:cNvSpPr txBox="1">
            <a:spLocks/>
          </p:cNvSpPr>
          <p:nvPr/>
        </p:nvSpPr>
        <p:spPr>
          <a:xfrm>
            <a:off x="91440" y="274638"/>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More 8 in 10 workers with access to an employer plan contribute to the plan.</a:t>
            </a:r>
            <a:endParaRPr lang="en-US" dirty="0"/>
          </a:p>
        </p:txBody>
      </p:sp>
    </p:spTree>
    <p:extLst>
      <p:ext uri="{BB962C8B-B14F-4D97-AF65-F5344CB8AC3E}">
        <p14:creationId xmlns:p14="http://schemas.microsoft.com/office/powerpoint/2010/main" val="1947749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Among savers without an employer plan, IRAs are the most common retirement savings vehicle. 3 in 10 are saving through their spouse’s employer. </a:t>
            </a:r>
            <a:endParaRPr lang="en-US" dirty="0"/>
          </a:p>
        </p:txBody>
      </p:sp>
      <p:sp>
        <p:nvSpPr>
          <p:cNvPr id="3" name="Content Placeholder 2"/>
          <p:cNvSpPr>
            <a:spLocks noGrp="1"/>
          </p:cNvSpPr>
          <p:nvPr>
            <p:ph idx="1"/>
          </p:nvPr>
        </p:nvSpPr>
        <p:spPr>
          <a:xfrm>
            <a:off x="304800" y="1295400"/>
            <a:ext cx="8534400" cy="611212"/>
          </a:xfrm>
        </p:spPr>
        <p:txBody>
          <a:bodyPr>
            <a:normAutofit/>
          </a:bodyPr>
          <a:lstStyle/>
          <a:p>
            <a:r>
              <a:rPr lang="en-US" dirty="0" smtClean="0"/>
              <a:t>How are you (and your spouse) contributing additional money to your retirement savings? (Workers saving for retirement but are not participating in employer plan n=101)</a:t>
            </a:r>
            <a:endParaRPr lang="en-US" dirty="0"/>
          </a:p>
        </p:txBody>
      </p:sp>
      <p:graphicFrame>
        <p:nvGraphicFramePr>
          <p:cNvPr id="5" name="Chart 4"/>
          <p:cNvGraphicFramePr/>
          <p:nvPr>
            <p:extLst>
              <p:ext uri="{D42A27DB-BD31-4B8C-83A1-F6EECF244321}">
                <p14:modId xmlns:p14="http://schemas.microsoft.com/office/powerpoint/2010/main" val="3538204277"/>
              </p:ext>
            </p:extLst>
          </p:nvPr>
        </p:nvGraphicFramePr>
        <p:xfrm>
          <a:off x="478465" y="2211572"/>
          <a:ext cx="8434423" cy="42023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59</a:t>
            </a:fld>
            <a:endParaRPr lang="en-US" dirty="0"/>
          </a:p>
        </p:txBody>
      </p:sp>
      <p:sp>
        <p:nvSpPr>
          <p:cNvPr id="7" name="TextBox 6"/>
          <p:cNvSpPr txBox="1"/>
          <p:nvPr/>
        </p:nvSpPr>
        <p:spPr>
          <a:xfrm>
            <a:off x="773118" y="1871246"/>
            <a:ext cx="7674718" cy="338554"/>
          </a:xfrm>
          <a:prstGeom prst="rect">
            <a:avLst/>
          </a:prstGeom>
          <a:noFill/>
        </p:spPr>
        <p:txBody>
          <a:bodyPr wrap="square" rtlCol="0">
            <a:spAutoFit/>
          </a:bodyPr>
          <a:lstStyle/>
          <a:p>
            <a:pPr algn="ctr"/>
            <a:r>
              <a:rPr lang="en-US" sz="1600" b="1" dirty="0" smtClean="0">
                <a:latin typeface="Rockwell" panose="02060603020205020403" pitchFamily="18" charset="0"/>
              </a:rPr>
              <a:t>Methods of Saving for Retirement Instead of an Employer-Sponsored Plan</a:t>
            </a:r>
            <a:endParaRPr lang="en-US" sz="1600" b="1" dirty="0">
              <a:latin typeface="Rockwell" panose="02060603020205020403" pitchFamily="18" charset="0"/>
            </a:endParaRPr>
          </a:p>
        </p:txBody>
      </p:sp>
      <p:sp>
        <p:nvSpPr>
          <p:cNvPr id="8" name="Text Box 6"/>
          <p:cNvSpPr txBox="1">
            <a:spLocks noChangeArrowheads="1"/>
          </p:cNvSpPr>
          <p:nvPr/>
        </p:nvSpPr>
        <p:spPr bwMode="auto">
          <a:xfrm>
            <a:off x="381000" y="6413956"/>
            <a:ext cx="5913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52605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Findings</a:t>
            </a:r>
            <a:endParaRPr lang="en-US" dirty="0"/>
          </a:p>
        </p:txBody>
      </p:sp>
      <p:sp>
        <p:nvSpPr>
          <p:cNvPr id="3" name="Content Placeholder 2"/>
          <p:cNvSpPr>
            <a:spLocks noGrp="1"/>
          </p:cNvSpPr>
          <p:nvPr>
            <p:ph idx="1"/>
          </p:nvPr>
        </p:nvSpPr>
        <p:spPr>
          <a:xfrm>
            <a:off x="457200" y="1371600"/>
            <a:ext cx="8229600" cy="4572000"/>
          </a:xfrm>
        </p:spPr>
        <p:txBody>
          <a:bodyPr>
            <a:noAutofit/>
          </a:bodyPr>
          <a:lstStyle/>
          <a:p>
            <a:pPr marL="0" indent="0"/>
            <a:r>
              <a:rPr lang="en-US" sz="1800" b="1" dirty="0" smtClean="0">
                <a:solidFill>
                  <a:srgbClr val="00650B"/>
                </a:solidFill>
                <a:latin typeface="Rockwell" panose="02060603020205020403" pitchFamily="18" charset="0"/>
              </a:rPr>
              <a:t>Six in ten workers feel at least somewhat confident about having enough money for retirement, though only 18% feel </a:t>
            </a:r>
            <a:r>
              <a:rPr lang="en-US" sz="1800" b="1" i="1" dirty="0" smtClean="0">
                <a:solidFill>
                  <a:srgbClr val="00650B"/>
                </a:solidFill>
                <a:latin typeface="Rockwell" panose="02060603020205020403" pitchFamily="18" charset="0"/>
              </a:rPr>
              <a:t>very </a:t>
            </a:r>
            <a:r>
              <a:rPr lang="en-US" sz="1800" b="1" dirty="0" smtClean="0">
                <a:solidFill>
                  <a:srgbClr val="00650B"/>
                </a:solidFill>
                <a:latin typeface="Rockwell" panose="02060603020205020403" pitchFamily="18" charset="0"/>
              </a:rPr>
              <a:t>confident.</a:t>
            </a:r>
          </a:p>
          <a:p>
            <a:pPr marL="0" indent="0"/>
            <a:r>
              <a:rPr lang="en-US" dirty="0" smtClean="0"/>
              <a:t>It appears that worker confidence (60%) is down slightly compared to last year, when 64% were at least somewhat confident.  This year marks a return to confidence levels measured in 2015, when 59% were </a:t>
            </a:r>
            <a:r>
              <a:rPr lang="en-US" i="1" dirty="0" smtClean="0"/>
              <a:t>very</a:t>
            </a:r>
            <a:r>
              <a:rPr lang="en-US" dirty="0" smtClean="0"/>
              <a:t> or </a:t>
            </a:r>
            <a:r>
              <a:rPr lang="en-US" i="1" dirty="0" smtClean="0"/>
              <a:t>somewhat</a:t>
            </a:r>
            <a:r>
              <a:rPr lang="en-US" dirty="0" smtClean="0"/>
              <a:t> confident.</a:t>
            </a:r>
          </a:p>
          <a:p>
            <a:pPr marL="0" indent="0"/>
            <a:endParaRPr lang="en-US" sz="1600" dirty="0" smtClean="0"/>
          </a:p>
          <a:p>
            <a:pPr marL="0" indent="0"/>
            <a:r>
              <a:rPr lang="en-US" sz="1800" b="1" dirty="0" smtClean="0">
                <a:solidFill>
                  <a:srgbClr val="00650B"/>
                </a:solidFill>
                <a:latin typeface="Rockwell" panose="02060603020205020403" pitchFamily="18" charset="0"/>
              </a:rPr>
              <a:t>Three in ten workers are stressed about preparing for retirement.</a:t>
            </a:r>
            <a:endParaRPr lang="en-US" sz="1800" dirty="0"/>
          </a:p>
          <a:p>
            <a:pPr marL="0" indent="0"/>
            <a:r>
              <a:rPr lang="en-US" dirty="0" smtClean="0"/>
              <a:t>An equal share report that they worry about their personal finances at work, and roughly half believe they would be more productive at work if retirement and financial planning programs were offered or they were not worried about their finances.</a:t>
            </a:r>
          </a:p>
          <a:p>
            <a:pPr marL="0" indent="0"/>
            <a:endParaRPr lang="en-US" sz="1600" dirty="0"/>
          </a:p>
          <a:p>
            <a:pPr marL="0" indent="0"/>
            <a:r>
              <a:rPr lang="en-US" sz="1800" b="1" dirty="0">
                <a:solidFill>
                  <a:srgbClr val="00650B"/>
                </a:solidFill>
                <a:latin typeface="Rockwell" panose="02060603020205020403" pitchFamily="18" charset="0"/>
              </a:rPr>
              <a:t>Workers with a retirement </a:t>
            </a:r>
            <a:r>
              <a:rPr lang="en-US" sz="1800" b="1" dirty="0" smtClean="0">
                <a:solidFill>
                  <a:srgbClr val="00650B"/>
                </a:solidFill>
                <a:latin typeface="Rockwell" panose="02060603020205020403" pitchFamily="18" charset="0"/>
              </a:rPr>
              <a:t>plan</a:t>
            </a:r>
            <a:r>
              <a:rPr lang="en-US" sz="1600" b="1" baseline="30000" dirty="0" smtClean="0">
                <a:solidFill>
                  <a:srgbClr val="00650B"/>
                </a:solidFill>
                <a:latin typeface="Rockwell" panose="02060603020205020403" pitchFamily="18" charset="0"/>
              </a:rPr>
              <a:t>*</a:t>
            </a:r>
            <a:r>
              <a:rPr lang="en-US" sz="1800" b="1" dirty="0" smtClean="0">
                <a:solidFill>
                  <a:srgbClr val="00650B"/>
                </a:solidFill>
                <a:latin typeface="Rockwell" panose="02060603020205020403" pitchFamily="18" charset="0"/>
              </a:rPr>
              <a:t> </a:t>
            </a:r>
            <a:r>
              <a:rPr lang="en-US" sz="1800" b="1" dirty="0">
                <a:solidFill>
                  <a:srgbClr val="00650B"/>
                </a:solidFill>
                <a:latin typeface="Rockwell" panose="02060603020205020403" pitchFamily="18" charset="0"/>
              </a:rPr>
              <a:t>are </a:t>
            </a:r>
            <a:r>
              <a:rPr lang="en-US" sz="1800" b="1" dirty="0" smtClean="0">
                <a:solidFill>
                  <a:srgbClr val="00650B"/>
                </a:solidFill>
                <a:latin typeface="Rockwell" panose="02060603020205020403" pitchFamily="18" charset="0"/>
              </a:rPr>
              <a:t>seven </a:t>
            </a:r>
            <a:r>
              <a:rPr lang="en-US" sz="1800" b="1" dirty="0">
                <a:solidFill>
                  <a:srgbClr val="00650B"/>
                </a:solidFill>
                <a:latin typeface="Rockwell" panose="02060603020205020403" pitchFamily="18" charset="0"/>
              </a:rPr>
              <a:t>times more likely to have saved for retirement.</a:t>
            </a:r>
          </a:p>
          <a:p>
            <a:pPr marL="0" indent="0"/>
            <a:r>
              <a:rPr lang="en-US" dirty="0" smtClean="0"/>
              <a:t>These </a:t>
            </a:r>
            <a:r>
              <a:rPr lang="en-US" dirty="0"/>
              <a:t>workers feel less stressed about preparing for retirement </a:t>
            </a:r>
            <a:r>
              <a:rPr lang="en-US" dirty="0" smtClean="0"/>
              <a:t>and are more confident about having enough money to live comfortably throughout retirement.  Workers with a retirement plan are also less likely to worry about their personal finances at work.</a:t>
            </a:r>
            <a:endParaRPr lang="en-US" dirty="0"/>
          </a:p>
          <a:p>
            <a:pPr marL="0" indent="0"/>
            <a:endParaRPr lang="en-US" sz="1800" dirty="0" smtClean="0"/>
          </a:p>
        </p:txBody>
      </p:sp>
      <p:sp>
        <p:nvSpPr>
          <p:cNvPr id="4" name="Slide Number Placeholder 3"/>
          <p:cNvSpPr>
            <a:spLocks noGrp="1"/>
          </p:cNvSpPr>
          <p:nvPr>
            <p:ph type="sldNum" sz="quarter" idx="12"/>
          </p:nvPr>
        </p:nvSpPr>
        <p:spPr/>
        <p:txBody>
          <a:bodyPr/>
          <a:lstStyle/>
          <a:p>
            <a:fld id="{B8EC29EE-0F34-40E8-989D-F52D3CC67F44}" type="slidenum">
              <a:rPr lang="en-US" smtClean="0"/>
              <a:pPr/>
              <a:t>6</a:t>
            </a:fld>
            <a:endParaRPr lang="en-US" dirty="0"/>
          </a:p>
        </p:txBody>
      </p:sp>
      <p:sp>
        <p:nvSpPr>
          <p:cNvPr id="5" name="Content Placeholder 2"/>
          <p:cNvSpPr txBox="1">
            <a:spLocks/>
          </p:cNvSpPr>
          <p:nvPr/>
        </p:nvSpPr>
        <p:spPr>
          <a:xfrm>
            <a:off x="381000" y="6400800"/>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t>*</a:t>
            </a:r>
            <a:r>
              <a:rPr lang="en-US" sz="1000" i="1" dirty="0" smtClean="0"/>
              <a:t>Have Retirement Plan </a:t>
            </a:r>
            <a:r>
              <a:rPr lang="en-US" sz="1000" dirty="0" smtClean="0"/>
              <a:t>defined as respondent or spouse having at least one of the following: IRA, DC plan, or DB plan </a:t>
            </a:r>
            <a:endParaRPr lang="en-US" sz="1000" dirty="0"/>
          </a:p>
        </p:txBody>
      </p:sp>
    </p:spTree>
    <p:extLst>
      <p:ext uri="{BB962C8B-B14F-4D97-AF65-F5344CB8AC3E}">
        <p14:creationId xmlns:p14="http://schemas.microsoft.com/office/powerpoint/2010/main" val="2533572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6 in 10 retirement plan participants are saving outside of their employer plan as well, with IRAs being the most common. </a:t>
            </a:r>
            <a:endParaRPr lang="en-US" dirty="0"/>
          </a:p>
        </p:txBody>
      </p:sp>
      <p:sp>
        <p:nvSpPr>
          <p:cNvPr id="3" name="Content Placeholder 2"/>
          <p:cNvSpPr>
            <a:spLocks noGrp="1"/>
          </p:cNvSpPr>
          <p:nvPr>
            <p:ph idx="1"/>
          </p:nvPr>
        </p:nvSpPr>
        <p:spPr>
          <a:xfrm>
            <a:off x="304800" y="1295400"/>
            <a:ext cx="8534400" cy="611212"/>
          </a:xfrm>
        </p:spPr>
        <p:txBody>
          <a:bodyPr>
            <a:normAutofit/>
          </a:bodyPr>
          <a:lstStyle/>
          <a:p>
            <a:r>
              <a:rPr lang="en-US" dirty="0" smtClean="0"/>
              <a:t>How are you (and your spouse) contributing additional money to your retirement savings? (Workers saving for retirement and participating in employer plan n=509)</a:t>
            </a:r>
            <a:endParaRPr lang="en-US" dirty="0"/>
          </a:p>
        </p:txBody>
      </p:sp>
      <p:graphicFrame>
        <p:nvGraphicFramePr>
          <p:cNvPr id="5" name="Chart 4"/>
          <p:cNvGraphicFramePr/>
          <p:nvPr>
            <p:extLst>
              <p:ext uri="{D42A27DB-BD31-4B8C-83A1-F6EECF244321}">
                <p14:modId xmlns:p14="http://schemas.microsoft.com/office/powerpoint/2010/main" val="2258961695"/>
              </p:ext>
            </p:extLst>
          </p:nvPr>
        </p:nvGraphicFramePr>
        <p:xfrm>
          <a:off x="478465" y="2211572"/>
          <a:ext cx="8434423" cy="42023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60</a:t>
            </a:fld>
            <a:endParaRPr lang="en-US" dirty="0"/>
          </a:p>
        </p:txBody>
      </p:sp>
      <p:sp>
        <p:nvSpPr>
          <p:cNvPr id="7" name="TextBox 6"/>
          <p:cNvSpPr txBox="1"/>
          <p:nvPr/>
        </p:nvSpPr>
        <p:spPr>
          <a:xfrm>
            <a:off x="389382" y="1871246"/>
            <a:ext cx="8442190" cy="338554"/>
          </a:xfrm>
          <a:prstGeom prst="rect">
            <a:avLst/>
          </a:prstGeom>
          <a:noFill/>
        </p:spPr>
        <p:txBody>
          <a:bodyPr wrap="square" rtlCol="0">
            <a:spAutoFit/>
          </a:bodyPr>
          <a:lstStyle/>
          <a:p>
            <a:pPr algn="ctr"/>
            <a:r>
              <a:rPr lang="en-US" sz="1600" b="1" dirty="0" smtClean="0">
                <a:latin typeface="Rockwell" panose="02060603020205020403" pitchFamily="18" charset="0"/>
              </a:rPr>
              <a:t>Methods of Saving for Retirement to Supplement an Employer-Sponsored Plan</a:t>
            </a:r>
            <a:endParaRPr lang="en-US" sz="1600" b="1" dirty="0">
              <a:latin typeface="Rockwell" panose="02060603020205020403" pitchFamily="18" charset="0"/>
            </a:endParaRPr>
          </a:p>
        </p:txBody>
      </p:sp>
      <p:sp>
        <p:nvSpPr>
          <p:cNvPr id="8" name="Text Box 6"/>
          <p:cNvSpPr txBox="1">
            <a:spLocks noChangeArrowheads="1"/>
          </p:cNvSpPr>
          <p:nvPr/>
        </p:nvSpPr>
        <p:spPr bwMode="auto">
          <a:xfrm>
            <a:off x="381000" y="6413956"/>
            <a:ext cx="5913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6866860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743200"/>
            <a:ext cx="8077200" cy="3352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p:nvPr>
            <p:extLst>
              <p:ext uri="{D42A27DB-BD31-4B8C-83A1-F6EECF244321}">
                <p14:modId xmlns:p14="http://schemas.microsoft.com/office/powerpoint/2010/main" val="173917828"/>
              </p:ext>
            </p:extLst>
          </p:nvPr>
        </p:nvGraphicFramePr>
        <p:xfrm>
          <a:off x="-183783" y="2433638"/>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1440" y="182880"/>
            <a:ext cx="8686800" cy="914400"/>
          </a:xfrm>
        </p:spPr>
        <p:txBody>
          <a:bodyPr>
            <a:noAutofit/>
          </a:bodyPr>
          <a:lstStyle/>
          <a:p>
            <a:pPr algn="l"/>
            <a:r>
              <a:rPr lang="en-US" dirty="0" smtClean="0"/>
              <a:t>1 in 10 workers have an outstanding loan from their retirement savings plan, most often to pay off debt.</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61</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Do you currently have an outstanding loan from your retirement savings plan? (Workers currently contributing to retirement savings plan n=509); Why did you take this loan? (Workers who have taken a loan n=57)</a:t>
            </a:r>
            <a:endParaRPr lang="en-US" dirty="0"/>
          </a:p>
        </p:txBody>
      </p:sp>
      <p:graphicFrame>
        <p:nvGraphicFramePr>
          <p:cNvPr id="7" name="Chart 6"/>
          <p:cNvGraphicFramePr/>
          <p:nvPr>
            <p:extLst>
              <p:ext uri="{D42A27DB-BD31-4B8C-83A1-F6EECF244321}">
                <p14:modId xmlns:p14="http://schemas.microsoft.com/office/powerpoint/2010/main" val="1747898406"/>
              </p:ext>
            </p:extLst>
          </p:nvPr>
        </p:nvGraphicFramePr>
        <p:xfrm>
          <a:off x="3962400" y="2811105"/>
          <a:ext cx="5000168" cy="315858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410200" y="2158425"/>
            <a:ext cx="2551083" cy="584775"/>
          </a:xfrm>
          <a:prstGeom prst="rect">
            <a:avLst/>
          </a:prstGeom>
          <a:noFill/>
        </p:spPr>
        <p:txBody>
          <a:bodyPr wrap="none" rtlCol="0">
            <a:spAutoFit/>
          </a:bodyPr>
          <a:lstStyle/>
          <a:p>
            <a:pPr algn="ctr"/>
            <a:r>
              <a:rPr lang="en-US" sz="1600" b="1" dirty="0" smtClean="0">
                <a:latin typeface="Rockwell" panose="02060603020205020403" pitchFamily="18" charset="0"/>
              </a:rPr>
              <a:t>Reason for Taking Loan</a:t>
            </a:r>
            <a:br>
              <a:rPr lang="en-US" sz="1600" b="1" dirty="0" smtClean="0">
                <a:latin typeface="Rockwell" panose="02060603020205020403" pitchFamily="18" charset="0"/>
              </a:rPr>
            </a:br>
            <a:r>
              <a:rPr lang="en-US" sz="1600" b="1" dirty="0" smtClean="0">
                <a:latin typeface="Rockwell" panose="02060603020205020403" pitchFamily="18" charset="0"/>
              </a:rPr>
              <a:t>(top mentions)</a:t>
            </a:r>
            <a:endParaRPr lang="en-US" sz="1600" b="1" dirty="0">
              <a:latin typeface="Rockwell" panose="02060603020205020403" pitchFamily="18" charset="0"/>
            </a:endParaRPr>
          </a:p>
        </p:txBody>
      </p:sp>
      <p:sp>
        <p:nvSpPr>
          <p:cNvPr id="9" name="TextBox 8"/>
          <p:cNvSpPr txBox="1"/>
          <p:nvPr/>
        </p:nvSpPr>
        <p:spPr>
          <a:xfrm>
            <a:off x="777682" y="2160420"/>
            <a:ext cx="2904770" cy="584775"/>
          </a:xfrm>
          <a:prstGeom prst="rect">
            <a:avLst/>
          </a:prstGeom>
          <a:noFill/>
        </p:spPr>
        <p:txBody>
          <a:bodyPr wrap="none" rtlCol="0">
            <a:spAutoFit/>
          </a:bodyPr>
          <a:lstStyle/>
          <a:p>
            <a:pPr algn="ctr"/>
            <a:r>
              <a:rPr lang="en-US" sz="1600" b="1" dirty="0" smtClean="0">
                <a:latin typeface="Rockwell" panose="02060603020205020403" pitchFamily="18" charset="0"/>
              </a:rPr>
              <a:t>Currently Has Outstanding</a:t>
            </a:r>
            <a:br>
              <a:rPr lang="en-US" sz="1600" b="1" dirty="0" smtClean="0">
                <a:latin typeface="Rockwell" panose="02060603020205020403" pitchFamily="18" charset="0"/>
              </a:rPr>
            </a:br>
            <a:r>
              <a:rPr lang="en-US" sz="1600" b="1" dirty="0" smtClean="0">
                <a:latin typeface="Rockwell" panose="02060603020205020403" pitchFamily="18" charset="0"/>
              </a:rPr>
              <a:t>Loan from Plan</a:t>
            </a:r>
            <a:endParaRPr lang="en-US" sz="1600" b="1" dirty="0">
              <a:latin typeface="Rockwell" panose="02060603020205020403" pitchFamily="18" charset="0"/>
            </a:endParaRPr>
          </a:p>
        </p:txBody>
      </p:sp>
      <p:grpSp>
        <p:nvGrpSpPr>
          <p:cNvPr id="11" name="Group 10"/>
          <p:cNvGrpSpPr/>
          <p:nvPr/>
        </p:nvGrpSpPr>
        <p:grpSpPr>
          <a:xfrm>
            <a:off x="3711100" y="3581767"/>
            <a:ext cx="844062" cy="914400"/>
            <a:chOff x="5008765" y="3581400"/>
            <a:chExt cx="990600" cy="914400"/>
          </a:xfrm>
        </p:grpSpPr>
        <p:sp>
          <p:nvSpPr>
            <p:cNvPr id="12" name="Right Arrow 11"/>
            <p:cNvSpPr/>
            <p:nvPr/>
          </p:nvSpPr>
          <p:spPr>
            <a:xfrm>
              <a:off x="5084965" y="3581400"/>
              <a:ext cx="914400"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08765" y="3853934"/>
              <a:ext cx="914400" cy="338554"/>
            </a:xfrm>
            <a:prstGeom prst="rect">
              <a:avLst/>
            </a:prstGeom>
            <a:noFill/>
          </p:spPr>
          <p:txBody>
            <a:bodyPr wrap="square" rtlCol="0">
              <a:spAutoFit/>
            </a:bodyPr>
            <a:lstStyle/>
            <a:p>
              <a:pPr algn="ctr"/>
              <a:r>
                <a:rPr lang="en-US" sz="1600" b="1" dirty="0" smtClean="0">
                  <a:solidFill>
                    <a:schemeClr val="bg1"/>
                  </a:solidFill>
                </a:rPr>
                <a:t>If yes</a:t>
              </a:r>
              <a:endParaRPr lang="en-US" sz="1600" b="1" dirty="0">
                <a:solidFill>
                  <a:schemeClr val="bg1"/>
                </a:solidFill>
              </a:endParaRPr>
            </a:p>
          </p:txBody>
        </p:sp>
      </p:grpSp>
      <p:sp>
        <p:nvSpPr>
          <p:cNvPr id="15"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435646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AD9AF0-FD35-4E4E-B775-C1DCF7755A5B}" type="slidenum">
              <a:rPr lang="en-US" smtClean="0"/>
              <a:t>62</a:t>
            </a:fld>
            <a:endParaRPr lang="en-US" dirty="0"/>
          </a:p>
        </p:txBody>
      </p:sp>
      <p:sp>
        <p:nvSpPr>
          <p:cNvPr id="3" name="Content Placeholder 2"/>
          <p:cNvSpPr>
            <a:spLocks noGrp="1"/>
          </p:cNvSpPr>
          <p:nvPr>
            <p:ph idx="1"/>
          </p:nvPr>
        </p:nvSpPr>
        <p:spPr/>
        <p:txBody>
          <a:bodyPr/>
          <a:lstStyle/>
          <a:p>
            <a:r>
              <a:rPr lang="en-US" dirty="0" smtClean="0"/>
              <a:t>How confident are you (and your spouse)…? (Workers n=1,082)</a:t>
            </a:r>
            <a:endParaRPr lang="en-US" dirty="0"/>
          </a:p>
        </p:txBody>
      </p:sp>
      <p:sp>
        <p:nvSpPr>
          <p:cNvPr id="4"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Half of workers are confident in their retirement savings knowledge, but few are </a:t>
            </a:r>
            <a:r>
              <a:rPr lang="en-US" i="1" dirty="0" smtClean="0"/>
              <a:t>very</a:t>
            </a:r>
            <a:r>
              <a:rPr lang="en-US" dirty="0" smtClean="0"/>
              <a:t> confident.</a:t>
            </a:r>
            <a:endParaRPr lang="en-US" dirty="0"/>
          </a:p>
        </p:txBody>
      </p:sp>
      <p:graphicFrame>
        <p:nvGraphicFramePr>
          <p:cNvPr id="6" name="Chart 5"/>
          <p:cNvGraphicFramePr/>
          <p:nvPr>
            <p:extLst>
              <p:ext uri="{D42A27DB-BD31-4B8C-83A1-F6EECF244321}">
                <p14:modId xmlns:p14="http://schemas.microsoft.com/office/powerpoint/2010/main" val="2015589310"/>
              </p:ext>
            </p:extLst>
          </p:nvPr>
        </p:nvGraphicFramePr>
        <p:xfrm>
          <a:off x="317471" y="1981201"/>
          <a:ext cx="8525767" cy="41462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750478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AD9AF0-FD35-4E4E-B775-C1DCF7755A5B}" type="slidenum">
              <a:rPr lang="en-US" smtClean="0"/>
              <a:t>63</a:t>
            </a:fld>
            <a:endParaRPr lang="en-US" dirty="0"/>
          </a:p>
        </p:txBody>
      </p:sp>
      <p:sp>
        <p:nvSpPr>
          <p:cNvPr id="3" name="Content Placeholder 2"/>
          <p:cNvSpPr>
            <a:spLocks noGrp="1"/>
          </p:cNvSpPr>
          <p:nvPr>
            <p:ph idx="1"/>
          </p:nvPr>
        </p:nvSpPr>
        <p:spPr/>
        <p:txBody>
          <a:bodyPr/>
          <a:lstStyle/>
          <a:p>
            <a:r>
              <a:rPr lang="en-US" dirty="0" smtClean="0"/>
              <a:t>How likely do you think you would be to save for retirement if…? (Workers employed and not currently saving for retirement n=473)</a:t>
            </a:r>
            <a:endParaRPr lang="en-US" dirty="0"/>
          </a:p>
        </p:txBody>
      </p:sp>
      <p:sp>
        <p:nvSpPr>
          <p:cNvPr id="4"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7 in 10 workers who are not saving for retirement would be likely to save if their employer matched their contributions; 4 in 10 would be</a:t>
            </a:r>
            <a:r>
              <a:rPr lang="en-US" i="1" dirty="0" smtClean="0"/>
              <a:t> very </a:t>
            </a:r>
            <a:r>
              <a:rPr lang="en-US" dirty="0" smtClean="0"/>
              <a:t>likely.</a:t>
            </a:r>
            <a:endParaRPr lang="en-US" dirty="0"/>
          </a:p>
        </p:txBody>
      </p:sp>
      <p:graphicFrame>
        <p:nvGraphicFramePr>
          <p:cNvPr id="6" name="Chart 5"/>
          <p:cNvGraphicFramePr/>
          <p:nvPr>
            <p:extLst>
              <p:ext uri="{D42A27DB-BD31-4B8C-83A1-F6EECF244321}">
                <p14:modId xmlns:p14="http://schemas.microsoft.com/office/powerpoint/2010/main" val="2494586591"/>
              </p:ext>
            </p:extLst>
          </p:nvPr>
        </p:nvGraphicFramePr>
        <p:xfrm>
          <a:off x="317471" y="1981201"/>
          <a:ext cx="8525767" cy="41462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84757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AD9AF0-FD35-4E4E-B775-C1DCF7755A5B}" type="slidenum">
              <a:rPr lang="en-US" smtClean="0"/>
              <a:t>64</a:t>
            </a:fld>
            <a:endParaRPr lang="en-US" dirty="0"/>
          </a:p>
        </p:txBody>
      </p:sp>
      <p:sp>
        <p:nvSpPr>
          <p:cNvPr id="3" name="Content Placeholder 2"/>
          <p:cNvSpPr>
            <a:spLocks noGrp="1"/>
          </p:cNvSpPr>
          <p:nvPr>
            <p:ph idx="1"/>
          </p:nvPr>
        </p:nvSpPr>
        <p:spPr/>
        <p:txBody>
          <a:bodyPr/>
          <a:lstStyle/>
          <a:p>
            <a:r>
              <a:rPr lang="en-US" dirty="0" smtClean="0"/>
              <a:t>How likely do you think you would be to save for retirement if…? (Workers employed and not currently saving for retirement n=473)</a:t>
            </a:r>
            <a:endParaRPr lang="en-US" dirty="0"/>
          </a:p>
        </p:txBody>
      </p:sp>
      <p:sp>
        <p:nvSpPr>
          <p:cNvPr id="4"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2 in 3 workers who are not currently saving for retirement would be likely to save if employers made automatic deductions of either 3% or 6% from their salaries.</a:t>
            </a:r>
            <a:endParaRPr lang="en-US" dirty="0"/>
          </a:p>
        </p:txBody>
      </p:sp>
      <p:graphicFrame>
        <p:nvGraphicFramePr>
          <p:cNvPr id="6" name="Chart 5"/>
          <p:cNvGraphicFramePr/>
          <p:nvPr>
            <p:extLst>
              <p:ext uri="{D42A27DB-BD31-4B8C-83A1-F6EECF244321}">
                <p14:modId xmlns:p14="http://schemas.microsoft.com/office/powerpoint/2010/main" val="1080091326"/>
              </p:ext>
            </p:extLst>
          </p:nvPr>
        </p:nvGraphicFramePr>
        <p:xfrm>
          <a:off x="317471" y="1981201"/>
          <a:ext cx="8525767" cy="41462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754320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AD9AF0-FD35-4E4E-B775-C1DCF7755A5B}" type="slidenum">
              <a:rPr lang="en-US" smtClean="0"/>
              <a:t>65</a:t>
            </a:fld>
            <a:endParaRPr lang="en-US" dirty="0"/>
          </a:p>
        </p:txBody>
      </p:sp>
      <p:sp>
        <p:nvSpPr>
          <p:cNvPr id="3" name="Content Placeholder 2"/>
          <p:cNvSpPr>
            <a:spLocks noGrp="1"/>
          </p:cNvSpPr>
          <p:nvPr>
            <p:ph idx="1"/>
          </p:nvPr>
        </p:nvSpPr>
        <p:spPr/>
        <p:txBody>
          <a:bodyPr/>
          <a:lstStyle/>
          <a:p>
            <a:r>
              <a:rPr lang="en-US" dirty="0" smtClean="0"/>
              <a:t>How likely do you think you would be to save for retirement if…? (Workers employed and not currently saving for retirement, by household income)</a:t>
            </a:r>
            <a:endParaRPr lang="en-US" dirty="0"/>
          </a:p>
        </p:txBody>
      </p:sp>
      <p:graphicFrame>
        <p:nvGraphicFramePr>
          <p:cNvPr id="6" name="Chart 5"/>
          <p:cNvGraphicFramePr/>
          <p:nvPr>
            <p:extLst>
              <p:ext uri="{D42A27DB-BD31-4B8C-83A1-F6EECF244321}">
                <p14:modId xmlns:p14="http://schemas.microsoft.com/office/powerpoint/2010/main" val="134083033"/>
              </p:ext>
            </p:extLst>
          </p:nvPr>
        </p:nvGraphicFramePr>
        <p:xfrm>
          <a:off x="309116" y="2819400"/>
          <a:ext cx="8525767"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9" name="TextBox 8"/>
          <p:cNvSpPr txBox="1"/>
          <p:nvPr/>
        </p:nvSpPr>
        <p:spPr>
          <a:xfrm>
            <a:off x="773118" y="2139879"/>
            <a:ext cx="7674718" cy="584775"/>
          </a:xfrm>
          <a:prstGeom prst="rect">
            <a:avLst/>
          </a:prstGeom>
          <a:noFill/>
        </p:spPr>
        <p:txBody>
          <a:bodyPr wrap="square" rtlCol="0">
            <a:spAutoFit/>
          </a:bodyPr>
          <a:lstStyle/>
          <a:p>
            <a:pPr algn="ctr"/>
            <a:r>
              <a:rPr lang="en-US" sz="1600" b="1" dirty="0" smtClean="0">
                <a:latin typeface="Rockwell" panose="02060603020205020403" pitchFamily="18" charset="0"/>
              </a:rPr>
              <a:t>Likelihood of Saving if They Qualified for Income Tax Refunds for Saving, By Household Income Level</a:t>
            </a:r>
            <a:endParaRPr lang="en-US" sz="1600" b="1" dirty="0">
              <a:latin typeface="Rockwell" panose="02060603020205020403" pitchFamily="18" charset="0"/>
            </a:endParaRPr>
          </a:p>
        </p:txBody>
      </p:sp>
      <p:sp>
        <p:nvSpPr>
          <p:cNvPr id="10" name="Rectangle 9"/>
          <p:cNvSpPr/>
          <p:nvPr/>
        </p:nvSpPr>
        <p:spPr>
          <a:xfrm>
            <a:off x="412376" y="3505200"/>
            <a:ext cx="2478090" cy="1169551"/>
          </a:xfrm>
          <a:prstGeom prst="rect">
            <a:avLst/>
          </a:prstGeom>
        </p:spPr>
        <p:txBody>
          <a:bodyPr wrap="square">
            <a:spAutoFit/>
          </a:bodyPr>
          <a:lstStyle/>
          <a:p>
            <a:pPr algn="ctr"/>
            <a:r>
              <a:rPr lang="en-US" sz="1400" dirty="0"/>
              <a:t>You qualified for an income tax refund based on the level of your contributions to your retirement savings</a:t>
            </a:r>
          </a:p>
        </p:txBody>
      </p:sp>
      <p:sp>
        <p:nvSpPr>
          <p:cNvPr id="12"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a:t>Those with higher incomes are more likely to be motivated to save by tax credits.</a:t>
            </a:r>
          </a:p>
        </p:txBody>
      </p:sp>
    </p:spTree>
    <p:extLst>
      <p:ext uri="{BB962C8B-B14F-4D97-AF65-F5344CB8AC3E}">
        <p14:creationId xmlns:p14="http://schemas.microsoft.com/office/powerpoint/2010/main" val="2512724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4999672"/>
            <a:ext cx="8610600" cy="1477328"/>
          </a:xfrm>
          <a:prstGeom prst="rect">
            <a:avLst/>
          </a:prstGeom>
          <a:noFill/>
        </p:spPr>
        <p:txBody>
          <a:bodyPr wrap="square" rtlCol="0">
            <a:spAutoFit/>
          </a:bodyPr>
          <a:lstStyle/>
          <a:p>
            <a:pPr algn="r"/>
            <a:r>
              <a:rPr lang="en-US" sz="3000" b="1" dirty="0" smtClean="0">
                <a:solidFill>
                  <a:srgbClr val="00650B"/>
                </a:solidFill>
                <a:latin typeface="+mj-lt"/>
              </a:rPr>
              <a:t>Preparations for Retirement:</a:t>
            </a:r>
            <a:br>
              <a:rPr lang="en-US" sz="3000" b="1" dirty="0" smtClean="0">
                <a:solidFill>
                  <a:srgbClr val="00650B"/>
                </a:solidFill>
                <a:latin typeface="+mj-lt"/>
              </a:rPr>
            </a:br>
            <a:r>
              <a:rPr lang="en-US" sz="6000" b="1" dirty="0" smtClean="0">
                <a:solidFill>
                  <a:srgbClr val="00650B"/>
                </a:solidFill>
                <a:latin typeface="+mj-lt"/>
              </a:rPr>
              <a:t>Advice </a:t>
            </a:r>
            <a:endParaRPr lang="en-US" sz="6000" b="1" dirty="0">
              <a:solidFill>
                <a:srgbClr val="00650B"/>
              </a:solidFill>
              <a:latin typeface="+mj-lt"/>
            </a:endParaRPr>
          </a:p>
        </p:txBody>
      </p:sp>
    </p:spTree>
    <p:extLst>
      <p:ext uri="{BB962C8B-B14F-4D97-AF65-F5344CB8AC3E}">
        <p14:creationId xmlns:p14="http://schemas.microsoft.com/office/powerpoint/2010/main" val="2657290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295399"/>
            <a:ext cx="8534400" cy="838202"/>
          </a:xfrm>
        </p:spPr>
        <p:txBody>
          <a:bodyPr>
            <a:noAutofit/>
          </a:bodyPr>
          <a:lstStyle/>
          <a:p>
            <a:pPr marL="0" indent="0">
              <a:buNone/>
            </a:pPr>
            <a:r>
              <a:rPr lang="en-US" dirty="0" smtClean="0"/>
              <a:t>Have you (and your spouse) ever obtained investment advice from a professional financial advisor who was paid through fees or commissions? (Workers n=1,082, Retirees n=589)</a:t>
            </a:r>
            <a:endParaRPr lang="en-US" dirty="0"/>
          </a:p>
        </p:txBody>
      </p:sp>
      <p:sp>
        <p:nvSpPr>
          <p:cNvPr id="3" name="Slide Number Placeholder 2"/>
          <p:cNvSpPr>
            <a:spLocks noGrp="1"/>
          </p:cNvSpPr>
          <p:nvPr>
            <p:ph type="sldNum" sz="quarter" idx="12"/>
          </p:nvPr>
        </p:nvSpPr>
        <p:spPr/>
        <p:txBody>
          <a:bodyPr/>
          <a:lstStyle/>
          <a:p>
            <a:fld id="{EBAD9AF0-FD35-4E4E-B775-C1DCF7755A5B}" type="slidenum">
              <a:rPr lang="en-US" smtClean="0"/>
              <a:t>67</a:t>
            </a:fld>
            <a:endParaRPr lang="en-US" dirty="0"/>
          </a:p>
        </p:txBody>
      </p:sp>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0" name="Chart 9"/>
          <p:cNvGraphicFramePr/>
          <p:nvPr>
            <p:extLst>
              <p:ext uri="{D42A27DB-BD31-4B8C-83A1-F6EECF244321}">
                <p14:modId xmlns:p14="http://schemas.microsoft.com/office/powerpoint/2010/main" val="4247222126"/>
              </p:ext>
            </p:extLst>
          </p:nvPr>
        </p:nvGraphicFramePr>
        <p:xfrm>
          <a:off x="2286000" y="2286000"/>
          <a:ext cx="4572000" cy="361764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1 in 4 workers and 4 in 10 retirees have used an advisor who was paid through commissions or fees.</a:t>
            </a:r>
            <a:endParaRPr lang="en-US" dirty="0"/>
          </a:p>
        </p:txBody>
      </p:sp>
    </p:spTree>
    <p:extLst>
      <p:ext uri="{BB962C8B-B14F-4D97-AF65-F5344CB8AC3E}">
        <p14:creationId xmlns:p14="http://schemas.microsoft.com/office/powerpoint/2010/main" val="3219124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dirty="0" smtClean="0"/>
              <a:t>As you approach retirement, do you think you will work with a professional financial advisor? / Do you currently work with a financial advisor? </a:t>
            </a:r>
            <a:endParaRPr lang="en-US" dirty="0"/>
          </a:p>
        </p:txBody>
      </p:sp>
      <p:sp>
        <p:nvSpPr>
          <p:cNvPr id="3" name="Slide Number Placeholder 2"/>
          <p:cNvSpPr>
            <a:spLocks noGrp="1"/>
          </p:cNvSpPr>
          <p:nvPr>
            <p:ph type="sldNum" sz="quarter" idx="12"/>
          </p:nvPr>
        </p:nvSpPr>
        <p:spPr/>
        <p:txBody>
          <a:bodyPr/>
          <a:lstStyle/>
          <a:p>
            <a:fld id="{EBAD9AF0-FD35-4E4E-B775-C1DCF7755A5B}" type="slidenum">
              <a:rPr lang="en-US" smtClean="0"/>
              <a:t>68</a:t>
            </a:fld>
            <a:endParaRPr lang="en-US" dirty="0"/>
          </a:p>
        </p:txBody>
      </p:sp>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10" name="TextBox 9"/>
          <p:cNvSpPr txBox="1"/>
          <p:nvPr/>
        </p:nvSpPr>
        <p:spPr>
          <a:xfrm>
            <a:off x="3276600" y="1981200"/>
            <a:ext cx="2483373" cy="338554"/>
          </a:xfrm>
          <a:prstGeom prst="rect">
            <a:avLst/>
          </a:prstGeom>
          <a:noFill/>
        </p:spPr>
        <p:txBody>
          <a:bodyPr wrap="none" rtlCol="0">
            <a:spAutoFit/>
          </a:bodyPr>
          <a:lstStyle/>
          <a:p>
            <a:pPr algn="ctr"/>
            <a:r>
              <a:rPr lang="en-US" sz="1600" b="1" dirty="0" smtClean="0">
                <a:latin typeface="Rockwell" panose="02060603020205020403" pitchFamily="18" charset="0"/>
              </a:rPr>
              <a:t>Percentage Saying Yes</a:t>
            </a:r>
            <a:endParaRPr lang="en-US" sz="1600" b="1" dirty="0">
              <a:latin typeface="Rockwell" panose="02060603020205020403" pitchFamily="18" charset="0"/>
            </a:endParaRPr>
          </a:p>
        </p:txBody>
      </p:sp>
      <p:graphicFrame>
        <p:nvGraphicFramePr>
          <p:cNvPr id="11" name="Chart 10"/>
          <p:cNvGraphicFramePr/>
          <p:nvPr>
            <p:extLst>
              <p:ext uri="{D42A27DB-BD31-4B8C-83A1-F6EECF244321}">
                <p14:modId xmlns:p14="http://schemas.microsoft.com/office/powerpoint/2010/main" val="396852769"/>
              </p:ext>
            </p:extLst>
          </p:nvPr>
        </p:nvGraphicFramePr>
        <p:xfrm>
          <a:off x="3124199" y="2318267"/>
          <a:ext cx="2819401" cy="361764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Half of workers think they will work with a financial advisor as they approach retirement; 4 in 10 retirees currently do.</a:t>
            </a:r>
            <a:endParaRPr lang="en-US" dirty="0"/>
          </a:p>
        </p:txBody>
      </p:sp>
    </p:spTree>
    <p:extLst>
      <p:ext uri="{BB962C8B-B14F-4D97-AF65-F5344CB8AC3E}">
        <p14:creationId xmlns:p14="http://schemas.microsoft.com/office/powerpoint/2010/main" val="247626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Most agree that a professional financial advisor provides advice that is in their best interest.</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69</a:t>
            </a:fld>
            <a:endParaRPr lang="en-US" dirty="0"/>
          </a:p>
        </p:txBody>
      </p:sp>
      <p:sp>
        <p:nvSpPr>
          <p:cNvPr id="6" name="Content Placeholder 2"/>
          <p:cNvSpPr txBox="1">
            <a:spLocks/>
          </p:cNvSpPr>
          <p:nvPr/>
        </p:nvSpPr>
        <p:spPr>
          <a:xfrm>
            <a:off x="304800" y="1295400"/>
            <a:ext cx="8534400" cy="7143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To what extent do you agree or disagree that the advice you receive from a professional financial advisor is in your best interest? (Workers n=1,082; Retirees n=589)</a:t>
            </a:r>
            <a:endParaRPr lang="en-US" sz="1400" dirty="0"/>
          </a:p>
        </p:txBody>
      </p:sp>
      <p:graphicFrame>
        <p:nvGraphicFramePr>
          <p:cNvPr id="8" name="Chart 7"/>
          <p:cNvGraphicFramePr/>
          <p:nvPr>
            <p:extLst>
              <p:ext uri="{D42A27DB-BD31-4B8C-83A1-F6EECF244321}">
                <p14:modId xmlns:p14="http://schemas.microsoft.com/office/powerpoint/2010/main" val="3577179185"/>
              </p:ext>
            </p:extLst>
          </p:nvPr>
        </p:nvGraphicFramePr>
        <p:xfrm>
          <a:off x="380999" y="2009775"/>
          <a:ext cx="8380229" cy="41176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425269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Findings</a:t>
            </a:r>
            <a:br>
              <a:rPr lang="en-US" dirty="0" smtClean="0"/>
            </a:br>
            <a:r>
              <a:rPr lang="en-US" dirty="0" smtClean="0"/>
              <a:t>(continued)</a:t>
            </a:r>
            <a:endParaRPr lang="en-US" dirty="0"/>
          </a:p>
        </p:txBody>
      </p:sp>
      <p:sp>
        <p:nvSpPr>
          <p:cNvPr id="3" name="Content Placeholder 2"/>
          <p:cNvSpPr>
            <a:spLocks noGrp="1"/>
          </p:cNvSpPr>
          <p:nvPr>
            <p:ph idx="1"/>
          </p:nvPr>
        </p:nvSpPr>
        <p:spPr>
          <a:xfrm>
            <a:off x="457200" y="1371600"/>
            <a:ext cx="8229600" cy="4572000"/>
          </a:xfrm>
        </p:spPr>
        <p:txBody>
          <a:bodyPr>
            <a:noAutofit/>
          </a:bodyPr>
          <a:lstStyle/>
          <a:p>
            <a:pPr marL="0" indent="0"/>
            <a:r>
              <a:rPr lang="en-US" sz="1800" b="1" dirty="0" smtClean="0">
                <a:solidFill>
                  <a:srgbClr val="00650B"/>
                </a:solidFill>
                <a:latin typeface="Rockwell" panose="02060603020205020403" pitchFamily="18" charset="0"/>
              </a:rPr>
              <a:t>Slightly more than half of workers are confident that they are doing a good job </a:t>
            </a:r>
            <a:r>
              <a:rPr lang="en-US" sz="1800" b="1" i="1" dirty="0" smtClean="0">
                <a:solidFill>
                  <a:srgbClr val="00650B"/>
                </a:solidFill>
                <a:latin typeface="Rockwell" panose="02060603020205020403" pitchFamily="18" charset="0"/>
              </a:rPr>
              <a:t>preparing</a:t>
            </a:r>
            <a:r>
              <a:rPr lang="en-US" sz="1800" b="1" dirty="0" smtClean="0">
                <a:solidFill>
                  <a:srgbClr val="00650B"/>
                </a:solidFill>
                <a:latin typeface="Rockwell" panose="02060603020205020403" pitchFamily="18" charset="0"/>
              </a:rPr>
              <a:t> for retirement.</a:t>
            </a:r>
          </a:p>
          <a:p>
            <a:pPr marL="0" indent="0"/>
            <a:r>
              <a:rPr lang="en-US" dirty="0" smtClean="0"/>
              <a:t>Yet, just four in ten workers have calculated how much they will have to save to live comfortably in retirement and a similar share report that they have estimated their income needs in retirement. Only one in ten workers report having a formal financial plan for retirement.</a:t>
            </a:r>
          </a:p>
          <a:p>
            <a:pPr marL="0" indent="0"/>
            <a:endParaRPr lang="en-US" sz="1600" dirty="0"/>
          </a:p>
          <a:p>
            <a:pPr marL="0" indent="0"/>
            <a:r>
              <a:rPr lang="en-US" sz="1800" b="1" dirty="0">
                <a:solidFill>
                  <a:srgbClr val="00650B"/>
                </a:solidFill>
                <a:latin typeface="Rockwell" panose="02060603020205020403" pitchFamily="18" charset="0"/>
              </a:rPr>
              <a:t>Three out of four retirees report having saved for retirement.</a:t>
            </a:r>
          </a:p>
          <a:p>
            <a:pPr marL="0" indent="0"/>
            <a:r>
              <a:rPr lang="en-US" dirty="0" smtClean="0"/>
              <a:t>As in prior years, nearly eight in ten retirees are at least somewhat confident that they will have enough money to live comfortably throughout their retirement years. Retirees are more likely than workers, though, to feel it is harder now to find fixed investments that pay a reasonable return compared with five years ago.</a:t>
            </a:r>
          </a:p>
          <a:p>
            <a:pPr marL="0" indent="0"/>
            <a:endParaRPr lang="en-US" sz="1600" dirty="0"/>
          </a:p>
          <a:p>
            <a:pPr marL="0" indent="0"/>
            <a:r>
              <a:rPr lang="en-US" sz="1800" b="1" dirty="0" smtClean="0">
                <a:solidFill>
                  <a:srgbClr val="00650B"/>
                </a:solidFill>
                <a:latin typeface="Rockwell" panose="02060603020205020403" pitchFamily="18" charset="0"/>
              </a:rPr>
              <a:t>Workers who are not currently saving for retirement would be likely to save if their employer matched their contributions.</a:t>
            </a:r>
            <a:endParaRPr lang="en-US" sz="1800" b="1" dirty="0">
              <a:solidFill>
                <a:srgbClr val="00650B"/>
              </a:solidFill>
              <a:latin typeface="Rockwell" panose="02060603020205020403" pitchFamily="18" charset="0"/>
            </a:endParaRPr>
          </a:p>
          <a:p>
            <a:pPr marL="0" indent="0"/>
            <a:r>
              <a:rPr lang="en-US" dirty="0" smtClean="0"/>
              <a:t>About three-quarters of those employed full- or part-time report they are offered a retirement savings plan at work, and of those, 83% report they are currently contributing.  Among employed workers </a:t>
            </a:r>
            <a:r>
              <a:rPr lang="en-US" i="1" dirty="0" smtClean="0"/>
              <a:t>who are not currently saving </a:t>
            </a:r>
            <a:r>
              <a:rPr lang="en-US" dirty="0" smtClean="0"/>
              <a:t>for retirement, 73% would be at least </a:t>
            </a:r>
            <a:r>
              <a:rPr lang="en-US" i="1" dirty="0" smtClean="0"/>
              <a:t>somewhat</a:t>
            </a:r>
            <a:r>
              <a:rPr lang="en-US" dirty="0" smtClean="0"/>
              <a:t> likely to save if their employer matched their plan contributions.</a:t>
            </a:r>
            <a:endParaRPr lang="en-US" dirty="0"/>
          </a:p>
        </p:txBody>
      </p:sp>
      <p:sp>
        <p:nvSpPr>
          <p:cNvPr id="4" name="Slide Number Placeholder 3"/>
          <p:cNvSpPr>
            <a:spLocks noGrp="1"/>
          </p:cNvSpPr>
          <p:nvPr>
            <p:ph type="sldNum" sz="quarter" idx="12"/>
          </p:nvPr>
        </p:nvSpPr>
        <p:spPr/>
        <p:txBody>
          <a:bodyPr/>
          <a:lstStyle/>
          <a:p>
            <a:fld id="{B8EC29EE-0F34-40E8-989D-F52D3CC67F44}" type="slidenum">
              <a:rPr lang="en-US" smtClean="0"/>
              <a:pPr/>
              <a:t>7</a:t>
            </a:fld>
            <a:endParaRPr lang="en-US" dirty="0"/>
          </a:p>
        </p:txBody>
      </p:sp>
    </p:spTree>
    <p:extLst>
      <p:ext uri="{BB962C8B-B14F-4D97-AF65-F5344CB8AC3E}">
        <p14:creationId xmlns:p14="http://schemas.microsoft.com/office/powerpoint/2010/main" val="357984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2880"/>
            <a:ext cx="8686800" cy="914400"/>
          </a:xfrm>
        </p:spPr>
        <p:txBody>
          <a:bodyPr>
            <a:noAutofit/>
          </a:bodyPr>
          <a:lstStyle/>
          <a:p>
            <a:pPr algn="l"/>
            <a:r>
              <a:rPr lang="en-US" dirty="0" smtClean="0"/>
              <a:t>Retirement plan participants prefer to seek advice from their retirement plan provider or an independent advisor.</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70</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Suppose you were making decisions about money in your current retirement savings plan, such as how to invest the money, what to do with the money when you leave the employer, or what to do with the money when you retire. How likely do you think you would be to seek advice from…? (Workers currently contributing to employer retirement savings plan n=509)</a:t>
            </a:r>
            <a:endParaRPr lang="en-US" dirty="0"/>
          </a:p>
        </p:txBody>
      </p:sp>
      <p:graphicFrame>
        <p:nvGraphicFramePr>
          <p:cNvPr id="7" name="Chart 6"/>
          <p:cNvGraphicFramePr/>
          <p:nvPr>
            <p:extLst>
              <p:ext uri="{D42A27DB-BD31-4B8C-83A1-F6EECF244321}">
                <p14:modId xmlns:p14="http://schemas.microsoft.com/office/powerpoint/2010/main" val="1183940517"/>
              </p:ext>
            </p:extLst>
          </p:nvPr>
        </p:nvGraphicFramePr>
        <p:xfrm>
          <a:off x="317471" y="2362201"/>
          <a:ext cx="8525767" cy="37652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6699206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AD9AF0-FD35-4E4E-B775-C1DCF7755A5B}" type="slidenum">
              <a:rPr lang="en-US" smtClean="0"/>
              <a:t>71</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How important (will it be / is it) for the advisor you chose to…? (Workers who work with or expect to work with a financial advisor, n=546)</a:t>
            </a:r>
            <a:endParaRPr lang="en-US" dirty="0"/>
          </a:p>
        </p:txBody>
      </p:sp>
      <p:graphicFrame>
        <p:nvGraphicFramePr>
          <p:cNvPr id="7" name="Chart 6"/>
          <p:cNvGraphicFramePr/>
          <p:nvPr>
            <p:extLst>
              <p:ext uri="{D42A27DB-BD31-4B8C-83A1-F6EECF244321}">
                <p14:modId xmlns:p14="http://schemas.microsoft.com/office/powerpoint/2010/main" val="3244450830"/>
              </p:ext>
            </p:extLst>
          </p:nvPr>
        </p:nvGraphicFramePr>
        <p:xfrm>
          <a:off x="317471" y="1905000"/>
          <a:ext cx="8525767" cy="42224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9" name="Title 1"/>
          <p:cNvSpPr>
            <a:spLocks noGrp="1"/>
          </p:cNvSpPr>
          <p:nvPr>
            <p:ph type="title"/>
          </p:nvPr>
        </p:nvSpPr>
        <p:spPr>
          <a:xfrm>
            <a:off x="91440" y="182880"/>
            <a:ext cx="8686800" cy="914400"/>
          </a:xfrm>
        </p:spPr>
        <p:txBody>
          <a:bodyPr>
            <a:noAutofit/>
          </a:bodyPr>
          <a:lstStyle/>
          <a:p>
            <a:pPr algn="l"/>
            <a:r>
              <a:rPr lang="en-US" dirty="0" smtClean="0"/>
              <a:t>Workers seeking </a:t>
            </a:r>
            <a:r>
              <a:rPr lang="en-US" dirty="0"/>
              <a:t>advice </a:t>
            </a:r>
            <a:r>
              <a:rPr lang="en-US" dirty="0" smtClean="0"/>
              <a:t>find information on </a:t>
            </a:r>
            <a:r>
              <a:rPr lang="en-US" dirty="0"/>
              <a:t>how to manage assets, cover expenses, and claim Social </a:t>
            </a:r>
            <a:r>
              <a:rPr lang="en-US" dirty="0" smtClean="0"/>
              <a:t>Security important.</a:t>
            </a:r>
            <a:endParaRPr lang="en-US" dirty="0"/>
          </a:p>
        </p:txBody>
      </p:sp>
    </p:spTree>
    <p:extLst>
      <p:ext uri="{BB962C8B-B14F-4D97-AF65-F5344CB8AC3E}">
        <p14:creationId xmlns:p14="http://schemas.microsoft.com/office/powerpoint/2010/main" val="1522879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AD9AF0-FD35-4E4E-B775-C1DCF7755A5B}" type="slidenum">
              <a:rPr lang="en-US" smtClean="0"/>
              <a:t>72</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How important (will it be / is it) for the advisor you chose to…? (Retirees who work with or expect to work with a financial advisor, n=229)</a:t>
            </a:r>
            <a:endParaRPr lang="en-US" dirty="0"/>
          </a:p>
        </p:txBody>
      </p:sp>
      <p:graphicFrame>
        <p:nvGraphicFramePr>
          <p:cNvPr id="7" name="Chart 6"/>
          <p:cNvGraphicFramePr/>
          <p:nvPr>
            <p:extLst>
              <p:ext uri="{D42A27DB-BD31-4B8C-83A1-F6EECF244321}">
                <p14:modId xmlns:p14="http://schemas.microsoft.com/office/powerpoint/2010/main" val="476178073"/>
              </p:ext>
            </p:extLst>
          </p:nvPr>
        </p:nvGraphicFramePr>
        <p:xfrm>
          <a:off x="317471" y="1981200"/>
          <a:ext cx="8525767" cy="41462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9"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Retirees rank advice on asset management as the most important function of an advisor. </a:t>
            </a:r>
            <a:endParaRPr lang="en-US" dirty="0"/>
          </a:p>
        </p:txBody>
      </p:sp>
    </p:spTree>
    <p:extLst>
      <p:ext uri="{BB962C8B-B14F-4D97-AF65-F5344CB8AC3E}">
        <p14:creationId xmlns:p14="http://schemas.microsoft.com/office/powerpoint/2010/main" val="24937933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 y="1981200"/>
            <a:ext cx="8522208" cy="4224528"/>
          </a:xfrm>
          <a:prstGeom prst="rect">
            <a:avLst/>
          </a:prstGeom>
          <a:solidFill>
            <a:schemeClr val="bg1">
              <a:lumMod val="95000"/>
            </a:schemeClr>
          </a:solidFill>
          <a:ln w="9525">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BAD9AF0-FD35-4E4E-B775-C1DCF7755A5B}" type="slidenum">
              <a:rPr lang="en-US" smtClean="0"/>
              <a:t>73</a:t>
            </a:fld>
            <a:endParaRPr lang="en-US" dirty="0"/>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dirty="0" smtClean="0"/>
              <a:t>How important (will it be / is it) for the advisor you chose to…? (Those who work with or expect to work with a financial advisor, Workers n=546; Retirees n=229)</a:t>
            </a:r>
            <a:endParaRPr lang="en-US" dirty="0"/>
          </a:p>
        </p:txBody>
      </p:sp>
      <p:graphicFrame>
        <p:nvGraphicFramePr>
          <p:cNvPr id="7" name="Chart 6"/>
          <p:cNvGraphicFramePr/>
          <p:nvPr>
            <p:extLst>
              <p:ext uri="{D42A27DB-BD31-4B8C-83A1-F6EECF244321}">
                <p14:modId xmlns:p14="http://schemas.microsoft.com/office/powerpoint/2010/main" val="2418406572"/>
              </p:ext>
            </p:extLst>
          </p:nvPr>
        </p:nvGraphicFramePr>
        <p:xfrm>
          <a:off x="316481" y="1959429"/>
          <a:ext cx="8525767" cy="22216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1" name="Chart 10"/>
          <p:cNvGraphicFramePr/>
          <p:nvPr>
            <p:extLst>
              <p:ext uri="{D42A27DB-BD31-4B8C-83A1-F6EECF244321}">
                <p14:modId xmlns:p14="http://schemas.microsoft.com/office/powerpoint/2010/main" val="1128146233"/>
              </p:ext>
            </p:extLst>
          </p:nvPr>
        </p:nvGraphicFramePr>
        <p:xfrm>
          <a:off x="316481" y="3810000"/>
          <a:ext cx="8525767" cy="222167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20040" y="3200400"/>
            <a:ext cx="1828800" cy="381000"/>
          </a:xfrm>
          <a:prstGeom prst="rect">
            <a:avLst/>
          </a:prstGeom>
          <a:noFill/>
        </p:spPr>
        <p:txBody>
          <a:bodyPr wrap="square" rtlCol="0">
            <a:spAutoFit/>
          </a:bodyPr>
          <a:lstStyle/>
          <a:p>
            <a:r>
              <a:rPr lang="en-US" b="1" dirty="0" smtClean="0"/>
              <a:t>Workers</a:t>
            </a:r>
            <a:endParaRPr lang="en-US" b="1" dirty="0"/>
          </a:p>
        </p:txBody>
      </p:sp>
      <p:sp>
        <p:nvSpPr>
          <p:cNvPr id="12" name="TextBox 11"/>
          <p:cNvSpPr txBox="1"/>
          <p:nvPr/>
        </p:nvSpPr>
        <p:spPr>
          <a:xfrm>
            <a:off x="328550" y="5064825"/>
            <a:ext cx="1828800" cy="381000"/>
          </a:xfrm>
          <a:prstGeom prst="rect">
            <a:avLst/>
          </a:prstGeom>
          <a:noFill/>
        </p:spPr>
        <p:txBody>
          <a:bodyPr wrap="square" rtlCol="0">
            <a:spAutoFit/>
          </a:bodyPr>
          <a:lstStyle/>
          <a:p>
            <a:r>
              <a:rPr lang="en-US" b="1" dirty="0" smtClean="0"/>
              <a:t>Retirees</a:t>
            </a:r>
            <a:endParaRPr lang="en-US" b="1" dirty="0"/>
          </a:p>
        </p:txBody>
      </p:sp>
      <p:sp>
        <p:nvSpPr>
          <p:cNvPr id="14" name="Title 1"/>
          <p:cNvSpPr>
            <a:spLocks noGrp="1"/>
          </p:cNvSpPr>
          <p:nvPr>
            <p:ph type="title" idx="4294967295"/>
          </p:nvPr>
        </p:nvSpPr>
        <p:spPr>
          <a:xfrm>
            <a:off x="91440" y="182880"/>
            <a:ext cx="8686800" cy="914400"/>
          </a:xfrm>
        </p:spPr>
        <p:txBody>
          <a:bodyPr>
            <a:noAutofit/>
          </a:bodyPr>
          <a:lstStyle/>
          <a:p>
            <a:pPr algn="l"/>
            <a:r>
              <a:rPr lang="en-US" dirty="0" smtClean="0"/>
              <a:t>Though both workers and retirees value advice on asset management, workers are less likely to place high value on advisors managing assets for them. </a:t>
            </a:r>
            <a:endParaRPr lang="en-US" dirty="0"/>
          </a:p>
        </p:txBody>
      </p:sp>
    </p:spTree>
    <p:extLst>
      <p:ext uri="{BB962C8B-B14F-4D97-AF65-F5344CB8AC3E}">
        <p14:creationId xmlns:p14="http://schemas.microsoft.com/office/powerpoint/2010/main" val="1213412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2 in 3 would prefer to meet an advisor in-person rather than online, if they were the same cost.</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74</a:t>
            </a:fld>
            <a:endParaRPr lang="en-US" dirty="0"/>
          </a:p>
        </p:txBody>
      </p:sp>
      <p:sp>
        <p:nvSpPr>
          <p:cNvPr id="6" name="Content Placeholder 2"/>
          <p:cNvSpPr txBox="1">
            <a:spLocks/>
          </p:cNvSpPr>
          <p:nvPr/>
        </p:nvSpPr>
        <p:spPr>
          <a:xfrm>
            <a:off x="304800" y="1295400"/>
            <a:ext cx="8534400" cy="7143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Suppose you were able to get financial advice at equal cost from an advisor you meet with in person and an online advice provider? Would you…? (Workers n=1,082; Retirees n=589)</a:t>
            </a:r>
            <a:endParaRPr lang="en-US" sz="1400" dirty="0"/>
          </a:p>
        </p:txBody>
      </p:sp>
      <p:graphicFrame>
        <p:nvGraphicFramePr>
          <p:cNvPr id="8" name="Chart 7"/>
          <p:cNvGraphicFramePr/>
          <p:nvPr>
            <p:extLst>
              <p:ext uri="{D42A27DB-BD31-4B8C-83A1-F6EECF244321}">
                <p14:modId xmlns:p14="http://schemas.microsoft.com/office/powerpoint/2010/main" val="2467881161"/>
              </p:ext>
            </p:extLst>
          </p:nvPr>
        </p:nvGraphicFramePr>
        <p:xfrm>
          <a:off x="381000" y="2179329"/>
          <a:ext cx="8369595" cy="380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9124394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5029200"/>
            <a:ext cx="8610600" cy="1477328"/>
          </a:xfrm>
          <a:prstGeom prst="rect">
            <a:avLst/>
          </a:prstGeom>
          <a:noFill/>
        </p:spPr>
        <p:txBody>
          <a:bodyPr wrap="square" rtlCol="0">
            <a:spAutoFit/>
          </a:bodyPr>
          <a:lstStyle/>
          <a:p>
            <a:pPr algn="r"/>
            <a:r>
              <a:rPr lang="en-US" sz="3000" b="1" dirty="0" smtClean="0">
                <a:solidFill>
                  <a:srgbClr val="00650B"/>
                </a:solidFill>
                <a:latin typeface="+mj-lt"/>
              </a:rPr>
              <a:t>Expectations About Retirement:</a:t>
            </a:r>
          </a:p>
          <a:p>
            <a:pPr algn="r"/>
            <a:r>
              <a:rPr lang="en-US" sz="6000" b="1" dirty="0" smtClean="0">
                <a:solidFill>
                  <a:srgbClr val="00650B"/>
                </a:solidFill>
                <a:latin typeface="+mj-lt"/>
              </a:rPr>
              <a:t>Retirement Age</a:t>
            </a:r>
            <a:endParaRPr lang="en-US" sz="6000" b="1" dirty="0">
              <a:solidFill>
                <a:srgbClr val="00650B"/>
              </a:solidFill>
              <a:latin typeface="+mj-lt"/>
            </a:endParaRPr>
          </a:p>
        </p:txBody>
      </p:sp>
    </p:spTree>
    <p:extLst>
      <p:ext uri="{BB962C8B-B14F-4D97-AF65-F5344CB8AC3E}">
        <p14:creationId xmlns:p14="http://schemas.microsoft.com/office/powerpoint/2010/main" val="41238884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0"/>
            <a:ext cx="8458200" cy="3810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304800" y="1295400"/>
            <a:ext cx="8534400" cy="685800"/>
          </a:xfrm>
        </p:spPr>
        <p:txBody>
          <a:bodyPr>
            <a:noAutofit/>
          </a:bodyPr>
          <a:lstStyle/>
          <a:p>
            <a:pPr marL="0" indent="0">
              <a:buNone/>
            </a:pPr>
            <a:r>
              <a:rPr lang="en-US" dirty="0" smtClean="0"/>
              <a:t>In </a:t>
            </a:r>
            <a:r>
              <a:rPr lang="en-US" dirty="0"/>
              <a:t>the past 12 months, has the age at which you expect to retire changed?  </a:t>
            </a:r>
            <a:r>
              <a:rPr lang="en-US" dirty="0" smtClean="0"/>
              <a:t>(Workers n=1,082) If </a:t>
            </a:r>
            <a:r>
              <a:rPr lang="en-US" dirty="0"/>
              <a:t>yes:  Do you now expect to retire…?  </a:t>
            </a:r>
            <a:r>
              <a:rPr lang="en-US" dirty="0" smtClean="0"/>
              <a:t>(Workers </a:t>
            </a:r>
            <a:r>
              <a:rPr lang="en-US" dirty="0"/>
              <a:t>whose retirement date </a:t>
            </a:r>
            <a:r>
              <a:rPr lang="en-US" dirty="0" smtClean="0"/>
              <a:t>changed in the past 12 months n=153)</a:t>
            </a:r>
            <a:endParaRPr lang="en-US" dirty="0"/>
          </a:p>
        </p:txBody>
      </p:sp>
      <p:graphicFrame>
        <p:nvGraphicFramePr>
          <p:cNvPr id="6" name="Chart 5"/>
          <p:cNvGraphicFramePr/>
          <p:nvPr>
            <p:extLst>
              <p:ext uri="{D42A27DB-BD31-4B8C-83A1-F6EECF244321}">
                <p14:modId xmlns:p14="http://schemas.microsoft.com/office/powerpoint/2010/main" val="2412844124"/>
              </p:ext>
            </p:extLst>
          </p:nvPr>
        </p:nvGraphicFramePr>
        <p:xfrm>
          <a:off x="-152400" y="1676400"/>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4038600" y="3429000"/>
            <a:ext cx="844062" cy="914400"/>
            <a:chOff x="4572000" y="3581400"/>
            <a:chExt cx="990600" cy="914400"/>
          </a:xfrm>
        </p:grpSpPr>
        <p:sp>
          <p:nvSpPr>
            <p:cNvPr id="8" name="Right Arrow 7"/>
            <p:cNvSpPr/>
            <p:nvPr/>
          </p:nvSpPr>
          <p:spPr>
            <a:xfrm>
              <a:off x="4648200" y="3581400"/>
              <a:ext cx="914400"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38554"/>
            </a:xfrm>
            <a:prstGeom prst="rect">
              <a:avLst/>
            </a:prstGeom>
            <a:noFill/>
          </p:spPr>
          <p:txBody>
            <a:bodyPr wrap="square" rtlCol="0">
              <a:spAutoFit/>
            </a:bodyPr>
            <a:lstStyle/>
            <a:p>
              <a:pPr algn="ctr"/>
              <a:r>
                <a:rPr lang="en-US" sz="1600" b="1" dirty="0" smtClean="0">
                  <a:solidFill>
                    <a:schemeClr val="bg1"/>
                  </a:solidFill>
                </a:rPr>
                <a:t>If yes</a:t>
              </a:r>
              <a:endParaRPr lang="en-US" sz="1600"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2412414241"/>
              </p:ext>
            </p:extLst>
          </p:nvPr>
        </p:nvGraphicFramePr>
        <p:xfrm>
          <a:off x="5105400" y="2362200"/>
          <a:ext cx="3733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76</a:t>
            </a:fld>
            <a:endParaRPr lang="en-US" dirty="0"/>
          </a:p>
        </p:txBody>
      </p:sp>
      <p:sp>
        <p:nvSpPr>
          <p:cNvPr id="11"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12" name="Title 1"/>
          <p:cNvSpPr txBox="1">
            <a:spLocks/>
          </p:cNvSpPr>
          <p:nvPr/>
        </p:nvSpPr>
        <p:spPr>
          <a:xfrm>
            <a:off x="91440" y="182880"/>
            <a:ext cx="8686800" cy="914400"/>
          </a:xfrm>
          <a:prstGeom prst="rect">
            <a:avLst/>
          </a:prstGeom>
        </p:spPr>
        <p:txBody>
          <a:bodyPr anchor="ctr" anchorCtr="0">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14% of workers report a change in expected retirement age in the last 12 months, most often a postponement.</a:t>
            </a:r>
            <a:endParaRPr lang="en-US" dirty="0"/>
          </a:p>
        </p:txBody>
      </p:sp>
    </p:spTree>
    <p:extLst>
      <p:ext uri="{BB962C8B-B14F-4D97-AF65-F5344CB8AC3E}">
        <p14:creationId xmlns:p14="http://schemas.microsoft.com/office/powerpoint/2010/main" val="21688706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2069068"/>
            <a:ext cx="8915400" cy="43448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Workers who now plan to retire later believe they can’t afford to retire and worry about Social Security and healthcare costs.</a:t>
            </a:r>
            <a:endParaRPr lang="en-US" dirty="0"/>
          </a:p>
        </p:txBody>
      </p:sp>
      <p:sp>
        <p:nvSpPr>
          <p:cNvPr id="3" name="Content Placeholder 2"/>
          <p:cNvSpPr>
            <a:spLocks noGrp="1"/>
          </p:cNvSpPr>
          <p:nvPr>
            <p:ph idx="1"/>
          </p:nvPr>
        </p:nvSpPr>
        <p:spPr/>
        <p:txBody>
          <a:bodyPr>
            <a:normAutofit/>
          </a:bodyPr>
          <a:lstStyle/>
          <a:p>
            <a:r>
              <a:rPr lang="en-US" dirty="0" smtClean="0"/>
              <a:t>Why have you changed your expected retirement age? (</a:t>
            </a:r>
            <a:r>
              <a:rPr lang="en-US" dirty="0"/>
              <a:t>Workers whose retirement date </a:t>
            </a:r>
            <a:r>
              <a:rPr lang="en-US" dirty="0" smtClean="0"/>
              <a:t>changed in the past 12 months)</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77</a:t>
            </a:fld>
            <a:endParaRPr lang="en-US" dirty="0"/>
          </a:p>
        </p:txBody>
      </p:sp>
      <p:sp>
        <p:nvSpPr>
          <p:cNvPr id="7" name="Text Box 6"/>
          <p:cNvSpPr txBox="1">
            <a:spLocks noChangeArrowheads="1"/>
          </p:cNvSpPr>
          <p:nvPr/>
        </p:nvSpPr>
        <p:spPr bwMode="auto">
          <a:xfrm>
            <a:off x="381000" y="6413956"/>
            <a:ext cx="5711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smtClean="0">
                <a:solidFill>
                  <a:schemeClr val="tx1">
                    <a:lumMod val="50000"/>
                  </a:schemeClr>
                </a:solidFill>
                <a:latin typeface="+mj-lt"/>
              </a:rPr>
              <a:t>*Very small sample size. Interpret with caution. </a:t>
            </a:r>
          </a:p>
          <a:p>
            <a:pPr eaLnBrk="1" hangingPunct="1"/>
            <a:r>
              <a:rPr lang="en-US" sz="800" dirty="0" smtClean="0">
                <a:solidFill>
                  <a:schemeClr val="tx1">
                    <a:lumMod val="50000"/>
                  </a:schemeClr>
                </a:solidFill>
                <a:latin typeface="+mj-lt"/>
              </a:rPr>
              <a:t>Source</a:t>
            </a:r>
            <a:r>
              <a:rPr lang="en-US" sz="800" dirty="0">
                <a:solidFill>
                  <a:schemeClr val="tx1">
                    <a:lumMod val="50000"/>
                  </a:schemeClr>
                </a:solidFill>
                <a:latin typeface="+mj-lt"/>
              </a:rPr>
              <a:t>: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graphicFrame>
        <p:nvGraphicFramePr>
          <p:cNvPr id="10" name="Chart 9"/>
          <p:cNvGraphicFramePr/>
          <p:nvPr>
            <p:extLst>
              <p:ext uri="{D42A27DB-BD31-4B8C-83A1-F6EECF244321}">
                <p14:modId xmlns:p14="http://schemas.microsoft.com/office/powerpoint/2010/main" val="3620199880"/>
              </p:ext>
            </p:extLst>
          </p:nvPr>
        </p:nvGraphicFramePr>
        <p:xfrm>
          <a:off x="-152400" y="2069068"/>
          <a:ext cx="4495800" cy="432259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53142" y="1749623"/>
            <a:ext cx="2071401" cy="307777"/>
          </a:xfrm>
          <a:prstGeom prst="rect">
            <a:avLst/>
          </a:prstGeom>
          <a:noFill/>
        </p:spPr>
        <p:txBody>
          <a:bodyPr wrap="none" rtlCol="0">
            <a:spAutoFit/>
          </a:bodyPr>
          <a:lstStyle/>
          <a:p>
            <a:pPr algn="ctr"/>
            <a:r>
              <a:rPr lang="en-US" sz="1400" b="1" dirty="0" smtClean="0">
                <a:latin typeface="Rockwell" panose="02060603020205020403" pitchFamily="18" charset="0"/>
              </a:rPr>
              <a:t>Retire Sooner (n=34)*</a:t>
            </a:r>
            <a:endParaRPr lang="en-US" sz="1400" b="1" dirty="0">
              <a:latin typeface="Rockwell" panose="02060603020205020403" pitchFamily="18" charset="0"/>
            </a:endParaRPr>
          </a:p>
        </p:txBody>
      </p:sp>
      <p:sp>
        <p:nvSpPr>
          <p:cNvPr id="12" name="TextBox 11"/>
          <p:cNvSpPr txBox="1"/>
          <p:nvPr/>
        </p:nvSpPr>
        <p:spPr>
          <a:xfrm>
            <a:off x="5987816" y="1749623"/>
            <a:ext cx="1938351" cy="307777"/>
          </a:xfrm>
          <a:prstGeom prst="rect">
            <a:avLst/>
          </a:prstGeom>
          <a:noFill/>
        </p:spPr>
        <p:txBody>
          <a:bodyPr wrap="none" rtlCol="0">
            <a:spAutoFit/>
          </a:bodyPr>
          <a:lstStyle/>
          <a:p>
            <a:pPr algn="ctr"/>
            <a:r>
              <a:rPr lang="en-US" sz="1400" b="1" dirty="0" smtClean="0">
                <a:latin typeface="Rockwell" panose="02060603020205020403" pitchFamily="18" charset="0"/>
              </a:rPr>
              <a:t>Retire Later (n=118)</a:t>
            </a:r>
            <a:endParaRPr lang="en-US" sz="1400" b="1" dirty="0">
              <a:latin typeface="Rockwell" panose="02060603020205020403" pitchFamily="18" charset="0"/>
            </a:endParaRPr>
          </a:p>
        </p:txBody>
      </p:sp>
      <p:graphicFrame>
        <p:nvGraphicFramePr>
          <p:cNvPr id="14" name="Chart 13"/>
          <p:cNvGraphicFramePr/>
          <p:nvPr>
            <p:extLst>
              <p:ext uri="{D42A27DB-BD31-4B8C-83A1-F6EECF244321}">
                <p14:modId xmlns:p14="http://schemas.microsoft.com/office/powerpoint/2010/main" val="3610260266"/>
              </p:ext>
            </p:extLst>
          </p:nvPr>
        </p:nvGraphicFramePr>
        <p:xfrm>
          <a:off x="4114800" y="2104810"/>
          <a:ext cx="4800600" cy="43225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66683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068660117"/>
              </p:ext>
            </p:extLst>
          </p:nvPr>
        </p:nvGraphicFramePr>
        <p:xfrm>
          <a:off x="381000" y="1754373"/>
          <a:ext cx="8458200" cy="434162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dirty="0" smtClean="0"/>
              <a:t>Realistically</a:t>
            </a:r>
            <a:r>
              <a:rPr lang="en-US" dirty="0"/>
              <a:t>, at what age do you expect to retire?/How old were you when you retired</a:t>
            </a:r>
            <a:r>
              <a:rPr lang="en-US" dirty="0" smtClean="0"/>
              <a:t>?</a:t>
            </a:r>
            <a:endParaRPr lang="en-US" dirty="0"/>
          </a:p>
        </p:txBody>
      </p:sp>
      <p:sp>
        <p:nvSpPr>
          <p:cNvPr id="4" name="Text Box 11"/>
          <p:cNvSpPr txBox="1">
            <a:spLocks noChangeArrowheads="1"/>
          </p:cNvSpPr>
          <p:nvPr/>
        </p:nvSpPr>
        <p:spPr bwMode="auto">
          <a:xfrm>
            <a:off x="569259" y="1905000"/>
            <a:ext cx="1639888" cy="793750"/>
          </a:xfrm>
          <a:prstGeom prst="rect">
            <a:avLst/>
          </a:prstGeom>
          <a:noFill/>
          <a:ln w="19050">
            <a:solidFill>
              <a:schemeClr val="accent5"/>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u="sng" dirty="0">
                <a:solidFill>
                  <a:schemeClr val="accent2"/>
                </a:solidFill>
                <a:latin typeface="+mj-lt"/>
              </a:rPr>
              <a:t>Median</a:t>
            </a:r>
          </a:p>
          <a:p>
            <a:pPr eaLnBrk="1" hangingPunct="1"/>
            <a:r>
              <a:rPr lang="en-US" sz="1400" dirty="0">
                <a:solidFill>
                  <a:schemeClr val="accent2"/>
                </a:solidFill>
                <a:latin typeface="+mj-lt"/>
              </a:rPr>
              <a:t>Workers	</a:t>
            </a:r>
            <a:r>
              <a:rPr lang="en-US" sz="1400" dirty="0" smtClean="0">
                <a:solidFill>
                  <a:schemeClr val="accent2"/>
                </a:solidFill>
                <a:latin typeface="+mj-lt"/>
              </a:rPr>
              <a:t>65</a:t>
            </a:r>
            <a:endParaRPr lang="en-US" sz="1400" dirty="0">
              <a:solidFill>
                <a:schemeClr val="accent2"/>
              </a:solidFill>
              <a:latin typeface="+mj-lt"/>
            </a:endParaRPr>
          </a:p>
          <a:p>
            <a:pPr eaLnBrk="1" hangingPunct="1"/>
            <a:r>
              <a:rPr lang="en-US" sz="1400" dirty="0">
                <a:solidFill>
                  <a:schemeClr val="accent2"/>
                </a:solidFill>
                <a:latin typeface="+mj-lt"/>
              </a:rPr>
              <a:t>Retirees	</a:t>
            </a:r>
            <a:r>
              <a:rPr lang="en-US" sz="1400" dirty="0" smtClean="0">
                <a:solidFill>
                  <a:schemeClr val="accent2"/>
                </a:solidFill>
                <a:latin typeface="+mj-lt"/>
              </a:rPr>
              <a:t>62</a:t>
            </a:r>
            <a:endParaRPr lang="en-US" sz="1400" dirty="0">
              <a:solidFill>
                <a:schemeClr val="accent2"/>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78</a:t>
            </a:fld>
            <a:endParaRPr lang="en-US" dirty="0"/>
          </a:p>
        </p:txBody>
      </p:sp>
      <p:sp>
        <p:nvSpPr>
          <p:cNvPr id="8" name="Text Box 6"/>
          <p:cNvSpPr txBox="1">
            <a:spLocks noChangeArrowheads="1"/>
          </p:cNvSpPr>
          <p:nvPr/>
        </p:nvSpPr>
        <p:spPr bwMode="auto">
          <a:xfrm>
            <a:off x="381000" y="6413956"/>
            <a:ext cx="5711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presented exclude those who answered “Don’t know”, said they never worked, or refused to answer</a:t>
            </a:r>
            <a:endParaRPr lang="en-US" sz="800" dirty="0">
              <a:solidFill>
                <a:schemeClr val="tx1">
                  <a:lumMod val="50000"/>
                </a:schemeClr>
              </a:solidFill>
              <a:latin typeface="+mj-lt"/>
            </a:endParaRPr>
          </a:p>
        </p:txBody>
      </p:sp>
      <p:sp>
        <p:nvSpPr>
          <p:cNvPr id="9"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smtClean="0"/>
              <a:t>Retirees report having retired earlier than workers expect to retire.</a:t>
            </a:r>
            <a:endParaRPr lang="en-US" dirty="0"/>
          </a:p>
        </p:txBody>
      </p:sp>
    </p:spTree>
    <p:extLst>
      <p:ext uri="{BB962C8B-B14F-4D97-AF65-F5344CB8AC3E}">
        <p14:creationId xmlns:p14="http://schemas.microsoft.com/office/powerpoint/2010/main" val="12063478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128286627"/>
              </p:ext>
            </p:extLst>
          </p:nvPr>
        </p:nvGraphicFramePr>
        <p:xfrm>
          <a:off x="152400" y="1841500"/>
          <a:ext cx="8915400" cy="4178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Workers’ expected median retirement age remains </a:t>
            </a:r>
            <a:br>
              <a:rPr lang="en-US" dirty="0" smtClean="0"/>
            </a:br>
            <a:r>
              <a:rPr lang="en-US" dirty="0" smtClean="0"/>
              <a:t>at 65.</a:t>
            </a:r>
            <a:endParaRPr lang="en-US" dirty="0"/>
          </a:p>
        </p:txBody>
      </p:sp>
      <p:sp>
        <p:nvSpPr>
          <p:cNvPr id="7" name="Content Placeholder 2"/>
          <p:cNvSpPr>
            <a:spLocks noGrp="1"/>
          </p:cNvSpPr>
          <p:nvPr>
            <p:ph idx="1"/>
          </p:nvPr>
        </p:nvSpPr>
        <p:spPr>
          <a:xfrm>
            <a:off x="304800" y="1295400"/>
            <a:ext cx="8534400" cy="381000"/>
          </a:xfrm>
        </p:spPr>
        <p:txBody>
          <a:bodyPr/>
          <a:lstStyle/>
          <a:p>
            <a:r>
              <a:rPr lang="en-US" dirty="0" smtClean="0"/>
              <a:t>Realistically</a:t>
            </a:r>
            <a:r>
              <a:rPr lang="en-US" dirty="0"/>
              <a:t>, at what age do you expect to retire</a:t>
            </a:r>
            <a:r>
              <a:rPr lang="en-US" dirty="0" smtClean="0"/>
              <a:t>? (2017 Workers n=801)</a:t>
            </a:r>
            <a:endParaRPr lang="en-US" dirty="0"/>
          </a:p>
        </p:txBody>
      </p:sp>
      <p:sp>
        <p:nvSpPr>
          <p:cNvPr id="8" name="Slide Number Placeholder 2"/>
          <p:cNvSpPr>
            <a:spLocks noGrp="1"/>
          </p:cNvSpPr>
          <p:nvPr>
            <p:ph type="sldNum" sz="quarter" idx="4294967295"/>
          </p:nvPr>
        </p:nvSpPr>
        <p:spPr>
          <a:xfrm>
            <a:off x="7010400" y="6645275"/>
            <a:ext cx="2133600" cy="212725"/>
          </a:xfrm>
          <a:prstGeom prst="rect">
            <a:avLst/>
          </a:prstGeom>
        </p:spPr>
        <p:txBody>
          <a:bodyPr/>
          <a:lstStyle/>
          <a:p>
            <a:pPr algn="r"/>
            <a:fld id="{EBAD9AF0-FD35-4E4E-B775-C1DCF7755A5B}" type="slidenum">
              <a:rPr lang="en-US" sz="1200" smtClean="0"/>
              <a:pPr algn="r"/>
              <a:t>79</a:t>
            </a:fld>
            <a:endParaRPr lang="en-US" sz="1200" dirty="0"/>
          </a:p>
        </p:txBody>
      </p:sp>
      <p:sp>
        <p:nvSpPr>
          <p:cNvPr id="10" name="Text Box 6"/>
          <p:cNvSpPr txBox="1">
            <a:spLocks noChangeArrowheads="1"/>
          </p:cNvSpPr>
          <p:nvPr/>
        </p:nvSpPr>
        <p:spPr bwMode="auto">
          <a:xfrm>
            <a:off x="381000" y="6413956"/>
            <a:ext cx="6974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 2007, 2012, 2016--2017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Survey|2</a:t>
            </a:r>
            <a:br>
              <a:rPr lang="en-US" sz="800" dirty="0" smtClean="0">
                <a:solidFill>
                  <a:schemeClr val="tx1">
                    <a:lumMod val="50000"/>
                  </a:schemeClr>
                </a:solidFill>
                <a:latin typeface="+mj-lt"/>
              </a:rPr>
            </a:br>
            <a:r>
              <a:rPr lang="en-US" sz="800" dirty="0">
                <a:solidFill>
                  <a:schemeClr val="tx1">
                    <a:lumMod val="50000"/>
                  </a:schemeClr>
                </a:solidFill>
              </a:rPr>
              <a:t>Figures and n-sizes presented exclude those </a:t>
            </a:r>
            <a:r>
              <a:rPr lang="en-US" sz="800" dirty="0" smtClean="0">
                <a:solidFill>
                  <a:schemeClr val="tx1">
                    <a:lumMod val="50000"/>
                  </a:schemeClr>
                </a:solidFill>
              </a:rPr>
              <a:t>who </a:t>
            </a:r>
            <a:r>
              <a:rPr lang="en-US" sz="800" dirty="0">
                <a:solidFill>
                  <a:schemeClr val="tx1">
                    <a:lumMod val="50000"/>
                  </a:schemeClr>
                </a:solidFill>
              </a:rPr>
              <a:t>answered “Don’t know</a:t>
            </a:r>
            <a:r>
              <a:rPr lang="en-US" sz="800" dirty="0" smtClean="0">
                <a:solidFill>
                  <a:schemeClr val="tx1">
                    <a:lumMod val="50000"/>
                  </a:schemeClr>
                </a:solidFill>
              </a:rPr>
              <a:t>”, said they never worked, or </a:t>
            </a:r>
            <a:r>
              <a:rPr lang="en-US" sz="800" dirty="0">
                <a:solidFill>
                  <a:schemeClr val="tx1">
                    <a:lumMod val="50000"/>
                  </a:schemeClr>
                </a:solidFill>
              </a:rPr>
              <a:t>refused to answer </a:t>
            </a:r>
          </a:p>
        </p:txBody>
      </p:sp>
    </p:spTree>
    <p:extLst>
      <p:ext uri="{BB962C8B-B14F-4D97-AF65-F5344CB8AC3E}">
        <p14:creationId xmlns:p14="http://schemas.microsoft.com/office/powerpoint/2010/main" val="181173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 y="4572000"/>
            <a:ext cx="8839200" cy="1938992"/>
          </a:xfrm>
          <a:prstGeom prst="rect">
            <a:avLst/>
          </a:prstGeom>
          <a:noFill/>
        </p:spPr>
        <p:txBody>
          <a:bodyPr wrap="square" rtlCol="0">
            <a:spAutoFit/>
          </a:bodyPr>
          <a:lstStyle/>
          <a:p>
            <a:pPr algn="r"/>
            <a:r>
              <a:rPr lang="en-US" sz="6000" b="1" dirty="0" smtClean="0">
                <a:solidFill>
                  <a:srgbClr val="00650B"/>
                </a:solidFill>
                <a:latin typeface="+mj-lt"/>
              </a:rPr>
              <a:t>Feelings About Current Finances</a:t>
            </a:r>
            <a:endParaRPr lang="en-US" sz="6000" b="1" dirty="0">
              <a:solidFill>
                <a:srgbClr val="00650B"/>
              </a:solidFill>
              <a:latin typeface="+mj-lt"/>
            </a:endParaRPr>
          </a:p>
        </p:txBody>
      </p:sp>
    </p:spTree>
    <p:extLst>
      <p:ext uri="{BB962C8B-B14F-4D97-AF65-F5344CB8AC3E}">
        <p14:creationId xmlns:p14="http://schemas.microsoft.com/office/powerpoint/2010/main" val="28021982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44664771"/>
              </p:ext>
            </p:extLst>
          </p:nvPr>
        </p:nvGraphicFramePr>
        <p:xfrm>
          <a:off x="152400" y="1841500"/>
          <a:ext cx="8915400" cy="41783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p:cNvSpPr>
            <a:spLocks noGrp="1"/>
          </p:cNvSpPr>
          <p:nvPr>
            <p:ph type="sldNum" sz="quarter" idx="4294967295"/>
          </p:nvPr>
        </p:nvSpPr>
        <p:spPr>
          <a:xfrm>
            <a:off x="7010400" y="6645275"/>
            <a:ext cx="2133600" cy="212725"/>
          </a:xfrm>
          <a:prstGeom prst="rect">
            <a:avLst/>
          </a:prstGeom>
        </p:spPr>
        <p:txBody>
          <a:bodyPr/>
          <a:lstStyle/>
          <a:p>
            <a:pPr algn="r"/>
            <a:fld id="{EBAD9AF0-FD35-4E4E-B775-C1DCF7755A5B}" type="slidenum">
              <a:rPr lang="en-US" sz="1200" smtClean="0"/>
              <a:pPr algn="r"/>
              <a:t>80</a:t>
            </a:fld>
            <a:endParaRPr lang="en-US" sz="1200" dirty="0"/>
          </a:p>
        </p:txBody>
      </p:sp>
      <p:sp>
        <p:nvSpPr>
          <p:cNvPr id="10" name="Text Box 6"/>
          <p:cNvSpPr txBox="1">
            <a:spLocks noChangeArrowheads="1"/>
          </p:cNvSpPr>
          <p:nvPr/>
        </p:nvSpPr>
        <p:spPr bwMode="auto">
          <a:xfrm>
            <a:off x="381000" y="6413956"/>
            <a:ext cx="68852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 2007, 2012, 2016-2017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presented exclude those </a:t>
            </a:r>
            <a:r>
              <a:rPr lang="en-US" sz="800" dirty="0" smtClean="0">
                <a:solidFill>
                  <a:schemeClr val="tx1">
                    <a:lumMod val="50000"/>
                  </a:schemeClr>
                </a:solidFill>
              </a:rPr>
              <a:t>who </a:t>
            </a:r>
            <a:r>
              <a:rPr lang="en-US" sz="800" dirty="0">
                <a:solidFill>
                  <a:schemeClr val="tx1">
                    <a:lumMod val="50000"/>
                  </a:schemeClr>
                </a:solidFill>
              </a:rPr>
              <a:t>answered “Don’t know</a:t>
            </a:r>
            <a:r>
              <a:rPr lang="en-US" sz="800" dirty="0" smtClean="0">
                <a:solidFill>
                  <a:schemeClr val="tx1">
                    <a:lumMod val="50000"/>
                  </a:schemeClr>
                </a:solidFill>
              </a:rPr>
              <a:t>”, said they never worked, or </a:t>
            </a:r>
            <a:r>
              <a:rPr lang="en-US" sz="800" dirty="0">
                <a:solidFill>
                  <a:schemeClr val="tx1">
                    <a:lumMod val="50000"/>
                  </a:schemeClr>
                </a:solidFill>
              </a:rPr>
              <a:t>refused to answer </a:t>
            </a:r>
          </a:p>
        </p:txBody>
      </p:sp>
      <p:sp>
        <p:nvSpPr>
          <p:cNvPr id="14"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Retirees retired at a median age of 62. Most retired before age 65.</a:t>
            </a:r>
            <a:endParaRPr lang="en-US" dirty="0"/>
          </a:p>
        </p:txBody>
      </p:sp>
      <p:sp>
        <p:nvSpPr>
          <p:cNvPr id="15" name="Content Placeholder 2"/>
          <p:cNvSpPr>
            <a:spLocks noGrp="1"/>
          </p:cNvSpPr>
          <p:nvPr>
            <p:ph idx="1"/>
          </p:nvPr>
        </p:nvSpPr>
        <p:spPr>
          <a:xfrm>
            <a:off x="304800" y="1295400"/>
            <a:ext cx="8534400" cy="685800"/>
          </a:xfrm>
        </p:spPr>
        <p:txBody>
          <a:bodyPr/>
          <a:lstStyle/>
          <a:p>
            <a:r>
              <a:rPr lang="en-US" dirty="0" smtClean="0"/>
              <a:t>How </a:t>
            </a:r>
            <a:r>
              <a:rPr lang="en-US" dirty="0"/>
              <a:t>old were you when you retired</a:t>
            </a:r>
            <a:r>
              <a:rPr lang="en-US" dirty="0" smtClean="0"/>
              <a:t>?  (2017 Retirees n=530)</a:t>
            </a:r>
            <a:endParaRPr lang="en-US" dirty="0"/>
          </a:p>
        </p:txBody>
      </p:sp>
    </p:spTree>
    <p:extLst>
      <p:ext uri="{BB962C8B-B14F-4D97-AF65-F5344CB8AC3E}">
        <p14:creationId xmlns:p14="http://schemas.microsoft.com/office/powerpoint/2010/main" val="12333421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30936832"/>
              </p:ext>
            </p:extLst>
          </p:nvPr>
        </p:nvGraphicFramePr>
        <p:xfrm>
          <a:off x="152400" y="1895476"/>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Nearly half of retirees retired earlier than planned.</a:t>
            </a:r>
            <a:endParaRPr lang="en-US" dirty="0"/>
          </a:p>
        </p:txBody>
      </p:sp>
      <p:sp>
        <p:nvSpPr>
          <p:cNvPr id="3" name="Content Placeholder 2"/>
          <p:cNvSpPr>
            <a:spLocks noGrp="1"/>
          </p:cNvSpPr>
          <p:nvPr>
            <p:ph idx="1"/>
          </p:nvPr>
        </p:nvSpPr>
        <p:spPr/>
        <p:txBody>
          <a:bodyPr/>
          <a:lstStyle/>
          <a:p>
            <a:r>
              <a:rPr lang="en-US" dirty="0" smtClean="0"/>
              <a:t>Did </a:t>
            </a:r>
            <a:r>
              <a:rPr lang="en-US" dirty="0"/>
              <a:t>you retire earlier than you planned, later than you planned, or about when you planned?  </a:t>
            </a:r>
            <a:r>
              <a:rPr lang="en-US" dirty="0" smtClean="0"/>
              <a:t>(2017 </a:t>
            </a:r>
            <a:r>
              <a:rPr lang="en-US" dirty="0"/>
              <a:t>Retirees </a:t>
            </a:r>
            <a:r>
              <a:rPr lang="en-US" dirty="0" smtClean="0"/>
              <a:t>n=589)</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81</a:t>
            </a:fld>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1707646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Health problems are the predominant reason for early retirement.</a:t>
            </a:r>
            <a:endParaRPr lang="en-US" dirty="0"/>
          </a:p>
        </p:txBody>
      </p:sp>
      <p:sp>
        <p:nvSpPr>
          <p:cNvPr id="3" name="Content Placeholder 2"/>
          <p:cNvSpPr>
            <a:spLocks noGrp="1"/>
          </p:cNvSpPr>
          <p:nvPr>
            <p:ph idx="1"/>
          </p:nvPr>
        </p:nvSpPr>
        <p:spPr/>
        <p:txBody>
          <a:bodyPr>
            <a:normAutofit/>
          </a:bodyPr>
          <a:lstStyle/>
          <a:p>
            <a:r>
              <a:rPr lang="en-US" dirty="0" smtClean="0"/>
              <a:t>Did you retire earlier than you planned because…?  (Retirees </a:t>
            </a:r>
            <a:r>
              <a:rPr lang="en-US" dirty="0"/>
              <a:t>retiring earlier than </a:t>
            </a:r>
            <a:r>
              <a:rPr lang="en-US" dirty="0" smtClean="0"/>
              <a:t>planned</a:t>
            </a:r>
            <a:br>
              <a:rPr lang="en-US" dirty="0" smtClean="0"/>
            </a:br>
            <a:r>
              <a:rPr lang="en-US" dirty="0" smtClean="0"/>
              <a:t>n=280, percent yes)</a:t>
            </a:r>
            <a:endParaRPr lang="en-US" dirty="0"/>
          </a:p>
        </p:txBody>
      </p:sp>
      <p:graphicFrame>
        <p:nvGraphicFramePr>
          <p:cNvPr id="5" name="Chart 4"/>
          <p:cNvGraphicFramePr/>
          <p:nvPr>
            <p:extLst>
              <p:ext uri="{D42A27DB-BD31-4B8C-83A1-F6EECF244321}">
                <p14:modId xmlns:p14="http://schemas.microsoft.com/office/powerpoint/2010/main" val="4242887528"/>
              </p:ext>
            </p:extLst>
          </p:nvPr>
        </p:nvGraphicFramePr>
        <p:xfrm>
          <a:off x="287078" y="1981200"/>
          <a:ext cx="865490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82</a:t>
            </a:fld>
            <a:endParaRPr lang="en-US" dirty="0"/>
          </a:p>
        </p:txBody>
      </p:sp>
      <p:sp>
        <p:nvSpPr>
          <p:cNvPr id="7"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a:t>
            </a:r>
            <a:r>
              <a:rPr lang="en-US" sz="800" dirty="0">
                <a:solidFill>
                  <a:schemeClr val="tx1">
                    <a:lumMod val="50000"/>
                  </a:schemeClr>
                </a:solidFill>
                <a:latin typeface="+mj-lt"/>
              </a:rPr>
              <a:t>Retirement 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4185832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5029200"/>
            <a:ext cx="8610600" cy="1477328"/>
          </a:xfrm>
          <a:prstGeom prst="rect">
            <a:avLst/>
          </a:prstGeom>
          <a:noFill/>
        </p:spPr>
        <p:txBody>
          <a:bodyPr wrap="square" rtlCol="0">
            <a:spAutoFit/>
          </a:bodyPr>
          <a:lstStyle/>
          <a:p>
            <a:pPr algn="r"/>
            <a:r>
              <a:rPr lang="en-US" sz="3000" b="1" dirty="0" smtClean="0">
                <a:solidFill>
                  <a:srgbClr val="00650B"/>
                </a:solidFill>
                <a:latin typeface="+mj-lt"/>
              </a:rPr>
              <a:t>Expectations About Retirement:</a:t>
            </a:r>
          </a:p>
          <a:p>
            <a:pPr algn="r"/>
            <a:r>
              <a:rPr lang="en-US" sz="6000" b="1" dirty="0" smtClean="0">
                <a:solidFill>
                  <a:srgbClr val="00650B"/>
                </a:solidFill>
                <a:latin typeface="+mj-lt"/>
              </a:rPr>
              <a:t>Sources of Income</a:t>
            </a:r>
            <a:endParaRPr lang="en-US" sz="6000" b="1" dirty="0">
              <a:solidFill>
                <a:srgbClr val="00650B"/>
              </a:solidFill>
              <a:latin typeface="+mj-lt"/>
            </a:endParaRPr>
          </a:p>
        </p:txBody>
      </p:sp>
    </p:spTree>
    <p:extLst>
      <p:ext uri="{BB962C8B-B14F-4D97-AF65-F5344CB8AC3E}">
        <p14:creationId xmlns:p14="http://schemas.microsoft.com/office/powerpoint/2010/main" val="35885032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839200" cy="685800"/>
          </a:xfrm>
        </p:spPr>
        <p:txBody>
          <a:bodyPr>
            <a:noAutofit/>
          </a:bodyPr>
          <a:lstStyle/>
          <a:p>
            <a:r>
              <a:rPr lang="en-US" dirty="0" smtClean="0"/>
              <a:t>Do you think you will do any work for pay after you retire?/Have you worked for pay since you retired? (2017 Workers expecting to retire n=600; Retirees n=587)</a:t>
            </a:r>
            <a:endParaRPr lang="en-US" dirty="0"/>
          </a:p>
        </p:txBody>
      </p:sp>
      <p:graphicFrame>
        <p:nvGraphicFramePr>
          <p:cNvPr id="5" name="Chart 4"/>
          <p:cNvGraphicFramePr/>
          <p:nvPr>
            <p:extLst>
              <p:ext uri="{D42A27DB-BD31-4B8C-83A1-F6EECF244321}">
                <p14:modId xmlns:p14="http://schemas.microsoft.com/office/powerpoint/2010/main" val="3793960620"/>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84</a:t>
            </a:fld>
            <a:endParaRPr lang="en-US" dirty="0"/>
          </a:p>
        </p:txBody>
      </p:sp>
      <p:sp>
        <p:nvSpPr>
          <p:cNvPr id="7" name="Text Box 6"/>
          <p:cNvSpPr txBox="1">
            <a:spLocks noChangeArrowheads="1"/>
          </p:cNvSpPr>
          <p:nvPr/>
        </p:nvSpPr>
        <p:spPr bwMode="auto">
          <a:xfrm>
            <a:off x="381000" y="6413956"/>
            <a:ext cx="5969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1998-2017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br>
              <a:rPr lang="en-US" sz="800" dirty="0" smtClean="0">
                <a:solidFill>
                  <a:schemeClr val="tx1">
                    <a:lumMod val="50000"/>
                  </a:schemeClr>
                </a:solidFill>
                <a:latin typeface="+mj-lt"/>
              </a:rPr>
            </a:br>
            <a:r>
              <a:rPr lang="en-US" sz="800" dirty="0">
                <a:solidFill>
                  <a:schemeClr val="tx1">
                    <a:lumMod val="50000"/>
                  </a:schemeClr>
                </a:solidFill>
              </a:rPr>
              <a:t>Figures and n-sizes from all years </a:t>
            </a:r>
            <a:r>
              <a:rPr lang="en-US" sz="800" dirty="0" smtClean="0">
                <a:solidFill>
                  <a:schemeClr val="tx1">
                    <a:lumMod val="50000"/>
                  </a:schemeClr>
                </a:solidFill>
              </a:rPr>
              <a:t>presented </a:t>
            </a:r>
            <a:r>
              <a:rPr lang="en-US" sz="800" dirty="0">
                <a:solidFill>
                  <a:schemeClr val="tx1">
                    <a:lumMod val="50000"/>
                  </a:schemeClr>
                </a:solidFill>
              </a:rPr>
              <a:t>exclude those </a:t>
            </a:r>
            <a:r>
              <a:rPr lang="en-US" sz="800" dirty="0" smtClean="0">
                <a:solidFill>
                  <a:schemeClr val="tx1">
                    <a:lumMod val="50000"/>
                  </a:schemeClr>
                </a:solidFill>
              </a:rPr>
              <a:t>who </a:t>
            </a:r>
            <a:r>
              <a:rPr lang="en-US" sz="800" dirty="0">
                <a:solidFill>
                  <a:schemeClr val="tx1">
                    <a:lumMod val="50000"/>
                  </a:schemeClr>
                </a:solidFill>
              </a:rPr>
              <a:t>answered “Don’t know” or refused to </a:t>
            </a:r>
            <a:r>
              <a:rPr lang="en-US" sz="800" dirty="0" smtClean="0">
                <a:solidFill>
                  <a:schemeClr val="tx1">
                    <a:lumMod val="50000"/>
                  </a:schemeClr>
                </a:solidFill>
              </a:rPr>
              <a:t>answer</a:t>
            </a:r>
            <a:endParaRPr lang="en-US" sz="800" dirty="0">
              <a:solidFill>
                <a:schemeClr val="tx1">
                  <a:lumMod val="50000"/>
                </a:schemeClr>
              </a:solidFill>
              <a:latin typeface="+mj-lt"/>
            </a:endParaRPr>
          </a:p>
        </p:txBody>
      </p:sp>
      <p:sp>
        <p:nvSpPr>
          <p:cNvPr id="8" name="Title 1"/>
          <p:cNvSpPr txBox="1">
            <a:spLocks/>
          </p:cNvSpPr>
          <p:nvPr/>
        </p:nvSpPr>
        <p:spPr>
          <a:xfrm>
            <a:off x="91440" y="182880"/>
            <a:ext cx="8686800" cy="914400"/>
          </a:xfrm>
          <a:prstGeom prst="rect">
            <a:avLst/>
          </a:prstGeom>
        </p:spPr>
        <p:txBody>
          <a:bodyPr vert="horz" lIns="91440" tIns="45720" rIns="91440" bIns="45720" rtlCol="0" anchor="ctr">
            <a:noAutofit/>
          </a:bodyPr>
          <a:lstStyle>
            <a:lvl1pPr>
              <a:spcBef>
                <a:spcPct val="0"/>
              </a:spcBef>
              <a:buNone/>
              <a:defRPr sz="2400" b="1" baseline="0">
                <a:latin typeface="+mj-lt"/>
                <a:ea typeface="+mj-ea"/>
                <a:cs typeface="+mj-cs"/>
              </a:defRPr>
            </a:lvl1pPr>
          </a:lstStyle>
          <a:p>
            <a:r>
              <a:rPr lang="en-US" dirty="0"/>
              <a:t>More workers </a:t>
            </a:r>
            <a:r>
              <a:rPr lang="en-US" dirty="0" smtClean="0"/>
              <a:t>than in recent years say they </a:t>
            </a:r>
            <a:r>
              <a:rPr lang="en-US" dirty="0"/>
              <a:t>will work after </a:t>
            </a:r>
            <a:r>
              <a:rPr lang="en-US" dirty="0" smtClean="0"/>
              <a:t>retiring, though fewer retirees actually work in retirement.</a:t>
            </a:r>
            <a:endParaRPr lang="en-US" dirty="0"/>
          </a:p>
        </p:txBody>
      </p:sp>
    </p:spTree>
    <p:extLst>
      <p:ext uri="{BB962C8B-B14F-4D97-AF65-F5344CB8AC3E}">
        <p14:creationId xmlns:p14="http://schemas.microsoft.com/office/powerpoint/2010/main" val="3246075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9 in 10 retirees who have worked for pay in retirement cite staying active and involved as a reason.</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85</a:t>
            </a:fld>
            <a:endParaRPr lang="en-US" dirty="0"/>
          </a:p>
        </p:txBody>
      </p:sp>
      <p:graphicFrame>
        <p:nvGraphicFramePr>
          <p:cNvPr id="5" name="Chart 4"/>
          <p:cNvGraphicFramePr/>
          <p:nvPr>
            <p:extLst>
              <p:ext uri="{D42A27DB-BD31-4B8C-83A1-F6EECF244321}">
                <p14:modId xmlns:p14="http://schemas.microsoft.com/office/powerpoint/2010/main" val="746148849"/>
              </p:ext>
            </p:extLst>
          </p:nvPr>
        </p:nvGraphicFramePr>
        <p:xfrm>
          <a:off x="381000" y="1883987"/>
          <a:ext cx="7723340" cy="450767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a:xfrm>
            <a:off x="228600" y="1295400"/>
            <a:ext cx="8839200" cy="685800"/>
          </a:xfrm>
        </p:spPr>
        <p:txBody>
          <a:bodyPr>
            <a:noAutofit/>
          </a:bodyPr>
          <a:lstStyle/>
          <a:p>
            <a:r>
              <a:rPr lang="en-US" dirty="0" smtClean="0"/>
              <a:t>Which of the following are reasons why you worked for pay after you retired? (Worked for pay in retirement: Retirees n=185)</a:t>
            </a:r>
            <a:endParaRPr lang="en-US" dirty="0"/>
          </a:p>
        </p:txBody>
      </p:sp>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6079982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As with retirees, workers who plan to work in retirement most want to stay active and involved.</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86</a:t>
            </a:fld>
            <a:endParaRPr lang="en-US" dirty="0"/>
          </a:p>
        </p:txBody>
      </p:sp>
      <p:graphicFrame>
        <p:nvGraphicFramePr>
          <p:cNvPr id="5" name="Chart 4"/>
          <p:cNvGraphicFramePr/>
          <p:nvPr>
            <p:extLst>
              <p:ext uri="{D42A27DB-BD31-4B8C-83A1-F6EECF244321}">
                <p14:modId xmlns:p14="http://schemas.microsoft.com/office/powerpoint/2010/main" val="629108195"/>
              </p:ext>
            </p:extLst>
          </p:nvPr>
        </p:nvGraphicFramePr>
        <p:xfrm>
          <a:off x="381000" y="1883987"/>
          <a:ext cx="7723340" cy="450767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a:xfrm>
            <a:off x="228600" y="1295400"/>
            <a:ext cx="8839200" cy="685800"/>
          </a:xfrm>
        </p:spPr>
        <p:txBody>
          <a:bodyPr>
            <a:noAutofit/>
          </a:bodyPr>
          <a:lstStyle/>
          <a:p>
            <a:r>
              <a:rPr lang="en-US" dirty="0" smtClean="0"/>
              <a:t>Which of the following are reasons why you will work for pay after you retire? (Will work for pay in retirement: Workers n=473)</a:t>
            </a:r>
            <a:endParaRPr lang="en-US" dirty="0"/>
          </a:p>
        </p:txBody>
      </p:sp>
      <p:sp>
        <p:nvSpPr>
          <p:cNvPr id="8"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1324091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38901058"/>
              </p:ext>
            </p:extLst>
          </p:nvPr>
        </p:nvGraphicFramePr>
        <p:xfrm>
          <a:off x="152400" y="2331720"/>
          <a:ext cx="89154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More than a third of workers believe Social </a:t>
            </a:r>
            <a:r>
              <a:rPr lang="en-US" dirty="0"/>
              <a:t>S</a:t>
            </a:r>
            <a:r>
              <a:rPr lang="en-US" dirty="0" smtClean="0"/>
              <a:t>ecurity will be a </a:t>
            </a:r>
            <a:r>
              <a:rPr lang="en-US" i="1" dirty="0" smtClean="0"/>
              <a:t>major</a:t>
            </a:r>
            <a:r>
              <a:rPr lang="en-US" dirty="0" smtClean="0"/>
              <a:t> source of retirement income.</a:t>
            </a:r>
            <a:endParaRPr lang="en-US" dirty="0"/>
          </a:p>
        </p:txBody>
      </p:sp>
      <p:sp>
        <p:nvSpPr>
          <p:cNvPr id="3" name="Content Placeholder 2"/>
          <p:cNvSpPr>
            <a:spLocks noGrp="1"/>
          </p:cNvSpPr>
          <p:nvPr>
            <p:ph idx="1"/>
          </p:nvPr>
        </p:nvSpPr>
        <p:spPr/>
        <p:txBody>
          <a:bodyPr>
            <a:normAutofit lnSpcReduction="10000"/>
          </a:bodyPr>
          <a:lstStyle/>
          <a:p>
            <a:r>
              <a:rPr lang="en-US" dirty="0" smtClean="0"/>
              <a:t>Do you expect the following will be a major source of income, a minor source of income, or not a source of income in your (and your spouse’s) retirement?  (2017 Workers planning to retire n=938)</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87</a:t>
            </a:fld>
            <a:endParaRPr lang="en-US" dirty="0"/>
          </a:p>
        </p:txBody>
      </p:sp>
      <p:sp>
        <p:nvSpPr>
          <p:cNvPr id="12" name="Text Box 7"/>
          <p:cNvSpPr txBox="1">
            <a:spLocks noChangeArrowheads="1"/>
          </p:cNvSpPr>
          <p:nvPr/>
        </p:nvSpPr>
        <p:spPr bwMode="auto">
          <a:xfrm>
            <a:off x="3238500" y="1909346"/>
            <a:ext cx="26670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latin typeface="Rockwell" panose="02060603020205020403" pitchFamily="18" charset="0"/>
              </a:rPr>
              <a:t>Social Security</a:t>
            </a:r>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1315796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16195522"/>
              </p:ext>
            </p:extLst>
          </p:nvPr>
        </p:nvGraphicFramePr>
        <p:xfrm>
          <a:off x="152400" y="2331720"/>
          <a:ext cx="89154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In contrast, 6 in 10 retirees say Social </a:t>
            </a:r>
            <a:r>
              <a:rPr lang="en-US" dirty="0"/>
              <a:t>S</a:t>
            </a:r>
            <a:r>
              <a:rPr lang="en-US" dirty="0" smtClean="0"/>
              <a:t>ecurity is a </a:t>
            </a:r>
            <a:r>
              <a:rPr lang="en-US" i="1" dirty="0" smtClean="0"/>
              <a:t>major</a:t>
            </a:r>
            <a:r>
              <a:rPr lang="en-US" dirty="0" smtClean="0"/>
              <a:t> source of income.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88</a:t>
            </a:fld>
            <a:endParaRPr lang="en-US" dirty="0"/>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(2017 Retirees n=589)</a:t>
            </a:r>
            <a:endParaRPr lang="en-US" dirty="0"/>
          </a:p>
        </p:txBody>
      </p:sp>
      <p:sp>
        <p:nvSpPr>
          <p:cNvPr id="13" name="Text Box 7"/>
          <p:cNvSpPr txBox="1">
            <a:spLocks noChangeArrowheads="1"/>
          </p:cNvSpPr>
          <p:nvPr/>
        </p:nvSpPr>
        <p:spPr bwMode="auto">
          <a:xfrm>
            <a:off x="3238500" y="1909346"/>
            <a:ext cx="26670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latin typeface="Rockwell" panose="02060603020205020403" pitchFamily="18" charset="0"/>
              </a:rPr>
              <a:t>Social Security</a:t>
            </a:r>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9520890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09377031"/>
              </p:ext>
            </p:extLst>
          </p:nvPr>
        </p:nvGraphicFramePr>
        <p:xfrm>
          <a:off x="152400" y="2331720"/>
          <a:ext cx="8915400" cy="39166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A quarter of workers expect a traditional pension or cash balance plan will be a </a:t>
            </a:r>
            <a:r>
              <a:rPr lang="en-US" i="1" dirty="0" smtClean="0"/>
              <a:t>major</a:t>
            </a:r>
            <a:r>
              <a:rPr lang="en-US" dirty="0" smtClean="0"/>
              <a:t> income source in retirement.</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89</a:t>
            </a:fld>
            <a:endParaRPr lang="en-US" dirty="0"/>
          </a:p>
        </p:txBody>
      </p:sp>
      <p:sp>
        <p:nvSpPr>
          <p:cNvPr id="13" name="Text Box 7"/>
          <p:cNvSpPr txBox="1">
            <a:spLocks noChangeArrowheads="1"/>
          </p:cNvSpPr>
          <p:nvPr/>
        </p:nvSpPr>
        <p:spPr bwMode="auto">
          <a:xfrm>
            <a:off x="1123950" y="2023646"/>
            <a:ext cx="6896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Employer-provided Traditional </a:t>
            </a:r>
            <a:r>
              <a:rPr lang="en-US" sz="1600" b="1" dirty="0">
                <a:latin typeface="Rockwell" panose="02060603020205020403" pitchFamily="18" charset="0"/>
              </a:rPr>
              <a:t>P</a:t>
            </a:r>
            <a:r>
              <a:rPr lang="en-US" sz="1600" b="1" dirty="0" smtClean="0">
                <a:latin typeface="Rockwell" panose="02060603020205020403" pitchFamily="18" charset="0"/>
              </a:rPr>
              <a:t>ension </a:t>
            </a:r>
            <a:r>
              <a:rPr lang="en-US" sz="1600" b="1" dirty="0">
                <a:latin typeface="Rockwell" panose="02060603020205020403" pitchFamily="18" charset="0"/>
              </a:rPr>
              <a:t>or </a:t>
            </a:r>
            <a:r>
              <a:rPr lang="en-US" sz="1600" b="1" dirty="0" smtClean="0">
                <a:latin typeface="Rockwell" panose="02060603020205020403" pitchFamily="18" charset="0"/>
              </a:rPr>
              <a:t>Cash Balance </a:t>
            </a:r>
            <a:r>
              <a:rPr lang="en-US" sz="1600" b="1" dirty="0">
                <a:latin typeface="Rockwell" panose="02060603020205020403" pitchFamily="18" charset="0"/>
              </a:rPr>
              <a:t>P</a:t>
            </a:r>
            <a:r>
              <a:rPr lang="en-US" sz="1600" b="1" dirty="0" smtClean="0">
                <a:latin typeface="Rockwell" panose="02060603020205020403" pitchFamily="18" charset="0"/>
              </a:rPr>
              <a:t>lan</a:t>
            </a:r>
            <a:endParaRPr lang="en-US" sz="1600" b="1" dirty="0">
              <a:latin typeface="Rockwell" panose="02060603020205020403" pitchFamily="18" charset="0"/>
            </a:endParaRPr>
          </a:p>
        </p:txBody>
      </p:sp>
      <p:sp>
        <p:nvSpPr>
          <p:cNvPr id="15" name="Content Placeholder 2"/>
          <p:cNvSpPr>
            <a:spLocks noGrp="1"/>
          </p:cNvSpPr>
          <p:nvPr>
            <p:ph idx="1"/>
          </p:nvPr>
        </p:nvSpPr>
        <p:spPr>
          <a:xfrm>
            <a:off x="304800" y="1295400"/>
            <a:ext cx="8534400" cy="685800"/>
          </a:xfrm>
        </p:spPr>
        <p:txBody>
          <a:bodyPr>
            <a:normAutofit lnSpcReduction="10000"/>
          </a:bodyPr>
          <a:lstStyle/>
          <a:p>
            <a:r>
              <a:rPr lang="en-US" dirty="0" smtClean="0"/>
              <a:t>Do you expect the following will be a major source of income, a minor source of income, or not a source of income in your (and your spouse’s) retirement?  (2017 Workers planning to retire n=938)</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2002-2017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028452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57200"/>
          </a:xfrm>
        </p:spPr>
        <p:txBody>
          <a:bodyPr>
            <a:noAutofit/>
          </a:bodyPr>
          <a:lstStyle/>
          <a:p>
            <a:r>
              <a:rPr lang="en-US" dirty="0" smtClean="0"/>
              <a:t>How financially secure, if at all, do you feel these days? (Workers n=1,082, Retirees n=589)</a:t>
            </a:r>
            <a:endParaRPr lang="en-US" dirty="0"/>
          </a:p>
        </p:txBody>
      </p:sp>
      <p:graphicFrame>
        <p:nvGraphicFramePr>
          <p:cNvPr id="6" name="Chart 5"/>
          <p:cNvGraphicFramePr/>
          <p:nvPr>
            <p:extLst>
              <p:ext uri="{D42A27DB-BD31-4B8C-83A1-F6EECF244321}">
                <p14:modId xmlns:p14="http://schemas.microsoft.com/office/powerpoint/2010/main" val="1057585456"/>
              </p:ext>
            </p:extLst>
          </p:nvPr>
        </p:nvGraphicFramePr>
        <p:xfrm>
          <a:off x="366932" y="18288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9</a:t>
            </a:fld>
            <a:endParaRPr lang="en-US" dirty="0"/>
          </a:p>
        </p:txBody>
      </p:sp>
      <p:sp>
        <p:nvSpPr>
          <p:cNvPr id="7" name="Text Box 6"/>
          <p:cNvSpPr txBox="1">
            <a:spLocks noChangeArrowheads="1"/>
          </p:cNvSpPr>
          <p:nvPr/>
        </p:nvSpPr>
        <p:spPr bwMode="auto">
          <a:xfrm>
            <a:off x="381000" y="6413956"/>
            <a:ext cx="5682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
        <p:nvSpPr>
          <p:cNvPr id="8" name="Title 1"/>
          <p:cNvSpPr txBox="1">
            <a:spLocks/>
          </p:cNvSpPr>
          <p:nvPr/>
        </p:nvSpPr>
        <p:spPr>
          <a:xfrm>
            <a:off x="91440" y="182880"/>
            <a:ext cx="8686800" cy="914400"/>
          </a:xfrm>
          <a:prstGeom prst="rect">
            <a:avLst/>
          </a:prstGeom>
        </p:spPr>
        <p:txBody>
          <a:bodyPr anchor="ctr" anchorCtr="0">
            <a:normAutofit/>
          </a:bodyPr>
          <a:lstStyle>
            <a:lvl1pPr algn="ctr" defTabSz="914400" rtl="0" eaLnBrk="1" latinLnBrk="0" hangingPunct="1">
              <a:spcBef>
                <a:spcPct val="0"/>
              </a:spcBef>
              <a:buNone/>
              <a:defRPr sz="2400" b="1" kern="1200" baseline="0">
                <a:solidFill>
                  <a:schemeClr val="tx1"/>
                </a:solidFill>
                <a:latin typeface="+mj-lt"/>
                <a:ea typeface="+mj-ea"/>
                <a:cs typeface="+mj-cs"/>
              </a:defRPr>
            </a:lvl1pPr>
          </a:lstStyle>
          <a:p>
            <a:pPr algn="l"/>
            <a:r>
              <a:rPr lang="en-US" dirty="0" smtClean="0"/>
              <a:t>For the most part, workers and retirees feel financially secure, though not </a:t>
            </a:r>
            <a:r>
              <a:rPr lang="en-US" i="1" dirty="0" smtClean="0"/>
              <a:t>very</a:t>
            </a:r>
            <a:r>
              <a:rPr lang="en-US" dirty="0" smtClean="0"/>
              <a:t> secure.</a:t>
            </a:r>
            <a:endParaRPr lang="en-US" dirty="0"/>
          </a:p>
        </p:txBody>
      </p:sp>
    </p:spTree>
    <p:extLst>
      <p:ext uri="{BB962C8B-B14F-4D97-AF65-F5344CB8AC3E}">
        <p14:creationId xmlns:p14="http://schemas.microsoft.com/office/powerpoint/2010/main" val="15697052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04819600"/>
              </p:ext>
            </p:extLst>
          </p:nvPr>
        </p:nvGraphicFramePr>
        <p:xfrm>
          <a:off x="1385668" y="2628445"/>
          <a:ext cx="6691532" cy="35437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1 in 3 workers </a:t>
            </a:r>
            <a:r>
              <a:rPr lang="en-US" dirty="0"/>
              <a:t>who do not have DB </a:t>
            </a:r>
            <a:r>
              <a:rPr lang="en-US" dirty="0" smtClean="0"/>
              <a:t>benefits expect to have pension income in retirement.</a:t>
            </a:r>
            <a:endParaRPr lang="en-US" dirty="0"/>
          </a:p>
        </p:txBody>
      </p:sp>
      <p:sp>
        <p:nvSpPr>
          <p:cNvPr id="7" name="Slide Number Placeholder 6"/>
          <p:cNvSpPr>
            <a:spLocks noGrp="1"/>
          </p:cNvSpPr>
          <p:nvPr>
            <p:ph type="sldNum" sz="quarter" idx="10"/>
          </p:nvPr>
        </p:nvSpPr>
        <p:spPr/>
        <p:txBody>
          <a:bodyPr/>
          <a:lstStyle/>
          <a:p>
            <a:fld id="{EBAD9AF0-FD35-4E4E-B775-C1DCF7755A5B}" type="slidenum">
              <a:rPr lang="en-US" smtClean="0"/>
              <a:t>90</a:t>
            </a:fld>
            <a:endParaRPr lang="en-US" dirty="0"/>
          </a:p>
        </p:txBody>
      </p:sp>
      <p:sp>
        <p:nvSpPr>
          <p:cNvPr id="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(Workers planning to retire)</a:t>
            </a:r>
            <a:endParaRPr lang="en-US" dirty="0"/>
          </a:p>
        </p:txBody>
      </p:sp>
      <p:sp>
        <p:nvSpPr>
          <p:cNvPr id="10" name="Text Box 7"/>
          <p:cNvSpPr txBox="1">
            <a:spLocks noChangeArrowheads="1"/>
          </p:cNvSpPr>
          <p:nvPr/>
        </p:nvSpPr>
        <p:spPr bwMode="auto">
          <a:xfrm>
            <a:off x="1219200" y="1967470"/>
            <a:ext cx="6887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Expectation of Income from Pension, by Household Ownership of Defined Benefit Plan</a:t>
            </a:r>
          </a:p>
        </p:txBody>
      </p:sp>
      <p:sp>
        <p:nvSpPr>
          <p:cNvPr id="11" name="Text Box 6"/>
          <p:cNvSpPr txBox="1">
            <a:spLocks noChangeArrowheads="1"/>
          </p:cNvSpPr>
          <p:nvPr/>
        </p:nvSpPr>
        <p:spPr bwMode="auto">
          <a:xfrm>
            <a:off x="381000" y="6413956"/>
            <a:ext cx="5711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1251795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435737714"/>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Pensions are a </a:t>
            </a:r>
            <a:r>
              <a:rPr lang="en-US" i="1" dirty="0" smtClean="0"/>
              <a:t>major</a:t>
            </a:r>
            <a:r>
              <a:rPr lang="en-US" dirty="0" smtClean="0"/>
              <a:t> source of income for 4 in 10 retirees.</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91</a:t>
            </a:fld>
            <a:endParaRPr lang="en-US" dirty="0"/>
          </a:p>
        </p:txBody>
      </p:sp>
      <p:sp>
        <p:nvSpPr>
          <p:cNvPr id="12" name="Text Box 7"/>
          <p:cNvSpPr txBox="1">
            <a:spLocks noChangeArrowheads="1"/>
          </p:cNvSpPr>
          <p:nvPr/>
        </p:nvSpPr>
        <p:spPr bwMode="auto">
          <a:xfrm>
            <a:off x="1123950" y="1909346"/>
            <a:ext cx="6896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Employer-provided Traditional </a:t>
            </a:r>
            <a:r>
              <a:rPr lang="en-US" sz="1600" b="1" dirty="0">
                <a:latin typeface="Rockwell" panose="02060603020205020403" pitchFamily="18" charset="0"/>
              </a:rPr>
              <a:t>P</a:t>
            </a:r>
            <a:r>
              <a:rPr lang="en-US" sz="1600" b="1" dirty="0" smtClean="0">
                <a:latin typeface="Rockwell" panose="02060603020205020403" pitchFamily="18" charset="0"/>
              </a:rPr>
              <a:t>ension or Cash </a:t>
            </a:r>
            <a:r>
              <a:rPr lang="en-US" sz="1600" b="1" dirty="0">
                <a:latin typeface="Rockwell" panose="02060603020205020403" pitchFamily="18" charset="0"/>
              </a:rPr>
              <a:t>B</a:t>
            </a:r>
            <a:r>
              <a:rPr lang="en-US" sz="1600" b="1" dirty="0" smtClean="0">
                <a:latin typeface="Rockwell" panose="02060603020205020403" pitchFamily="18" charset="0"/>
              </a:rPr>
              <a:t>alance </a:t>
            </a:r>
            <a:r>
              <a:rPr lang="en-US" sz="1600" b="1" dirty="0">
                <a:latin typeface="Rockwell" panose="02060603020205020403" pitchFamily="18" charset="0"/>
              </a:rPr>
              <a:t>P</a:t>
            </a:r>
            <a:r>
              <a:rPr lang="en-US" sz="1600" b="1" dirty="0" smtClean="0">
                <a:latin typeface="Rockwell" panose="02060603020205020403" pitchFamily="18" charset="0"/>
              </a:rPr>
              <a:t>lan</a:t>
            </a:r>
            <a:endParaRPr lang="en-US" sz="1600" b="1" dirty="0">
              <a:latin typeface="Rockwell" panose="02060603020205020403" pitchFamily="18" charset="0"/>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(2017 Retirees n=589)</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2002-2017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6996313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749762550"/>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8 in 10 workers say that employer-sponsored retirement savings plans will be a source of income, consistent with previous years.</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92</a:t>
            </a:fld>
            <a:endParaRPr lang="en-US" dirty="0"/>
          </a:p>
        </p:txBody>
      </p:sp>
      <p:sp>
        <p:nvSpPr>
          <p:cNvPr id="13" name="Text Box 7"/>
          <p:cNvSpPr txBox="1">
            <a:spLocks noChangeArrowheads="1"/>
          </p:cNvSpPr>
          <p:nvPr/>
        </p:nvSpPr>
        <p:spPr bwMode="auto">
          <a:xfrm>
            <a:off x="2085976" y="1918871"/>
            <a:ext cx="5114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Employer-sponsored </a:t>
            </a:r>
            <a:r>
              <a:rPr lang="en-US" sz="1600" b="1" dirty="0">
                <a:latin typeface="Rockwell" panose="02060603020205020403" pitchFamily="18" charset="0"/>
              </a:rPr>
              <a:t>R</a:t>
            </a:r>
            <a:r>
              <a:rPr lang="en-US" sz="1600" b="1" dirty="0" smtClean="0">
                <a:latin typeface="Rockwell" panose="02060603020205020403" pitchFamily="18" charset="0"/>
              </a:rPr>
              <a:t>etirement </a:t>
            </a:r>
            <a:r>
              <a:rPr lang="en-US" sz="1600" b="1" dirty="0">
                <a:latin typeface="Rockwell" panose="02060603020205020403" pitchFamily="18" charset="0"/>
              </a:rPr>
              <a:t>S</a:t>
            </a:r>
            <a:r>
              <a:rPr lang="en-US" sz="1600" b="1" dirty="0" smtClean="0">
                <a:latin typeface="Rockwell" panose="02060603020205020403" pitchFamily="18" charset="0"/>
              </a:rPr>
              <a:t>avings </a:t>
            </a:r>
            <a:r>
              <a:rPr lang="en-US" sz="1600" b="1" dirty="0">
                <a:latin typeface="Rockwell" panose="02060603020205020403" pitchFamily="18" charset="0"/>
              </a:rPr>
              <a:t>P</a:t>
            </a:r>
            <a:r>
              <a:rPr lang="en-US" sz="1600" b="1" dirty="0" smtClean="0">
                <a:latin typeface="Rockwell" panose="02060603020205020403" pitchFamily="18" charset="0"/>
              </a:rPr>
              <a:t>lan</a:t>
            </a:r>
            <a:endParaRPr lang="en-US" sz="1600" b="1" dirty="0">
              <a:latin typeface="Rockwell" panose="02060603020205020403" pitchFamily="18" charset="0"/>
            </a:endParaRPr>
          </a:p>
        </p:txBody>
      </p:sp>
      <p:sp>
        <p:nvSpPr>
          <p:cNvPr id="15" name="Content Placeholder 2"/>
          <p:cNvSpPr>
            <a:spLocks noGrp="1"/>
          </p:cNvSpPr>
          <p:nvPr>
            <p:ph idx="1"/>
          </p:nvPr>
        </p:nvSpPr>
        <p:spPr>
          <a:xfrm>
            <a:off x="304800" y="1295400"/>
            <a:ext cx="8534400" cy="685800"/>
          </a:xfrm>
        </p:spPr>
        <p:txBody>
          <a:bodyPr>
            <a:normAutofit lnSpcReduction="10000"/>
          </a:bodyPr>
          <a:lstStyle/>
          <a:p>
            <a:r>
              <a:rPr lang="en-US" dirty="0" smtClean="0"/>
              <a:t>Do you expect the following will be a major source of income, a minor source of income, or not a source of income in your (and your spouse’s) retirement?  (2017 Workers planning to retire n=938)</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2005-2017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0615788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809729955"/>
              </p:ext>
            </p:extLst>
          </p:nvPr>
        </p:nvGraphicFramePr>
        <p:xfrm>
          <a:off x="152400" y="2331720"/>
          <a:ext cx="8915400"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This year, 1 in 4 retirees say employer-sponsored retirement savings plans are a major source of income.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93</a:t>
            </a:fld>
            <a:endParaRPr lang="en-US" dirty="0"/>
          </a:p>
        </p:txBody>
      </p:sp>
      <p:sp>
        <p:nvSpPr>
          <p:cNvPr id="11" name="Text Box 7"/>
          <p:cNvSpPr txBox="1">
            <a:spLocks noChangeArrowheads="1"/>
          </p:cNvSpPr>
          <p:nvPr/>
        </p:nvSpPr>
        <p:spPr bwMode="auto">
          <a:xfrm>
            <a:off x="2085976" y="1918871"/>
            <a:ext cx="5114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Employer-sponsored Retirement </a:t>
            </a:r>
            <a:r>
              <a:rPr lang="en-US" sz="1600" b="1" dirty="0">
                <a:latin typeface="Rockwell" panose="02060603020205020403" pitchFamily="18" charset="0"/>
              </a:rPr>
              <a:t>S</a:t>
            </a:r>
            <a:r>
              <a:rPr lang="en-US" sz="1600" b="1" dirty="0" smtClean="0">
                <a:latin typeface="Rockwell" panose="02060603020205020403" pitchFamily="18" charset="0"/>
              </a:rPr>
              <a:t>avings </a:t>
            </a:r>
            <a:r>
              <a:rPr lang="en-US" sz="1600" b="1" dirty="0">
                <a:latin typeface="Rockwell" panose="02060603020205020403" pitchFamily="18" charset="0"/>
              </a:rPr>
              <a:t>P</a:t>
            </a:r>
            <a:r>
              <a:rPr lang="en-US" sz="1600" b="1" dirty="0" smtClean="0">
                <a:latin typeface="Rockwell" panose="02060603020205020403" pitchFamily="18" charset="0"/>
              </a:rPr>
              <a:t>lan</a:t>
            </a:r>
            <a:endParaRPr lang="en-US" sz="1600" b="1" dirty="0">
              <a:latin typeface="Rockwell" panose="02060603020205020403" pitchFamily="18" charset="0"/>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(2017 Retirees n=589)</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2005-2017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6563158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21049875"/>
              </p:ext>
            </p:extLst>
          </p:nvPr>
        </p:nvGraphicFramePr>
        <p:xfrm>
          <a:off x="152400" y="2331720"/>
          <a:ext cx="8915400" cy="368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1 in 4 workers expect an IRA to be a </a:t>
            </a:r>
            <a:r>
              <a:rPr lang="en-US" i="1" dirty="0" smtClean="0"/>
              <a:t>major </a:t>
            </a:r>
            <a:r>
              <a:rPr lang="en-US" dirty="0" smtClean="0"/>
              <a:t>source of retirement income.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94</a:t>
            </a:fld>
            <a:endParaRPr lang="en-US" dirty="0"/>
          </a:p>
        </p:txBody>
      </p:sp>
      <p:sp>
        <p:nvSpPr>
          <p:cNvPr id="13" name="Text Box 7"/>
          <p:cNvSpPr txBox="1">
            <a:spLocks noChangeArrowheads="1"/>
          </p:cNvSpPr>
          <p:nvPr/>
        </p:nvSpPr>
        <p:spPr bwMode="auto">
          <a:xfrm>
            <a:off x="2447925" y="1909346"/>
            <a:ext cx="4248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latin typeface="Rockwell" panose="02060603020205020403" pitchFamily="18" charset="0"/>
              </a:rPr>
              <a:t>Individual </a:t>
            </a:r>
            <a:r>
              <a:rPr lang="en-US" sz="1600" b="1" dirty="0" smtClean="0">
                <a:latin typeface="Rockwell" panose="02060603020205020403" pitchFamily="18" charset="0"/>
              </a:rPr>
              <a:t>Retirement </a:t>
            </a:r>
            <a:r>
              <a:rPr lang="en-US" sz="1600" b="1" dirty="0">
                <a:latin typeface="Rockwell" panose="02060603020205020403" pitchFamily="18" charset="0"/>
              </a:rPr>
              <a:t>A</a:t>
            </a:r>
            <a:r>
              <a:rPr lang="en-US" sz="1600" b="1" dirty="0" smtClean="0">
                <a:latin typeface="Rockwell" panose="02060603020205020403" pitchFamily="18" charset="0"/>
              </a:rPr>
              <a:t>ccount </a:t>
            </a:r>
            <a:r>
              <a:rPr lang="en-US" sz="1600" b="1" dirty="0">
                <a:latin typeface="Rockwell" panose="02060603020205020403" pitchFamily="18" charset="0"/>
              </a:rPr>
              <a:t>or IRA</a:t>
            </a:r>
          </a:p>
        </p:txBody>
      </p:sp>
      <p:sp>
        <p:nvSpPr>
          <p:cNvPr id="15" name="Content Placeholder 2"/>
          <p:cNvSpPr>
            <a:spLocks noGrp="1"/>
          </p:cNvSpPr>
          <p:nvPr>
            <p:ph idx="1"/>
          </p:nvPr>
        </p:nvSpPr>
        <p:spPr>
          <a:xfrm>
            <a:off x="304800" y="1295400"/>
            <a:ext cx="8534400" cy="685800"/>
          </a:xfrm>
        </p:spPr>
        <p:txBody>
          <a:bodyPr>
            <a:normAutofit lnSpcReduction="10000"/>
          </a:bodyPr>
          <a:lstStyle/>
          <a:p>
            <a:r>
              <a:rPr lang="en-US" dirty="0" smtClean="0"/>
              <a:t>Do you expect the following will be a major source of income, a minor source of income, or not a source of income in your (and your spouse’s) retirement?  (2017 Workers planning to retire n=938)</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2008-2017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2395602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6707687"/>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Similarly, nearly a quarter of retirees say an IRA is a </a:t>
            </a:r>
            <a:r>
              <a:rPr lang="en-US" i="1" dirty="0" smtClean="0"/>
              <a:t>major</a:t>
            </a:r>
            <a:r>
              <a:rPr lang="en-US" dirty="0" smtClean="0"/>
              <a:t> source of income.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95</a:t>
            </a:fld>
            <a:endParaRPr lang="en-US" dirty="0"/>
          </a:p>
        </p:txBody>
      </p:sp>
      <p:sp>
        <p:nvSpPr>
          <p:cNvPr id="11" name="Text Box 7"/>
          <p:cNvSpPr txBox="1">
            <a:spLocks noChangeArrowheads="1"/>
          </p:cNvSpPr>
          <p:nvPr/>
        </p:nvSpPr>
        <p:spPr bwMode="auto">
          <a:xfrm>
            <a:off x="2447925" y="1909346"/>
            <a:ext cx="4248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latin typeface="Rockwell" panose="02060603020205020403" pitchFamily="18" charset="0"/>
              </a:rPr>
              <a:t>Individual </a:t>
            </a:r>
            <a:r>
              <a:rPr lang="en-US" sz="1600" b="1" dirty="0" smtClean="0">
                <a:latin typeface="Rockwell" panose="02060603020205020403" pitchFamily="18" charset="0"/>
              </a:rPr>
              <a:t>Retirement </a:t>
            </a:r>
            <a:r>
              <a:rPr lang="en-US" sz="1600" b="1" dirty="0">
                <a:latin typeface="Rockwell" panose="02060603020205020403" pitchFamily="18" charset="0"/>
              </a:rPr>
              <a:t>A</a:t>
            </a:r>
            <a:r>
              <a:rPr lang="en-US" sz="1600" b="1" dirty="0" smtClean="0">
                <a:latin typeface="Rockwell" panose="02060603020205020403" pitchFamily="18" charset="0"/>
              </a:rPr>
              <a:t>ccount </a:t>
            </a:r>
            <a:r>
              <a:rPr lang="en-US" sz="1600" b="1" dirty="0">
                <a:latin typeface="Rockwell" panose="02060603020205020403" pitchFamily="18" charset="0"/>
              </a:rPr>
              <a:t>or IRA</a:t>
            </a: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(2017 Retirees n=589)</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2008-2017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8546750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9086753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One-quarter of workers expect personal savings and investments will be a </a:t>
            </a:r>
            <a:r>
              <a:rPr lang="en-US" i="1" dirty="0" smtClean="0"/>
              <a:t>major</a:t>
            </a:r>
            <a:r>
              <a:rPr lang="en-US" dirty="0" smtClean="0"/>
              <a:t> source of income.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96</a:t>
            </a:fld>
            <a:endParaRPr lang="en-US" dirty="0"/>
          </a:p>
        </p:txBody>
      </p:sp>
      <p:sp>
        <p:nvSpPr>
          <p:cNvPr id="13" name="Text Box 7"/>
          <p:cNvSpPr txBox="1">
            <a:spLocks noChangeArrowheads="1"/>
          </p:cNvSpPr>
          <p:nvPr/>
        </p:nvSpPr>
        <p:spPr bwMode="auto">
          <a:xfrm>
            <a:off x="2343150" y="2023646"/>
            <a:ext cx="44577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latin typeface="Rockwell" panose="02060603020205020403" pitchFamily="18" charset="0"/>
              </a:rPr>
              <a:t>Other </a:t>
            </a:r>
            <a:r>
              <a:rPr lang="en-US" sz="1600" b="1" dirty="0" smtClean="0">
                <a:latin typeface="Rockwell" panose="02060603020205020403" pitchFamily="18" charset="0"/>
              </a:rPr>
              <a:t>Personal </a:t>
            </a:r>
            <a:r>
              <a:rPr lang="en-US" sz="1600" b="1" dirty="0">
                <a:latin typeface="Rockwell" panose="02060603020205020403" pitchFamily="18" charset="0"/>
              </a:rPr>
              <a:t>S</a:t>
            </a:r>
            <a:r>
              <a:rPr lang="en-US" sz="1600" b="1" dirty="0" smtClean="0">
                <a:latin typeface="Rockwell" panose="02060603020205020403" pitchFamily="18" charset="0"/>
              </a:rPr>
              <a:t>avings </a:t>
            </a:r>
            <a:r>
              <a:rPr lang="en-US" sz="1600" b="1" dirty="0">
                <a:latin typeface="Rockwell" panose="02060603020205020403" pitchFamily="18" charset="0"/>
              </a:rPr>
              <a:t>and </a:t>
            </a:r>
            <a:r>
              <a:rPr lang="en-US" sz="1600" b="1" dirty="0" smtClean="0">
                <a:latin typeface="Rockwell" panose="02060603020205020403" pitchFamily="18" charset="0"/>
              </a:rPr>
              <a:t>Investments</a:t>
            </a:r>
            <a:endParaRPr lang="en-US" sz="1600" b="1" dirty="0">
              <a:latin typeface="Rockwell" panose="02060603020205020403" pitchFamily="18" charset="0"/>
            </a:endParaRPr>
          </a:p>
        </p:txBody>
      </p:sp>
      <p:sp>
        <p:nvSpPr>
          <p:cNvPr id="15" name="Content Placeholder 2"/>
          <p:cNvSpPr>
            <a:spLocks noGrp="1"/>
          </p:cNvSpPr>
          <p:nvPr>
            <p:ph idx="1"/>
          </p:nvPr>
        </p:nvSpPr>
        <p:spPr>
          <a:xfrm>
            <a:off x="304800" y="1295400"/>
            <a:ext cx="8534400" cy="685800"/>
          </a:xfrm>
        </p:spPr>
        <p:txBody>
          <a:bodyPr>
            <a:normAutofit lnSpcReduction="10000"/>
          </a:bodyPr>
          <a:lstStyle/>
          <a:p>
            <a:r>
              <a:rPr lang="en-US" dirty="0" smtClean="0"/>
              <a:t>Do you expect the following will be a major source of income, a minor source of income, or not a source of income in your (and your spouse’s) retirement?  (2017 Workers planning to retire n=938)</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2008-2017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8284948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6024680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Like workers, one-quarter of retirees cite personal savings as a </a:t>
            </a:r>
            <a:r>
              <a:rPr lang="en-US" i="1" dirty="0" smtClean="0"/>
              <a:t>major</a:t>
            </a:r>
            <a:r>
              <a:rPr lang="en-US" dirty="0" smtClean="0"/>
              <a:t> income source.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97</a:t>
            </a:fld>
            <a:endParaRPr lang="en-US" dirty="0"/>
          </a:p>
        </p:txBody>
      </p:sp>
      <p:sp>
        <p:nvSpPr>
          <p:cNvPr id="11" name="Text Box 7"/>
          <p:cNvSpPr txBox="1">
            <a:spLocks noChangeArrowheads="1"/>
          </p:cNvSpPr>
          <p:nvPr/>
        </p:nvSpPr>
        <p:spPr bwMode="auto">
          <a:xfrm>
            <a:off x="2343150" y="1909346"/>
            <a:ext cx="44577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latin typeface="Rockwell" panose="02060603020205020403" pitchFamily="18" charset="0"/>
              </a:rPr>
              <a:t>Other </a:t>
            </a:r>
            <a:r>
              <a:rPr lang="en-US" sz="1600" b="1" dirty="0" smtClean="0">
                <a:latin typeface="Rockwell" panose="02060603020205020403" pitchFamily="18" charset="0"/>
              </a:rPr>
              <a:t>Personal </a:t>
            </a:r>
            <a:r>
              <a:rPr lang="en-US" sz="1600" b="1" dirty="0">
                <a:latin typeface="Rockwell" panose="02060603020205020403" pitchFamily="18" charset="0"/>
              </a:rPr>
              <a:t>S</a:t>
            </a:r>
            <a:r>
              <a:rPr lang="en-US" sz="1600" b="1" dirty="0" smtClean="0">
                <a:latin typeface="Rockwell" panose="02060603020205020403" pitchFamily="18" charset="0"/>
              </a:rPr>
              <a:t>avings </a:t>
            </a:r>
            <a:r>
              <a:rPr lang="en-US" sz="1600" b="1" dirty="0">
                <a:latin typeface="Rockwell" panose="02060603020205020403" pitchFamily="18" charset="0"/>
              </a:rPr>
              <a:t>and </a:t>
            </a:r>
            <a:r>
              <a:rPr lang="en-US" sz="1600" b="1" dirty="0" smtClean="0">
                <a:latin typeface="Rockwell" panose="02060603020205020403" pitchFamily="18" charset="0"/>
              </a:rPr>
              <a:t>Investments</a:t>
            </a:r>
            <a:endParaRPr lang="en-US" sz="1600" b="1" dirty="0">
              <a:latin typeface="Rockwell" panose="02060603020205020403" pitchFamily="18" charset="0"/>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(2017 Retirees n=589)</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2008-2017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9484818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78803398"/>
              </p:ext>
            </p:extLst>
          </p:nvPr>
        </p:nvGraphicFramePr>
        <p:xfrm>
          <a:off x="152400" y="2209800"/>
          <a:ext cx="8915400" cy="39214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Two-thirds of workers expect working for pay in retirement will provide income.</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98</a:t>
            </a:fld>
            <a:endParaRPr lang="en-US" dirty="0"/>
          </a:p>
        </p:txBody>
      </p:sp>
      <p:sp>
        <p:nvSpPr>
          <p:cNvPr id="16" name="Text Box 7"/>
          <p:cNvSpPr txBox="1">
            <a:spLocks noChangeArrowheads="1"/>
          </p:cNvSpPr>
          <p:nvPr/>
        </p:nvSpPr>
        <p:spPr bwMode="auto">
          <a:xfrm>
            <a:off x="2692879" y="1909346"/>
            <a:ext cx="3758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Employment During Retirement</a:t>
            </a:r>
            <a:endParaRPr lang="en-US" sz="1600" b="1" dirty="0">
              <a:latin typeface="Rockwell" panose="02060603020205020403" pitchFamily="18" charset="0"/>
            </a:endParaRPr>
          </a:p>
        </p:txBody>
      </p:sp>
      <p:sp>
        <p:nvSpPr>
          <p:cNvPr id="18" name="Content Placeholder 2"/>
          <p:cNvSpPr>
            <a:spLocks noGrp="1"/>
          </p:cNvSpPr>
          <p:nvPr>
            <p:ph idx="1"/>
          </p:nvPr>
        </p:nvSpPr>
        <p:spPr>
          <a:xfrm>
            <a:off x="304800" y="1295400"/>
            <a:ext cx="8534400" cy="685800"/>
          </a:xfrm>
        </p:spPr>
        <p:txBody>
          <a:bodyPr>
            <a:normAutofit lnSpcReduction="10000"/>
          </a:bodyPr>
          <a:lstStyle/>
          <a:p>
            <a:r>
              <a:rPr lang="en-US" dirty="0" smtClean="0"/>
              <a:t>Do you expect the following will be a major source of income, a minor source of income, or not a source of income in your (and your spouse’s) retirement?  (2017 Workers planning to retire n=938)</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19965462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81957138"/>
              </p:ext>
            </p:extLst>
          </p:nvPr>
        </p:nvGraphicFramePr>
        <p:xfrm>
          <a:off x="152400" y="2331720"/>
          <a:ext cx="8915400"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91440" y="182880"/>
            <a:ext cx="8686800" cy="914400"/>
          </a:xfrm>
        </p:spPr>
        <p:txBody>
          <a:bodyPr>
            <a:noAutofit/>
          </a:bodyPr>
          <a:lstStyle/>
          <a:p>
            <a:pPr algn="l"/>
            <a:r>
              <a:rPr lang="en-US" dirty="0" smtClean="0"/>
              <a:t>7 in 10 retirees say working for pay is not a source of income for them in retirement.</a:t>
            </a:r>
            <a:endParaRPr lang="en-US" dirty="0"/>
          </a:p>
        </p:txBody>
      </p:sp>
      <p:sp>
        <p:nvSpPr>
          <p:cNvPr id="5" name="Slide Number Placeholder 4"/>
          <p:cNvSpPr>
            <a:spLocks noGrp="1"/>
          </p:cNvSpPr>
          <p:nvPr>
            <p:ph type="sldNum" sz="quarter" idx="10"/>
          </p:nvPr>
        </p:nvSpPr>
        <p:spPr/>
        <p:txBody>
          <a:bodyPr/>
          <a:lstStyle/>
          <a:p>
            <a:fld id="{EBAD9AF0-FD35-4E4E-B775-C1DCF7755A5B}" type="slidenum">
              <a:rPr lang="en-US" smtClean="0"/>
              <a:t>99</a:t>
            </a:fld>
            <a:endParaRPr lang="en-US" dirty="0"/>
          </a:p>
        </p:txBody>
      </p:sp>
      <p:sp>
        <p:nvSpPr>
          <p:cNvPr id="16" name="Text Box 7"/>
          <p:cNvSpPr txBox="1">
            <a:spLocks noChangeArrowheads="1"/>
          </p:cNvSpPr>
          <p:nvPr/>
        </p:nvSpPr>
        <p:spPr bwMode="auto">
          <a:xfrm>
            <a:off x="2692879" y="1909346"/>
            <a:ext cx="3758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latin typeface="Rockwell" panose="02060603020205020403" pitchFamily="18" charset="0"/>
              </a:rPr>
              <a:t>Employment During </a:t>
            </a:r>
            <a:r>
              <a:rPr lang="en-US" sz="1600" b="1" dirty="0">
                <a:latin typeface="Rockwell" panose="02060603020205020403" pitchFamily="18" charset="0"/>
              </a:rPr>
              <a:t>R</a:t>
            </a:r>
            <a:r>
              <a:rPr lang="en-US" sz="1600" b="1" dirty="0" smtClean="0">
                <a:latin typeface="Rockwell" panose="02060603020205020403" pitchFamily="18" charset="0"/>
              </a:rPr>
              <a:t>etirement</a:t>
            </a:r>
            <a:endParaRPr lang="en-US" sz="1600" b="1" dirty="0">
              <a:latin typeface="Rockwell" panose="02060603020205020403" pitchFamily="18" charset="0"/>
            </a:endParaRPr>
          </a:p>
        </p:txBody>
      </p:sp>
      <p:sp>
        <p:nvSpPr>
          <p:cNvPr id="17"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(2017 Retirees n=589)</a:t>
            </a:r>
            <a:endParaRPr lang="en-US" dirty="0"/>
          </a:p>
        </p:txBody>
      </p:sp>
      <p:sp>
        <p:nvSpPr>
          <p:cNvPr id="8" name="Text Box 6"/>
          <p:cNvSpPr txBox="1">
            <a:spLocks noChangeArrowheads="1"/>
          </p:cNvSpPr>
          <p:nvPr/>
        </p:nvSpPr>
        <p:spPr bwMode="auto">
          <a:xfrm>
            <a:off x="381000" y="6413956"/>
            <a:ext cx="5969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solidFill>
                  <a:schemeClr val="tx1">
                    <a:lumMod val="50000"/>
                  </a:schemeClr>
                </a:solidFill>
                <a:latin typeface="+mj-lt"/>
              </a:rPr>
              <a:t>Source:  Employee Benefit Research Institute and </a:t>
            </a:r>
            <a:r>
              <a:rPr lang="en-US" sz="800" dirty="0" smtClean="0">
                <a:solidFill>
                  <a:schemeClr val="tx1">
                    <a:lumMod val="50000"/>
                  </a:schemeClr>
                </a:solidFill>
                <a:latin typeface="+mj-lt"/>
              </a:rPr>
              <a:t>Greenwald &amp; Associates, 1991-2017 Retirement </a:t>
            </a:r>
            <a:r>
              <a:rPr lang="en-US" sz="800" dirty="0">
                <a:solidFill>
                  <a:schemeClr val="tx1">
                    <a:lumMod val="50000"/>
                  </a:schemeClr>
                </a:solidFill>
                <a:latin typeface="+mj-lt"/>
              </a:rPr>
              <a:t>Confidence </a:t>
            </a:r>
            <a:r>
              <a:rPr lang="en-US" sz="800" dirty="0" smtClean="0">
                <a:solidFill>
                  <a:schemeClr val="tx1">
                    <a:lumMod val="50000"/>
                  </a:schemeClr>
                </a:solidFill>
                <a:latin typeface="+mj-lt"/>
              </a:rPr>
              <a:t>Survey</a:t>
            </a:r>
            <a:endParaRPr lang="en-US" sz="800" dirty="0">
              <a:solidFill>
                <a:schemeClr val="tx1">
                  <a:lumMod val="50000"/>
                </a:schemeClr>
              </a:solidFill>
              <a:latin typeface="+mj-lt"/>
            </a:endParaRPr>
          </a:p>
        </p:txBody>
      </p:sp>
    </p:spTree>
    <p:extLst>
      <p:ext uri="{BB962C8B-B14F-4D97-AF65-F5344CB8AC3E}">
        <p14:creationId xmlns:p14="http://schemas.microsoft.com/office/powerpoint/2010/main" val="3514464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wald">
  <a:themeElements>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reenwald">
    <a:dk1>
      <a:srgbClr val="515151"/>
    </a:dk1>
    <a:lt1>
      <a:srgbClr val="FFFFFF"/>
    </a:lt1>
    <a:dk2>
      <a:srgbClr val="DEDDED"/>
    </a:dk2>
    <a:lt2>
      <a:srgbClr val="FE931E"/>
    </a:lt2>
    <a:accent1>
      <a:srgbClr val="CC3300"/>
    </a:accent1>
    <a:accent2>
      <a:srgbClr val="104F96"/>
    </a:accent2>
    <a:accent3>
      <a:srgbClr val="732C87"/>
    </a:accent3>
    <a:accent4>
      <a:srgbClr val="8F5C0C"/>
    </a:accent4>
    <a:accent5>
      <a:srgbClr val="0099CC"/>
    </a:accent5>
    <a:accent6>
      <a:srgbClr val="257C65"/>
    </a:accent6>
    <a:hlink>
      <a:srgbClr val="00650B"/>
    </a:hlink>
    <a:folHlink>
      <a:srgbClr val="949494"/>
    </a:folHlink>
  </a:clrScheme>
  <a:fontScheme name="Greenwal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greenwald</Template>
  <TotalTime>11203</TotalTime>
  <Words>8800</Words>
  <Application>Microsoft Office PowerPoint</Application>
  <PresentationFormat>On-screen Show (4:3)</PresentationFormat>
  <Paragraphs>893</Paragraphs>
  <Slides>116</Slides>
  <Notes>101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116</vt:i4>
      </vt:variant>
    </vt:vector>
  </HeadingPairs>
  <TitlesOfParts>
    <vt:vector size="121" baseType="lpstr">
      <vt:lpstr>Arial</vt:lpstr>
      <vt:lpstr>Calibri</vt:lpstr>
      <vt:lpstr>Century Gothic</vt:lpstr>
      <vt:lpstr>Rockwell</vt:lpstr>
      <vt:lpstr>greenwald</vt:lpstr>
      <vt:lpstr>PowerPoint Presentation</vt:lpstr>
      <vt:lpstr>Table of Contents / Agenda</vt:lpstr>
      <vt:lpstr>2017 RCS Methodology Overview</vt:lpstr>
      <vt:lpstr>Discussion of Methodology</vt:lpstr>
      <vt:lpstr>Discussion of Methodology  (continued)</vt:lpstr>
      <vt:lpstr>Overview of Findings</vt:lpstr>
      <vt:lpstr>Overview of Findings (continued)</vt:lpstr>
      <vt:lpstr>PowerPoint Presentation</vt:lpstr>
      <vt:lpstr>PowerPoint Presentation</vt:lpstr>
      <vt:lpstr>PowerPoint Presentation</vt:lpstr>
      <vt:lpstr>Workers are most concerned about covering their future, unexpected, and healthcare expenses as well as growing their investments.</vt:lpstr>
      <vt:lpstr>Retirees also express concern about unexpected and healthcare expenses, though to a lesser extent than workers.</vt:lpstr>
      <vt:lpstr>Retirees are more likely to think it is harder to get a good return, especially on fixed investments.</vt:lpstr>
      <vt:lpstr>Workers are more likely than retirees to describe debt as a problem.</vt:lpstr>
      <vt:lpstr>3 in 10 workers worry about their personal finances while at work.</vt:lpstr>
      <vt:lpstr>PowerPoint Presentation</vt:lpstr>
      <vt:lpstr>Retirement and financial planning programs could help increase productivity at work.</vt:lpstr>
      <vt:lpstr>Retirement, financial, and health planning programs may also do the most to help ease workers’ minds.</vt:lpstr>
      <vt:lpstr>PowerPoint Presentation</vt:lpstr>
      <vt:lpstr>Workers who are stressed about retirement preparation tend to be older and have lower incomes.</vt:lpstr>
      <vt:lpstr>Stressed workers have greater debt and feel less financially secure.  They are more likely to worry about their personal finances at work.</vt:lpstr>
      <vt:lpstr>2 in 10 retirees were stressed about preparing for retirement, though many don’t recall when they  began to worry.</vt:lpstr>
      <vt:lpstr>1 in 4 workers and 1 in 7 retirees do some work for themselves, often to supplement income.</vt:lpstr>
      <vt:lpstr>Workers who do some work for themselves are less likely to be working full-time, but feelings of financial security are statistically similar.</vt:lpstr>
      <vt:lpstr>PowerPoint Presentation</vt:lpstr>
      <vt:lpstr>PowerPoint Presentation</vt:lpstr>
      <vt:lpstr>Those with a retirement plan are nearly three times as likely to be very confident in their retirement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4 in 10 workers have estimated their retirement income needs. Only 1 in 10 have a formal financial plan. </vt:lpstr>
      <vt:lpstr>More than half of retirees estimated how much income they would need each month in retirement.</vt:lpstr>
      <vt:lpstr>PowerPoint Presentation</vt:lpstr>
      <vt:lpstr>PowerPoint Presentation</vt:lpstr>
      <vt:lpstr>PowerPoint Presentation</vt:lpstr>
      <vt:lpstr>PowerPoint Presentation</vt:lpstr>
      <vt:lpstr>PowerPoint Presentation</vt:lpstr>
      <vt:lpstr>PowerPoint Presentation</vt:lpstr>
      <vt:lpstr>Among those who provided estimates, retirees would have started saving 10 years earlier if they could do it again; many wouldn’t change when they started saving.</vt:lpstr>
      <vt:lpstr>PowerPoint Presentation</vt:lpstr>
      <vt:lpstr>PowerPoint Presentation</vt:lpstr>
      <vt:lpstr>PowerPoint Presentation</vt:lpstr>
      <vt:lpstr>PowerPoint Presentation</vt:lpstr>
      <vt:lpstr>PowerPoint Presentation</vt:lpstr>
      <vt:lpstr>6 in 10 workers who have not saved enough say they will need to retire later.</vt:lpstr>
      <vt:lpstr>PowerPoint Presentation</vt:lpstr>
      <vt:lpstr>PowerPoint Presentation</vt:lpstr>
      <vt:lpstr>PowerPoint Presentation</vt:lpstr>
      <vt:lpstr>Among savers without an employer plan, IRAs are the most common retirement savings vehicle. 3 in 10 are saving through their spouse’s employer. </vt:lpstr>
      <vt:lpstr>6 in 10 retirement plan participants are saving outside of their employer plan as well, with IRAs being the most common. </vt:lpstr>
      <vt:lpstr>1 in 10 workers have an outstanding loan from their retirement savings plan, most often to pay off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agree that a professional financial advisor provides advice that is in their best interest.</vt:lpstr>
      <vt:lpstr>Retirement plan participants prefer to seek advice from their retirement plan provider or an independent advisor.</vt:lpstr>
      <vt:lpstr>Workers seeking advice find information on how to manage assets, cover expenses, and claim Social Security important.</vt:lpstr>
      <vt:lpstr>PowerPoint Presentation</vt:lpstr>
      <vt:lpstr>Though both workers and retirees value advice on asset management, workers are less likely to place high value on advisors managing assets for them. </vt:lpstr>
      <vt:lpstr>2 in 3 would prefer to meet an advisor in-person rather than online, if they were the same cost.</vt:lpstr>
      <vt:lpstr>PowerPoint Presentation</vt:lpstr>
      <vt:lpstr>PowerPoint Presentation</vt:lpstr>
      <vt:lpstr>Workers who now plan to retire later believe they can’t afford to retire and worry about Social Security and healthcare costs.</vt:lpstr>
      <vt:lpstr>PowerPoint Presentation</vt:lpstr>
      <vt:lpstr>Workers’ expected median retirement age remains  at 65.</vt:lpstr>
      <vt:lpstr>PowerPoint Presentation</vt:lpstr>
      <vt:lpstr>Nearly half of retirees retired earlier than planned.</vt:lpstr>
      <vt:lpstr>Health problems are the predominant reason for early retirement.</vt:lpstr>
      <vt:lpstr>PowerPoint Presentation</vt:lpstr>
      <vt:lpstr>PowerPoint Presentation</vt:lpstr>
      <vt:lpstr>9 in 10 retirees who have worked for pay in retirement cite staying active and involved as a reason.</vt:lpstr>
      <vt:lpstr>As with retirees, workers who plan to work in retirement most want to stay active and involved.</vt:lpstr>
      <vt:lpstr>More than a third of workers believe Social Security will be a major source of retirement income.</vt:lpstr>
      <vt:lpstr>In contrast, 6 in 10 retirees say Social Security is a major source of income.</vt:lpstr>
      <vt:lpstr>A quarter of workers expect a traditional pension or cash balance plan will be a major income source in retirement.</vt:lpstr>
      <vt:lpstr>1 in 3 workers who do not have DB benefits expect to have pension income in retirement.</vt:lpstr>
      <vt:lpstr>Pensions are a major source of income for 4 in 10 retirees.</vt:lpstr>
      <vt:lpstr>8 in 10 workers say that employer-sponsored retirement savings plans will be a source of income, consistent with previous years.</vt:lpstr>
      <vt:lpstr>This year, 1 in 4 retirees say employer-sponsored retirement savings plans are a major source of income.</vt:lpstr>
      <vt:lpstr>1 in 4 workers expect an IRA to be a major source of retirement income.</vt:lpstr>
      <vt:lpstr>Similarly, nearly a quarter of retirees say an IRA is a major source of income.</vt:lpstr>
      <vt:lpstr>One-quarter of workers expect personal savings and investments will be a major source of income.</vt:lpstr>
      <vt:lpstr>Like workers, one-quarter of retirees cite personal savings as a major income source.</vt:lpstr>
      <vt:lpstr>Two-thirds of workers expect working for pay in retirement will provide income.</vt:lpstr>
      <vt:lpstr>7 in 10 retirees say working for pay is not a source of income for them in retirement.</vt:lpstr>
      <vt:lpstr>PowerPoint Presentation</vt:lpstr>
      <vt:lpstr>PowerPoint Presentation</vt:lpstr>
      <vt:lpstr>PowerPoint Presentation</vt:lpstr>
      <vt:lpstr>Retirees claimed their benefits at age 62, while workers who can estimate expect to claim at age 65.</vt:lpstr>
      <vt:lpstr>PowerPoint Presentation</vt:lpstr>
      <vt:lpstr>PowerPoint Presentation</vt:lpstr>
      <vt:lpstr>PowerPoint Presentation</vt:lpstr>
      <vt:lpstr>Roughly 6 in 10 expect to live to age 85.   1 in 4 expect to live to age 95.</vt:lpstr>
      <vt:lpstr>4 in 10 workers are interested in longevity insurance.  Far fewer retirees express interest.</vt:lpstr>
      <vt:lpstr>PowerPoint Presentation</vt:lpstr>
      <vt:lpstr>Retirees spend more on healthcare as they age, but find day-to-day expenses stay the same.</vt:lpstr>
      <vt:lpstr>Nearly half of retirees say healthcare expenses are higher than expected.</vt:lpstr>
      <vt:lpstr>Other expenses are, for the most part, as expected.</vt:lpstr>
      <vt:lpstr>Half of retirees with higher-than-expected expenses coped by budgeting and reducing spending.</vt:lpstr>
      <vt:lpstr>Almost 3 in 10 retirees report savings are lower than anticipated at this point in retirement.</vt:lpstr>
      <vt:lpstr>1 in 4 retirees whose account balances are higher than expected say it’s because their savings and investments performed better than expected.</vt:lpstr>
      <vt:lpstr>Only 1 in 10 retirees are comfortable spending down their assets as needed.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dc:creator>
  <cp:lastModifiedBy>Craig Copeland</cp:lastModifiedBy>
  <cp:revision>578</cp:revision>
  <cp:lastPrinted>2017-03-02T13:49:01Z</cp:lastPrinted>
  <dcterms:created xsi:type="dcterms:W3CDTF">2016-10-04T22:38:31Z</dcterms:created>
  <dcterms:modified xsi:type="dcterms:W3CDTF">2017-04-21T01:07:16Z</dcterms:modified>
</cp:coreProperties>
</file>