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361" r:id="rId2"/>
    <p:sldId id="362" r:id="rId3"/>
    <p:sldId id="428" r:id="rId4"/>
    <p:sldId id="363" r:id="rId5"/>
    <p:sldId id="442" r:id="rId6"/>
    <p:sldId id="444" r:id="rId7"/>
    <p:sldId id="445" r:id="rId8"/>
    <p:sldId id="446" r:id="rId9"/>
    <p:sldId id="447" r:id="rId10"/>
    <p:sldId id="448" r:id="rId11"/>
    <p:sldId id="449" r:id="rId12"/>
    <p:sldId id="450" r:id="rId13"/>
    <p:sldId id="451" r:id="rId14"/>
    <p:sldId id="453" r:id="rId15"/>
    <p:sldId id="454" r:id="rId16"/>
    <p:sldId id="455" r:id="rId17"/>
    <p:sldId id="456" r:id="rId18"/>
    <p:sldId id="457" r:id="rId19"/>
    <p:sldId id="459" r:id="rId20"/>
    <p:sldId id="460" r:id="rId21"/>
    <p:sldId id="461" r:id="rId22"/>
    <p:sldId id="462" r:id="rId23"/>
    <p:sldId id="370" r:id="rId24"/>
    <p:sldId id="373" r:id="rId25"/>
    <p:sldId id="374" r:id="rId26"/>
    <p:sldId id="411" r:id="rId27"/>
    <p:sldId id="418" r:id="rId28"/>
    <p:sldId id="419" r:id="rId29"/>
    <p:sldId id="375" r:id="rId30"/>
    <p:sldId id="425" r:id="rId31"/>
    <p:sldId id="426" r:id="rId32"/>
    <p:sldId id="427" r:id="rId33"/>
    <p:sldId id="380" r:id="rId34"/>
    <p:sldId id="382" r:id="rId35"/>
    <p:sldId id="383" r:id="rId36"/>
    <p:sldId id="439" r:id="rId37"/>
    <p:sldId id="385" r:id="rId38"/>
    <p:sldId id="388" r:id="rId39"/>
    <p:sldId id="392" r:id="rId40"/>
    <p:sldId id="394" r:id="rId41"/>
    <p:sldId id="395" r:id="rId42"/>
    <p:sldId id="396" r:id="rId43"/>
    <p:sldId id="397" r:id="rId44"/>
    <p:sldId id="478" r:id="rId45"/>
    <p:sldId id="398" r:id="rId46"/>
    <p:sldId id="400" r:id="rId47"/>
    <p:sldId id="401" r:id="rId48"/>
    <p:sldId id="402" r:id="rId49"/>
    <p:sldId id="479" r:id="rId50"/>
    <p:sldId id="480" r:id="rId51"/>
    <p:sldId id="481" r:id="rId52"/>
    <p:sldId id="464" r:id="rId53"/>
    <p:sldId id="465" r:id="rId54"/>
    <p:sldId id="466" r:id="rId55"/>
    <p:sldId id="467" r:id="rId56"/>
    <p:sldId id="468" r:id="rId57"/>
    <p:sldId id="469" r:id="rId58"/>
    <p:sldId id="470" r:id="rId59"/>
    <p:sldId id="471" r:id="rId60"/>
    <p:sldId id="472" r:id="rId61"/>
    <p:sldId id="473" r:id="rId62"/>
    <p:sldId id="474" r:id="rId63"/>
    <p:sldId id="475" r:id="rId64"/>
    <p:sldId id="476" r:id="rId65"/>
    <p:sldId id="477" r:id="rId66"/>
    <p:sldId id="365" r:id="rId67"/>
    <p:sldId id="440" r:id="rId68"/>
    <p:sldId id="441" r:id="rId69"/>
    <p:sldId id="366" r:id="rId70"/>
    <p:sldId id="367" r:id="rId71"/>
    <p:sldId id="368" r:id="rId7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2D68B1"/>
    <a:srgbClr val="FFD966"/>
    <a:srgbClr val="92D050"/>
    <a:srgbClr val="00B0F0"/>
    <a:srgbClr val="F9A661"/>
    <a:srgbClr val="FFC000"/>
    <a:srgbClr val="E36C09"/>
    <a:srgbClr val="BF9000"/>
    <a:srgbClr val="AA51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2884" autoAdjust="0"/>
  </p:normalViewPr>
  <p:slideViewPr>
    <p:cSldViewPr snapToGrid="0">
      <p:cViewPr varScale="1">
        <p:scale>
          <a:sx n="66" d="100"/>
          <a:sy n="66" d="100"/>
        </p:scale>
        <p:origin x="-1032" y="-102"/>
      </p:cViewPr>
      <p:guideLst>
        <p:guide orient="horz" pos="2160"/>
        <p:guide pos="2880"/>
      </p:guideLst>
    </p:cSldViewPr>
  </p:slideViewPr>
  <p:notesTextViewPr>
    <p:cViewPr>
      <p:scale>
        <a:sx n="1" d="1"/>
        <a:sy n="1" d="1"/>
      </p:scale>
      <p:origin x="0" y="0"/>
    </p:cViewPr>
  </p:notesTextViewPr>
  <p:sorterViewPr>
    <p:cViewPr>
      <p:scale>
        <a:sx n="100" d="100"/>
        <a:sy n="100" d="100"/>
      </p:scale>
      <p:origin x="0" y="194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Worksheet51.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047942291528329"/>
          <c:y val="5.8229794058185132E-2"/>
          <c:w val="0.674949437528644"/>
          <c:h val="0.90739515963584672"/>
        </c:manualLayout>
      </c:layout>
      <c:barChart>
        <c:barDir val="bar"/>
        <c:grouping val="percentStacked"/>
        <c:varyColors val="0"/>
        <c:ser>
          <c:idx val="0"/>
          <c:order val="0"/>
          <c:tx>
            <c:strRef>
              <c:f>Sheet1!$B$1</c:f>
              <c:strCache>
                <c:ptCount val="1"/>
                <c:pt idx="0">
                  <c:v>Yes</c:v>
                </c:pt>
              </c:strCache>
            </c:strRef>
          </c:tx>
          <c:spPr>
            <a:solidFill>
              <a:schemeClr val="accent1"/>
            </a:solidFill>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Sheet1!$A$2:$A$20</c:f>
              <c:strCache>
                <c:ptCount val="19"/>
                <c:pt idx="0">
                  <c:v>Health insurance</c:v>
                </c:pt>
                <c:pt idx="1">
                  <c:v>Dental insurance</c:v>
                </c:pt>
                <c:pt idx="2">
                  <c:v>Retirement savings plan</c:v>
                </c:pt>
                <c:pt idx="3">
                  <c:v>Vision insurance</c:v>
                </c:pt>
                <c:pt idx="4">
                  <c:v>Life insurance</c:v>
                </c:pt>
                <c:pt idx="5">
                  <c:v>Short-term disability</c:v>
                </c:pt>
                <c:pt idx="6">
                  <c:v>Long-term disability</c:v>
                </c:pt>
                <c:pt idx="7">
                  <c:v>AD&amp;D insurance</c:v>
                </c:pt>
                <c:pt idx="8">
                  <c:v>Traditional pension or DB plan</c:v>
                </c:pt>
                <c:pt idx="9">
                  <c:v>Long-term care insurance</c:v>
                </c:pt>
                <c:pt idx="10">
                  <c:v>Retiree health insurance</c:v>
                </c:pt>
                <c:pt idx="11">
                  <c:v>Critical illness insurance</c:v>
                </c:pt>
                <c:pt idx="12">
                  <c:v>Stock options</c:v>
                </c:pt>
                <c:pt idx="13">
                  <c:v>Pre-paid legal services</c:v>
                </c:pt>
                <c:pt idx="14">
                  <c:v>Cancer insurance</c:v>
                </c:pt>
                <c:pt idx="15">
                  <c:v>Home health insurance</c:v>
                </c:pt>
                <c:pt idx="16">
                  <c:v>Auto insurance</c:v>
                </c:pt>
                <c:pt idx="17">
                  <c:v>Pet insurance</c:v>
                </c:pt>
                <c:pt idx="18">
                  <c:v>Homeowners insurance</c:v>
                </c:pt>
              </c:strCache>
            </c:strRef>
          </c:cat>
          <c:val>
            <c:numRef>
              <c:f>Sheet1!$B$2:$B$20</c:f>
              <c:numCache>
                <c:formatCode>0%</c:formatCode>
                <c:ptCount val="19"/>
                <c:pt idx="0">
                  <c:v>0.76</c:v>
                </c:pt>
                <c:pt idx="1">
                  <c:v>0.67</c:v>
                </c:pt>
                <c:pt idx="2">
                  <c:v>0.66</c:v>
                </c:pt>
                <c:pt idx="3">
                  <c:v>0.6</c:v>
                </c:pt>
                <c:pt idx="4">
                  <c:v>0.57999999999999996</c:v>
                </c:pt>
                <c:pt idx="5">
                  <c:v>0.55000000000000004</c:v>
                </c:pt>
                <c:pt idx="6">
                  <c:v>0.49</c:v>
                </c:pt>
                <c:pt idx="7">
                  <c:v>0.48</c:v>
                </c:pt>
                <c:pt idx="8">
                  <c:v>0.38</c:v>
                </c:pt>
                <c:pt idx="9">
                  <c:v>0.25</c:v>
                </c:pt>
                <c:pt idx="10">
                  <c:v>0.22</c:v>
                </c:pt>
                <c:pt idx="11">
                  <c:v>0.17</c:v>
                </c:pt>
                <c:pt idx="12">
                  <c:v>0.16</c:v>
                </c:pt>
                <c:pt idx="13">
                  <c:v>0.14000000000000001</c:v>
                </c:pt>
                <c:pt idx="14">
                  <c:v>0.13</c:v>
                </c:pt>
                <c:pt idx="15">
                  <c:v>0.13</c:v>
                </c:pt>
                <c:pt idx="16">
                  <c:v>7.0000000000000007E-2</c:v>
                </c:pt>
                <c:pt idx="17">
                  <c:v>0.05</c:v>
                </c:pt>
                <c:pt idx="18">
                  <c:v>0.04</c:v>
                </c:pt>
              </c:numCache>
            </c:numRef>
          </c:val>
        </c:ser>
        <c:ser>
          <c:idx val="1"/>
          <c:order val="1"/>
          <c:tx>
            <c:strRef>
              <c:f>Sheet1!$C$1</c:f>
              <c:strCache>
                <c:ptCount val="1"/>
                <c:pt idx="0">
                  <c:v>No</c:v>
                </c:pt>
              </c:strCache>
            </c:strRef>
          </c:tx>
          <c:invertIfNegative val="0"/>
          <c:cat>
            <c:strRef>
              <c:f>Sheet1!$A$2:$A$20</c:f>
              <c:strCache>
                <c:ptCount val="19"/>
                <c:pt idx="0">
                  <c:v>Health insurance</c:v>
                </c:pt>
                <c:pt idx="1">
                  <c:v>Dental insurance</c:v>
                </c:pt>
                <c:pt idx="2">
                  <c:v>Retirement savings plan</c:v>
                </c:pt>
                <c:pt idx="3">
                  <c:v>Vision insurance</c:v>
                </c:pt>
                <c:pt idx="4">
                  <c:v>Life insurance</c:v>
                </c:pt>
                <c:pt idx="5">
                  <c:v>Short-term disability</c:v>
                </c:pt>
                <c:pt idx="6">
                  <c:v>Long-term disability</c:v>
                </c:pt>
                <c:pt idx="7">
                  <c:v>AD&amp;D insurance</c:v>
                </c:pt>
                <c:pt idx="8">
                  <c:v>Traditional pension or DB plan</c:v>
                </c:pt>
                <c:pt idx="9">
                  <c:v>Long-term care insurance</c:v>
                </c:pt>
                <c:pt idx="10">
                  <c:v>Retiree health insurance</c:v>
                </c:pt>
                <c:pt idx="11">
                  <c:v>Critical illness insurance</c:v>
                </c:pt>
                <c:pt idx="12">
                  <c:v>Stock options</c:v>
                </c:pt>
                <c:pt idx="13">
                  <c:v>Pre-paid legal services</c:v>
                </c:pt>
                <c:pt idx="14">
                  <c:v>Cancer insurance</c:v>
                </c:pt>
                <c:pt idx="15">
                  <c:v>Home health insurance</c:v>
                </c:pt>
                <c:pt idx="16">
                  <c:v>Auto insurance</c:v>
                </c:pt>
                <c:pt idx="17">
                  <c:v>Pet insurance</c:v>
                </c:pt>
                <c:pt idx="18">
                  <c:v>Homeowners insurance</c:v>
                </c:pt>
              </c:strCache>
            </c:strRef>
          </c:cat>
          <c:val>
            <c:numRef>
              <c:f>Sheet1!$C$2:$C$20</c:f>
            </c:numRef>
          </c:val>
        </c:ser>
        <c:ser>
          <c:idx val="2"/>
          <c:order val="2"/>
          <c:tx>
            <c:strRef>
              <c:f>Sheet1!$D$1</c:f>
              <c:strCache>
                <c:ptCount val="1"/>
                <c:pt idx="0">
                  <c:v>No </c:v>
                </c:pt>
              </c:strCache>
            </c:strRef>
          </c:tx>
          <c:invertIfNegative val="0"/>
          <c:dLbls>
            <c:showLegendKey val="0"/>
            <c:showVal val="1"/>
            <c:showCatName val="0"/>
            <c:showSerName val="0"/>
            <c:showPercent val="0"/>
            <c:showBubbleSize val="0"/>
            <c:showLeaderLines val="0"/>
          </c:dLbls>
          <c:cat>
            <c:strRef>
              <c:f>Sheet1!$A$2:$A$20</c:f>
              <c:strCache>
                <c:ptCount val="19"/>
                <c:pt idx="0">
                  <c:v>Health insurance</c:v>
                </c:pt>
                <c:pt idx="1">
                  <c:v>Dental insurance</c:v>
                </c:pt>
                <c:pt idx="2">
                  <c:v>Retirement savings plan</c:v>
                </c:pt>
                <c:pt idx="3">
                  <c:v>Vision insurance</c:v>
                </c:pt>
                <c:pt idx="4">
                  <c:v>Life insurance</c:v>
                </c:pt>
                <c:pt idx="5">
                  <c:v>Short-term disability</c:v>
                </c:pt>
                <c:pt idx="6">
                  <c:v>Long-term disability</c:v>
                </c:pt>
                <c:pt idx="7">
                  <c:v>AD&amp;D insurance</c:v>
                </c:pt>
                <c:pt idx="8">
                  <c:v>Traditional pension or DB plan</c:v>
                </c:pt>
                <c:pt idx="9">
                  <c:v>Long-term care insurance</c:v>
                </c:pt>
                <c:pt idx="10">
                  <c:v>Retiree health insurance</c:v>
                </c:pt>
                <c:pt idx="11">
                  <c:v>Critical illness insurance</c:v>
                </c:pt>
                <c:pt idx="12">
                  <c:v>Stock options</c:v>
                </c:pt>
                <c:pt idx="13">
                  <c:v>Pre-paid legal services</c:v>
                </c:pt>
                <c:pt idx="14">
                  <c:v>Cancer insurance</c:v>
                </c:pt>
                <c:pt idx="15">
                  <c:v>Home health insurance</c:v>
                </c:pt>
                <c:pt idx="16">
                  <c:v>Auto insurance</c:v>
                </c:pt>
                <c:pt idx="17">
                  <c:v>Pet insurance</c:v>
                </c:pt>
                <c:pt idx="18">
                  <c:v>Homeowners insurance</c:v>
                </c:pt>
              </c:strCache>
            </c:strRef>
          </c:cat>
          <c:val>
            <c:numRef>
              <c:f>Sheet1!$D$2:$D$20</c:f>
              <c:numCache>
                <c:formatCode>0%</c:formatCode>
                <c:ptCount val="19"/>
                <c:pt idx="0">
                  <c:v>0.23</c:v>
                </c:pt>
                <c:pt idx="1">
                  <c:v>0.3</c:v>
                </c:pt>
                <c:pt idx="2">
                  <c:v>0.31</c:v>
                </c:pt>
                <c:pt idx="3">
                  <c:v>0.36</c:v>
                </c:pt>
                <c:pt idx="4">
                  <c:v>0.36</c:v>
                </c:pt>
                <c:pt idx="5">
                  <c:v>0.34</c:v>
                </c:pt>
                <c:pt idx="6">
                  <c:v>0.38</c:v>
                </c:pt>
                <c:pt idx="7">
                  <c:v>0.38</c:v>
                </c:pt>
                <c:pt idx="8">
                  <c:v>0.52</c:v>
                </c:pt>
                <c:pt idx="9">
                  <c:v>0.56000000000000005</c:v>
                </c:pt>
                <c:pt idx="10">
                  <c:v>0.57999999999999996</c:v>
                </c:pt>
                <c:pt idx="11">
                  <c:v>0.6</c:v>
                </c:pt>
                <c:pt idx="12">
                  <c:v>0.76</c:v>
                </c:pt>
                <c:pt idx="13">
                  <c:v>0.72</c:v>
                </c:pt>
                <c:pt idx="14">
                  <c:v>0.66</c:v>
                </c:pt>
                <c:pt idx="15">
                  <c:v>0.65</c:v>
                </c:pt>
                <c:pt idx="16">
                  <c:v>0.86</c:v>
                </c:pt>
                <c:pt idx="17">
                  <c:v>0.86</c:v>
                </c:pt>
                <c:pt idx="18">
                  <c:v>0.87</c:v>
                </c:pt>
              </c:numCache>
            </c:numRef>
          </c:val>
        </c:ser>
        <c:ser>
          <c:idx val="3"/>
          <c:order val="3"/>
          <c:tx>
            <c:strRef>
              <c:f>Sheet1!$E$1</c:f>
              <c:strCache>
                <c:ptCount val="1"/>
                <c:pt idx="0">
                  <c:v>Don't know</c:v>
                </c:pt>
              </c:strCache>
            </c:strRef>
          </c:tx>
          <c:spPr>
            <a:solidFill>
              <a:schemeClr val="bg1">
                <a:lumMod val="85000"/>
              </a:schemeClr>
            </a:solidFill>
          </c:spPr>
          <c:invertIfNegative val="0"/>
          <c:dLbls>
            <c:dLbl>
              <c:idx val="0"/>
              <c:delete val="1"/>
            </c:dLbl>
            <c:showLegendKey val="0"/>
            <c:showVal val="1"/>
            <c:showCatName val="0"/>
            <c:showSerName val="0"/>
            <c:showPercent val="0"/>
            <c:showBubbleSize val="0"/>
            <c:showLeaderLines val="0"/>
          </c:dLbls>
          <c:cat>
            <c:strRef>
              <c:f>Sheet1!$A$2:$A$20</c:f>
              <c:strCache>
                <c:ptCount val="19"/>
                <c:pt idx="0">
                  <c:v>Health insurance</c:v>
                </c:pt>
                <c:pt idx="1">
                  <c:v>Dental insurance</c:v>
                </c:pt>
                <c:pt idx="2">
                  <c:v>Retirement savings plan</c:v>
                </c:pt>
                <c:pt idx="3">
                  <c:v>Vision insurance</c:v>
                </c:pt>
                <c:pt idx="4">
                  <c:v>Life insurance</c:v>
                </c:pt>
                <c:pt idx="5">
                  <c:v>Short-term disability</c:v>
                </c:pt>
                <c:pt idx="6">
                  <c:v>Long-term disability</c:v>
                </c:pt>
                <c:pt idx="7">
                  <c:v>AD&amp;D insurance</c:v>
                </c:pt>
                <c:pt idx="8">
                  <c:v>Traditional pension or DB plan</c:v>
                </c:pt>
                <c:pt idx="9">
                  <c:v>Long-term care insurance</c:v>
                </c:pt>
                <c:pt idx="10">
                  <c:v>Retiree health insurance</c:v>
                </c:pt>
                <c:pt idx="11">
                  <c:v>Critical illness insurance</c:v>
                </c:pt>
                <c:pt idx="12">
                  <c:v>Stock options</c:v>
                </c:pt>
                <c:pt idx="13">
                  <c:v>Pre-paid legal services</c:v>
                </c:pt>
                <c:pt idx="14">
                  <c:v>Cancer insurance</c:v>
                </c:pt>
                <c:pt idx="15">
                  <c:v>Home health insurance</c:v>
                </c:pt>
                <c:pt idx="16">
                  <c:v>Auto insurance</c:v>
                </c:pt>
                <c:pt idx="17">
                  <c:v>Pet insurance</c:v>
                </c:pt>
                <c:pt idx="18">
                  <c:v>Homeowners insurance</c:v>
                </c:pt>
              </c:strCache>
            </c:strRef>
          </c:cat>
          <c:val>
            <c:numRef>
              <c:f>Sheet1!$E$2:$E$20</c:f>
              <c:numCache>
                <c:formatCode>0%</c:formatCode>
                <c:ptCount val="19"/>
                <c:pt idx="0">
                  <c:v>0.01</c:v>
                </c:pt>
                <c:pt idx="1">
                  <c:v>0.03</c:v>
                </c:pt>
                <c:pt idx="2">
                  <c:v>0.03</c:v>
                </c:pt>
                <c:pt idx="3">
                  <c:v>0.05</c:v>
                </c:pt>
                <c:pt idx="4">
                  <c:v>0.06</c:v>
                </c:pt>
                <c:pt idx="5">
                  <c:v>0.1</c:v>
                </c:pt>
                <c:pt idx="6">
                  <c:v>0.12</c:v>
                </c:pt>
                <c:pt idx="7">
                  <c:v>0.13</c:v>
                </c:pt>
                <c:pt idx="8">
                  <c:v>0.1</c:v>
                </c:pt>
                <c:pt idx="9">
                  <c:v>0.19</c:v>
                </c:pt>
                <c:pt idx="10">
                  <c:v>0.21</c:v>
                </c:pt>
                <c:pt idx="11">
                  <c:v>0.23</c:v>
                </c:pt>
                <c:pt idx="12">
                  <c:v>0.08</c:v>
                </c:pt>
                <c:pt idx="13">
                  <c:v>0.14000000000000001</c:v>
                </c:pt>
                <c:pt idx="14">
                  <c:v>0.21</c:v>
                </c:pt>
                <c:pt idx="15">
                  <c:v>0.22</c:v>
                </c:pt>
                <c:pt idx="16">
                  <c:v>0.08</c:v>
                </c:pt>
                <c:pt idx="17">
                  <c:v>0.09</c:v>
                </c:pt>
                <c:pt idx="18">
                  <c:v>0.09</c:v>
                </c:pt>
              </c:numCache>
            </c:numRef>
          </c:val>
        </c:ser>
        <c:dLbls>
          <c:showLegendKey val="0"/>
          <c:showVal val="0"/>
          <c:showCatName val="0"/>
          <c:showSerName val="0"/>
          <c:showPercent val="0"/>
          <c:showBubbleSize val="0"/>
        </c:dLbls>
        <c:gapWidth val="25"/>
        <c:overlap val="100"/>
        <c:axId val="3138304"/>
        <c:axId val="3139840"/>
      </c:barChart>
      <c:catAx>
        <c:axId val="3138304"/>
        <c:scaling>
          <c:orientation val="maxMin"/>
        </c:scaling>
        <c:delete val="0"/>
        <c:axPos val="l"/>
        <c:numFmt formatCode="General" sourceLinked="1"/>
        <c:majorTickMark val="none"/>
        <c:minorTickMark val="none"/>
        <c:tickLblPos val="nextTo"/>
        <c:crossAx val="3139840"/>
        <c:crosses val="autoZero"/>
        <c:auto val="1"/>
        <c:lblAlgn val="ctr"/>
        <c:lblOffset val="100"/>
        <c:noMultiLvlLbl val="0"/>
      </c:catAx>
      <c:valAx>
        <c:axId val="3139840"/>
        <c:scaling>
          <c:orientation val="minMax"/>
          <c:max val="1"/>
        </c:scaling>
        <c:delete val="1"/>
        <c:axPos val="t"/>
        <c:numFmt formatCode="0%" sourceLinked="1"/>
        <c:majorTickMark val="out"/>
        <c:minorTickMark val="none"/>
        <c:tickLblPos val="nextTo"/>
        <c:crossAx val="3138304"/>
        <c:crosses val="autoZero"/>
        <c:crossBetween val="between"/>
      </c:valAx>
    </c:plotArea>
    <c:legend>
      <c:legendPos val="t"/>
      <c:layout>
        <c:manualLayout>
          <c:xMode val="edge"/>
          <c:yMode val="edge"/>
          <c:x val="0.36822126612201816"/>
          <c:y val="0"/>
          <c:w val="0.27901671133043665"/>
          <c:h val="6.0747377803898113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550861577085471"/>
          <c:y val="9.0601623124810543E-2"/>
          <c:w val="0.66854935524363801"/>
          <c:h val="0.88060263210253298"/>
        </c:manualLayout>
      </c:layout>
      <c:barChart>
        <c:barDir val="bar"/>
        <c:grouping val="percentStacked"/>
        <c:varyColors val="0"/>
        <c:ser>
          <c:idx val="0"/>
          <c:order val="0"/>
          <c:tx>
            <c:strRef>
              <c:f>Sheet1!$B$1</c:f>
              <c:strCache>
                <c:ptCount val="1"/>
                <c:pt idx="0">
                  <c:v>Strong advantage</c:v>
                </c:pt>
              </c:strCache>
            </c:strRef>
          </c:tx>
          <c:spPr>
            <a:solidFill>
              <a:schemeClr val="accent1">
                <a:lumMod val="50000"/>
              </a:schemeClr>
            </a:solidFill>
          </c:spPr>
          <c:invertIfNegative val="0"/>
          <c:dLbls>
            <c:dLbl>
              <c:idx val="5"/>
              <c:layout>
                <c:manualLayout>
                  <c:x val="7.246376811594203E-3"/>
                  <c:y val="-2.7669525146318116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Sheet1!$A$2:$A$7</c:f>
              <c:strCache>
                <c:ptCount val="6"/>
                <c:pt idx="0">
                  <c:v>Purchasing benefits through your employer may cost less than purchasing them on your own</c:v>
                </c:pt>
                <c:pt idx="1">
                  <c:v>You can choose which benefits you want to purchase</c:v>
                </c:pt>
                <c:pt idx="2">
                  <c:v>You may be able to take the benefits with you when you leave your employer</c:v>
                </c:pt>
                <c:pt idx="3">
                  <c:v>The benefits are paid through payroll deduction</c:v>
                </c:pt>
                <c:pt idx="4">
                  <c:v>Your employer chooses the companies that provide the benefits</c:v>
                </c:pt>
                <c:pt idx="5">
                  <c:v>You may need to pay the full cost of any voluntary benefits you chose</c:v>
                </c:pt>
              </c:strCache>
            </c:strRef>
          </c:cat>
          <c:val>
            <c:numRef>
              <c:f>Sheet1!$B$2:$B$7</c:f>
              <c:numCache>
                <c:formatCode>0%</c:formatCode>
                <c:ptCount val="6"/>
                <c:pt idx="0">
                  <c:v>0.57999999999999996</c:v>
                </c:pt>
                <c:pt idx="1">
                  <c:v>0.54</c:v>
                </c:pt>
                <c:pt idx="2">
                  <c:v>0.51</c:v>
                </c:pt>
                <c:pt idx="3">
                  <c:v>0.37</c:v>
                </c:pt>
                <c:pt idx="4">
                  <c:v>0.06</c:v>
                </c:pt>
                <c:pt idx="5">
                  <c:v>0.03</c:v>
                </c:pt>
              </c:numCache>
            </c:numRef>
          </c:val>
        </c:ser>
        <c:ser>
          <c:idx val="1"/>
          <c:order val="1"/>
          <c:tx>
            <c:strRef>
              <c:f>Sheet1!$C$1</c:f>
              <c:strCache>
                <c:ptCount val="1"/>
                <c:pt idx="0">
                  <c:v>Moderate advantage</c:v>
                </c:pt>
              </c:strCache>
            </c:strRef>
          </c:tx>
          <c:spPr>
            <a:solidFill>
              <a:schemeClr val="tx2">
                <a:lumMod val="90000"/>
                <a:lumOff val="10000"/>
              </a:schemeClr>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Sheet1!$A$2:$A$7</c:f>
              <c:strCache>
                <c:ptCount val="6"/>
                <c:pt idx="0">
                  <c:v>Purchasing benefits through your employer may cost less than purchasing them on your own</c:v>
                </c:pt>
                <c:pt idx="1">
                  <c:v>You can choose which benefits you want to purchase</c:v>
                </c:pt>
                <c:pt idx="2">
                  <c:v>You may be able to take the benefits with you when you leave your employer</c:v>
                </c:pt>
                <c:pt idx="3">
                  <c:v>The benefits are paid through payroll deduction</c:v>
                </c:pt>
                <c:pt idx="4">
                  <c:v>Your employer chooses the companies that provide the benefits</c:v>
                </c:pt>
                <c:pt idx="5">
                  <c:v>You may need to pay the full cost of any voluntary benefits you chose</c:v>
                </c:pt>
              </c:strCache>
            </c:strRef>
          </c:cat>
          <c:val>
            <c:numRef>
              <c:f>Sheet1!$C$2:$C$7</c:f>
              <c:numCache>
                <c:formatCode>0%</c:formatCode>
                <c:ptCount val="6"/>
                <c:pt idx="0">
                  <c:v>0.32</c:v>
                </c:pt>
                <c:pt idx="1">
                  <c:v>0.36</c:v>
                </c:pt>
                <c:pt idx="2">
                  <c:v>0.34</c:v>
                </c:pt>
                <c:pt idx="3">
                  <c:v>0.37</c:v>
                </c:pt>
                <c:pt idx="4">
                  <c:v>0.14000000000000001</c:v>
                </c:pt>
                <c:pt idx="5">
                  <c:v>0.11</c:v>
                </c:pt>
              </c:numCache>
            </c:numRef>
          </c:val>
        </c:ser>
        <c:ser>
          <c:idx val="2"/>
          <c:order val="2"/>
          <c:tx>
            <c:strRef>
              <c:f>Sheet1!$D$1</c:f>
              <c:strCache>
                <c:ptCount val="1"/>
                <c:pt idx="0">
                  <c:v>Neutral</c:v>
                </c:pt>
              </c:strCache>
            </c:strRef>
          </c:tx>
          <c:spPr>
            <a:solidFill>
              <a:schemeClr val="accent3">
                <a:lumMod val="60000"/>
                <a:lumOff val="40000"/>
              </a:schemeClr>
            </a:solidFill>
          </c:spPr>
          <c:invertIfNegative val="0"/>
          <c:dLbls>
            <c:showLegendKey val="0"/>
            <c:showVal val="1"/>
            <c:showCatName val="0"/>
            <c:showSerName val="0"/>
            <c:showPercent val="0"/>
            <c:showBubbleSize val="0"/>
            <c:showLeaderLines val="0"/>
          </c:dLbls>
          <c:cat>
            <c:strRef>
              <c:f>Sheet1!$A$2:$A$7</c:f>
              <c:strCache>
                <c:ptCount val="6"/>
                <c:pt idx="0">
                  <c:v>Purchasing benefits through your employer may cost less than purchasing them on your own</c:v>
                </c:pt>
                <c:pt idx="1">
                  <c:v>You can choose which benefits you want to purchase</c:v>
                </c:pt>
                <c:pt idx="2">
                  <c:v>You may be able to take the benefits with you when you leave your employer</c:v>
                </c:pt>
                <c:pt idx="3">
                  <c:v>The benefits are paid through payroll deduction</c:v>
                </c:pt>
                <c:pt idx="4">
                  <c:v>Your employer chooses the companies that provide the benefits</c:v>
                </c:pt>
                <c:pt idx="5">
                  <c:v>You may need to pay the full cost of any voluntary benefits you chose</c:v>
                </c:pt>
              </c:strCache>
            </c:strRef>
          </c:cat>
          <c:val>
            <c:numRef>
              <c:f>Sheet1!$D$2:$D$7</c:f>
              <c:numCache>
                <c:formatCode>0%</c:formatCode>
                <c:ptCount val="6"/>
                <c:pt idx="0">
                  <c:v>0.09</c:v>
                </c:pt>
                <c:pt idx="1">
                  <c:v>0.09</c:v>
                </c:pt>
                <c:pt idx="2">
                  <c:v>0.13</c:v>
                </c:pt>
                <c:pt idx="3">
                  <c:v>0.2</c:v>
                </c:pt>
                <c:pt idx="4">
                  <c:v>0.44</c:v>
                </c:pt>
                <c:pt idx="5">
                  <c:v>0.32</c:v>
                </c:pt>
              </c:numCache>
            </c:numRef>
          </c:val>
        </c:ser>
        <c:ser>
          <c:idx val="3"/>
          <c:order val="3"/>
          <c:tx>
            <c:strRef>
              <c:f>Sheet1!$E$1</c:f>
              <c:strCache>
                <c:ptCount val="1"/>
                <c:pt idx="0">
                  <c:v>Moderate disadvantage</c:v>
                </c:pt>
              </c:strCache>
            </c:strRef>
          </c:tx>
          <c:spPr>
            <a:solidFill>
              <a:schemeClr val="accent2">
                <a:lumMod val="40000"/>
                <a:lumOff val="60000"/>
              </a:schemeClr>
            </a:solidFill>
          </c:spPr>
          <c:invertIfNegative val="0"/>
          <c:dLbls>
            <c:dLbl>
              <c:idx val="0"/>
              <c:delete val="1"/>
            </c:dLbl>
            <c:dLbl>
              <c:idx val="1"/>
              <c:delete val="1"/>
            </c:dLbl>
            <c:dLbl>
              <c:idx val="2"/>
              <c:delete val="1"/>
            </c:dLbl>
            <c:dLbl>
              <c:idx val="19"/>
              <c:delete val="1"/>
            </c:dLbl>
            <c:showLegendKey val="0"/>
            <c:showVal val="1"/>
            <c:showCatName val="0"/>
            <c:showSerName val="0"/>
            <c:showPercent val="0"/>
            <c:showBubbleSize val="0"/>
            <c:showLeaderLines val="0"/>
          </c:dLbls>
          <c:cat>
            <c:strRef>
              <c:f>Sheet1!$A$2:$A$7</c:f>
              <c:strCache>
                <c:ptCount val="6"/>
                <c:pt idx="0">
                  <c:v>Purchasing benefits through your employer may cost less than purchasing them on your own</c:v>
                </c:pt>
                <c:pt idx="1">
                  <c:v>You can choose which benefits you want to purchase</c:v>
                </c:pt>
                <c:pt idx="2">
                  <c:v>You may be able to take the benefits with you when you leave your employer</c:v>
                </c:pt>
                <c:pt idx="3">
                  <c:v>The benefits are paid through payroll deduction</c:v>
                </c:pt>
                <c:pt idx="4">
                  <c:v>Your employer chooses the companies that provide the benefits</c:v>
                </c:pt>
                <c:pt idx="5">
                  <c:v>You may need to pay the full cost of any voluntary benefits you chose</c:v>
                </c:pt>
              </c:strCache>
            </c:strRef>
          </c:cat>
          <c:val>
            <c:numRef>
              <c:f>Sheet1!$E$2:$E$7</c:f>
              <c:numCache>
                <c:formatCode>0%</c:formatCode>
                <c:ptCount val="6"/>
                <c:pt idx="0">
                  <c:v>0.01</c:v>
                </c:pt>
                <c:pt idx="1">
                  <c:v>0</c:v>
                </c:pt>
                <c:pt idx="2">
                  <c:v>0.01</c:v>
                </c:pt>
                <c:pt idx="3">
                  <c:v>0.04</c:v>
                </c:pt>
                <c:pt idx="4">
                  <c:v>0.28000000000000003</c:v>
                </c:pt>
                <c:pt idx="5">
                  <c:v>0.32</c:v>
                </c:pt>
              </c:numCache>
            </c:numRef>
          </c:val>
        </c:ser>
        <c:ser>
          <c:idx val="4"/>
          <c:order val="4"/>
          <c:tx>
            <c:strRef>
              <c:f>Sheet1!$F$1</c:f>
              <c:strCache>
                <c:ptCount val="1"/>
                <c:pt idx="0">
                  <c:v>Strong disadvantage</c:v>
                </c:pt>
              </c:strCache>
            </c:strRef>
          </c:tx>
          <c:spPr>
            <a:solidFill>
              <a:schemeClr val="accent2">
                <a:lumMod val="75000"/>
              </a:schemeClr>
            </a:solidFill>
          </c:spPr>
          <c:invertIfNegative val="0"/>
          <c:dLbls>
            <c:dLbl>
              <c:idx val="0"/>
              <c:delete val="1"/>
            </c:dLbl>
            <c:dLbl>
              <c:idx val="1"/>
              <c:delete val="1"/>
            </c:dLbl>
            <c:dLbl>
              <c:idx val="2"/>
              <c:delete val="1"/>
            </c:dLbl>
            <c:dLbl>
              <c:idx val="3"/>
              <c:delete val="1"/>
            </c:dLbl>
            <c:showLegendKey val="0"/>
            <c:showVal val="1"/>
            <c:showCatName val="0"/>
            <c:showSerName val="0"/>
            <c:showPercent val="0"/>
            <c:showBubbleSize val="0"/>
            <c:showLeaderLines val="0"/>
          </c:dLbls>
          <c:cat>
            <c:strRef>
              <c:f>Sheet1!$A$2:$A$7</c:f>
              <c:strCache>
                <c:ptCount val="6"/>
                <c:pt idx="0">
                  <c:v>Purchasing benefits through your employer may cost less than purchasing them on your own</c:v>
                </c:pt>
                <c:pt idx="1">
                  <c:v>You can choose which benefits you want to purchase</c:v>
                </c:pt>
                <c:pt idx="2">
                  <c:v>You may be able to take the benefits with you when you leave your employer</c:v>
                </c:pt>
                <c:pt idx="3">
                  <c:v>The benefits are paid through payroll deduction</c:v>
                </c:pt>
                <c:pt idx="4">
                  <c:v>Your employer chooses the companies that provide the benefits</c:v>
                </c:pt>
                <c:pt idx="5">
                  <c:v>You may need to pay the full cost of any voluntary benefits you chose</c:v>
                </c:pt>
              </c:strCache>
            </c:strRef>
          </c:cat>
          <c:val>
            <c:numRef>
              <c:f>Sheet1!$F$2:$F$7</c:f>
              <c:numCache>
                <c:formatCode>0%</c:formatCode>
                <c:ptCount val="6"/>
                <c:pt idx="0">
                  <c:v>0</c:v>
                </c:pt>
                <c:pt idx="1">
                  <c:v>0</c:v>
                </c:pt>
                <c:pt idx="2">
                  <c:v>0.01</c:v>
                </c:pt>
                <c:pt idx="3">
                  <c:v>0.01</c:v>
                </c:pt>
                <c:pt idx="4">
                  <c:v>0.08</c:v>
                </c:pt>
                <c:pt idx="5">
                  <c:v>0.23</c:v>
                </c:pt>
              </c:numCache>
            </c:numRef>
          </c:val>
        </c:ser>
        <c:dLbls>
          <c:showLegendKey val="0"/>
          <c:showVal val="0"/>
          <c:showCatName val="0"/>
          <c:showSerName val="0"/>
          <c:showPercent val="0"/>
          <c:showBubbleSize val="0"/>
        </c:dLbls>
        <c:gapWidth val="25"/>
        <c:overlap val="100"/>
        <c:axId val="33154176"/>
        <c:axId val="33155712"/>
      </c:barChart>
      <c:catAx>
        <c:axId val="33154176"/>
        <c:scaling>
          <c:orientation val="maxMin"/>
        </c:scaling>
        <c:delete val="0"/>
        <c:axPos val="l"/>
        <c:numFmt formatCode="General" sourceLinked="1"/>
        <c:majorTickMark val="none"/>
        <c:minorTickMark val="none"/>
        <c:tickLblPos val="nextTo"/>
        <c:txPr>
          <a:bodyPr/>
          <a:lstStyle/>
          <a:p>
            <a:pPr algn="r">
              <a:defRPr/>
            </a:pPr>
            <a:endParaRPr lang="en-US"/>
          </a:p>
        </c:txPr>
        <c:crossAx val="33155712"/>
        <c:crosses val="autoZero"/>
        <c:auto val="1"/>
        <c:lblAlgn val="ctr"/>
        <c:lblOffset val="100"/>
        <c:noMultiLvlLbl val="0"/>
      </c:catAx>
      <c:valAx>
        <c:axId val="33155712"/>
        <c:scaling>
          <c:orientation val="minMax"/>
        </c:scaling>
        <c:delete val="1"/>
        <c:axPos val="t"/>
        <c:numFmt formatCode="0%" sourceLinked="1"/>
        <c:majorTickMark val="out"/>
        <c:minorTickMark val="none"/>
        <c:tickLblPos val="nextTo"/>
        <c:crossAx val="33154176"/>
        <c:crosses val="autoZero"/>
        <c:crossBetween val="between"/>
      </c:valAx>
    </c:plotArea>
    <c:legend>
      <c:legendPos val="t"/>
      <c:layout>
        <c:manualLayout>
          <c:xMode val="edge"/>
          <c:yMode val="edge"/>
          <c:x val="2.753623188405797E-2"/>
          <c:y val="9.6996972848910703E-4"/>
          <c:w val="0.97108695652173915"/>
          <c:h val="5.999732036113286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09327320433854"/>
          <c:y val="1.0863311982990077E-2"/>
          <c:w val="0.67129182334352278"/>
          <c:h val="0.94594493897819176"/>
        </c:manualLayout>
      </c:layout>
      <c:barChart>
        <c:barDir val="bar"/>
        <c:grouping val="clustered"/>
        <c:varyColors val="0"/>
        <c:ser>
          <c:idx val="0"/>
          <c:order val="0"/>
          <c:tx>
            <c:strRef>
              <c:f>Sheet1!$B$1</c:f>
              <c:strCache>
                <c:ptCount val="1"/>
                <c:pt idx="0">
                  <c:v>All benefits</c:v>
                </c:pt>
              </c:strCache>
            </c:strRef>
          </c:tx>
          <c:spPr>
            <a:solidFill>
              <a:schemeClr val="accent1"/>
            </a:solidFill>
          </c:spPr>
          <c:invertIfNegative val="0"/>
          <c:dLbls>
            <c:showLegendKey val="0"/>
            <c:showVal val="1"/>
            <c:showCatName val="0"/>
            <c:showSerName val="0"/>
            <c:showPercent val="0"/>
            <c:showBubbleSize val="0"/>
            <c:showLeaderLines val="0"/>
          </c:dLbls>
          <c:cat>
            <c:strRef>
              <c:f>Sheet1!$A$2:$A$20</c:f>
              <c:strCache>
                <c:ptCount val="9"/>
                <c:pt idx="0">
                  <c:v>Health insurance</c:v>
                </c:pt>
                <c:pt idx="1">
                  <c:v>Retirement savings plan</c:v>
                </c:pt>
                <c:pt idx="2">
                  <c:v>Dental insurance</c:v>
                </c:pt>
                <c:pt idx="3">
                  <c:v>Vision insurance</c:v>
                </c:pt>
                <c:pt idx="4">
                  <c:v>Life insurance</c:v>
                </c:pt>
                <c:pt idx="5">
                  <c:v>Long-term disability</c:v>
                </c:pt>
                <c:pt idx="6">
                  <c:v>Short-term disability</c:v>
                </c:pt>
                <c:pt idx="7">
                  <c:v>Retiree health insurance</c:v>
                </c:pt>
                <c:pt idx="8">
                  <c:v>AD&amp;D insurance</c:v>
                </c:pt>
              </c:strCache>
            </c:strRef>
          </c:cat>
          <c:val>
            <c:numRef>
              <c:f>Sheet1!$B$2:$B$20</c:f>
              <c:numCache>
                <c:formatCode>0%</c:formatCode>
                <c:ptCount val="9"/>
                <c:pt idx="0">
                  <c:v>0.92</c:v>
                </c:pt>
                <c:pt idx="1">
                  <c:v>0.79</c:v>
                </c:pt>
                <c:pt idx="2">
                  <c:v>0.7</c:v>
                </c:pt>
                <c:pt idx="3">
                  <c:v>0.54</c:v>
                </c:pt>
                <c:pt idx="4">
                  <c:v>0.48</c:v>
                </c:pt>
                <c:pt idx="5">
                  <c:v>0.41</c:v>
                </c:pt>
                <c:pt idx="6">
                  <c:v>0.37</c:v>
                </c:pt>
                <c:pt idx="7">
                  <c:v>0.31</c:v>
                </c:pt>
                <c:pt idx="8">
                  <c:v>0.31</c:v>
                </c:pt>
              </c:numCache>
            </c:numRef>
          </c:val>
        </c:ser>
        <c:ser>
          <c:idx val="1"/>
          <c:order val="1"/>
          <c:tx>
            <c:strRef>
              <c:f>Sheet1!$C$1</c:f>
              <c:strCache>
                <c:ptCount val="1"/>
                <c:pt idx="0">
                  <c:v>No</c:v>
                </c:pt>
              </c:strCache>
            </c:strRef>
          </c:tx>
          <c:invertIfNegative val="0"/>
          <c:cat>
            <c:strRef>
              <c:f>Sheet1!$A$2:$A$20</c:f>
              <c:strCache>
                <c:ptCount val="9"/>
                <c:pt idx="0">
                  <c:v>Health insurance</c:v>
                </c:pt>
                <c:pt idx="1">
                  <c:v>Retirement savings plan</c:v>
                </c:pt>
                <c:pt idx="2">
                  <c:v>Dental insurance</c:v>
                </c:pt>
                <c:pt idx="3">
                  <c:v>Vision insurance</c:v>
                </c:pt>
                <c:pt idx="4">
                  <c:v>Life insurance</c:v>
                </c:pt>
                <c:pt idx="5">
                  <c:v>Long-term disability</c:v>
                </c:pt>
                <c:pt idx="6">
                  <c:v>Short-term disability</c:v>
                </c:pt>
                <c:pt idx="7">
                  <c:v>Retiree health insurance</c:v>
                </c:pt>
                <c:pt idx="8">
                  <c:v>AD&amp;D insurance</c:v>
                </c:pt>
              </c:strCache>
            </c:strRef>
          </c:cat>
          <c:val>
            <c:numRef>
              <c:f>Sheet1!$C$2:$C$20</c:f>
            </c:numRef>
          </c:val>
        </c:ser>
        <c:ser>
          <c:idx val="2"/>
          <c:order val="2"/>
          <c:tx>
            <c:strRef>
              <c:f>Sheet1!$D$1</c:f>
              <c:strCache>
                <c:ptCount val="1"/>
                <c:pt idx="0">
                  <c:v>Health insurance excluded</c:v>
                </c:pt>
              </c:strCache>
            </c:strRef>
          </c:tx>
          <c:invertIfNegative val="0"/>
          <c:dLbls>
            <c:dLbl>
              <c:idx val="0"/>
              <c:layout/>
              <c:tx>
                <c:rich>
                  <a:bodyPr/>
                  <a:lstStyle/>
                  <a:p>
                    <a:r>
                      <a:rPr lang="en-US" dirty="0" smtClean="0"/>
                      <a:t>NA</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Sheet1!$A$2:$A$20</c:f>
              <c:strCache>
                <c:ptCount val="9"/>
                <c:pt idx="0">
                  <c:v>Health insurance</c:v>
                </c:pt>
                <c:pt idx="1">
                  <c:v>Retirement savings plan</c:v>
                </c:pt>
                <c:pt idx="2">
                  <c:v>Dental insurance</c:v>
                </c:pt>
                <c:pt idx="3">
                  <c:v>Vision insurance</c:v>
                </c:pt>
                <c:pt idx="4">
                  <c:v>Life insurance</c:v>
                </c:pt>
                <c:pt idx="5">
                  <c:v>Long-term disability</c:v>
                </c:pt>
                <c:pt idx="6">
                  <c:v>Short-term disability</c:v>
                </c:pt>
                <c:pt idx="7">
                  <c:v>Retiree health insurance</c:v>
                </c:pt>
                <c:pt idx="8">
                  <c:v>AD&amp;D insurance</c:v>
                </c:pt>
              </c:strCache>
            </c:strRef>
          </c:cat>
          <c:val>
            <c:numRef>
              <c:f>Sheet1!$D$2:$D$20</c:f>
              <c:numCache>
                <c:formatCode>0%</c:formatCode>
                <c:ptCount val="9"/>
                <c:pt idx="0">
                  <c:v>0</c:v>
                </c:pt>
                <c:pt idx="1">
                  <c:v>0.81</c:v>
                </c:pt>
                <c:pt idx="2">
                  <c:v>0.64</c:v>
                </c:pt>
                <c:pt idx="3">
                  <c:v>0.51</c:v>
                </c:pt>
                <c:pt idx="4">
                  <c:v>0.47</c:v>
                </c:pt>
                <c:pt idx="5">
                  <c:v>0.39</c:v>
                </c:pt>
                <c:pt idx="6">
                  <c:v>0.37</c:v>
                </c:pt>
                <c:pt idx="7">
                  <c:v>0.31</c:v>
                </c:pt>
                <c:pt idx="8">
                  <c:v>0.28000000000000003</c:v>
                </c:pt>
              </c:numCache>
            </c:numRef>
          </c:val>
        </c:ser>
        <c:ser>
          <c:idx val="3"/>
          <c:order val="3"/>
          <c:tx>
            <c:strRef>
              <c:f>Sheet1!$E$1</c:f>
              <c:strCache>
                <c:ptCount val="1"/>
                <c:pt idx="0">
                  <c:v>Health insurance and DC plan excluded</c:v>
                </c:pt>
              </c:strCache>
            </c:strRef>
          </c:tx>
          <c:spPr>
            <a:solidFill>
              <a:schemeClr val="accent2">
                <a:lumMod val="75000"/>
              </a:schemeClr>
            </a:solidFill>
          </c:spPr>
          <c:invertIfNegative val="0"/>
          <c:dLbls>
            <c:dLbl>
              <c:idx val="0"/>
              <c:layout/>
              <c:tx>
                <c:rich>
                  <a:bodyPr/>
                  <a:lstStyle/>
                  <a:p>
                    <a:r>
                      <a:rPr lang="en-US" dirty="0" smtClean="0"/>
                      <a:t>NA</a:t>
                    </a:r>
                    <a:endParaRPr lang="en-US" dirty="0"/>
                  </a:p>
                </c:rich>
              </c:tx>
              <c:showLegendKey val="0"/>
              <c:showVal val="1"/>
              <c:showCatName val="0"/>
              <c:showSerName val="0"/>
              <c:showPercent val="0"/>
              <c:showBubbleSize val="0"/>
            </c:dLbl>
            <c:dLbl>
              <c:idx val="1"/>
              <c:layout/>
              <c:tx>
                <c:rich>
                  <a:bodyPr/>
                  <a:lstStyle/>
                  <a:p>
                    <a:r>
                      <a:rPr lang="en-US" dirty="0" smtClean="0"/>
                      <a:t>NA</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Sheet1!$A$2:$A$20</c:f>
              <c:strCache>
                <c:ptCount val="9"/>
                <c:pt idx="0">
                  <c:v>Health insurance</c:v>
                </c:pt>
                <c:pt idx="1">
                  <c:v>Retirement savings plan</c:v>
                </c:pt>
                <c:pt idx="2">
                  <c:v>Dental insurance</c:v>
                </c:pt>
                <c:pt idx="3">
                  <c:v>Vision insurance</c:v>
                </c:pt>
                <c:pt idx="4">
                  <c:v>Life insurance</c:v>
                </c:pt>
                <c:pt idx="5">
                  <c:v>Long-term disability</c:v>
                </c:pt>
                <c:pt idx="6">
                  <c:v>Short-term disability</c:v>
                </c:pt>
                <c:pt idx="7">
                  <c:v>Retiree health insurance</c:v>
                </c:pt>
                <c:pt idx="8">
                  <c:v>AD&amp;D insurance</c:v>
                </c:pt>
              </c:strCache>
            </c:strRef>
          </c:cat>
          <c:val>
            <c:numRef>
              <c:f>Sheet1!$E$2:$E$20</c:f>
              <c:numCache>
                <c:formatCode>0%</c:formatCode>
                <c:ptCount val="9"/>
                <c:pt idx="0">
                  <c:v>0</c:v>
                </c:pt>
                <c:pt idx="1">
                  <c:v>0</c:v>
                </c:pt>
                <c:pt idx="2">
                  <c:v>0.64</c:v>
                </c:pt>
                <c:pt idx="3">
                  <c:v>0.52</c:v>
                </c:pt>
                <c:pt idx="4">
                  <c:v>0.51</c:v>
                </c:pt>
                <c:pt idx="5">
                  <c:v>0.43</c:v>
                </c:pt>
                <c:pt idx="6">
                  <c:v>0.4</c:v>
                </c:pt>
                <c:pt idx="7">
                  <c:v>0.35</c:v>
                </c:pt>
                <c:pt idx="8">
                  <c:v>0.3</c:v>
                </c:pt>
              </c:numCache>
            </c:numRef>
          </c:val>
        </c:ser>
        <c:dLbls>
          <c:showLegendKey val="0"/>
          <c:showVal val="0"/>
          <c:showCatName val="0"/>
          <c:showSerName val="0"/>
          <c:showPercent val="0"/>
          <c:showBubbleSize val="0"/>
        </c:dLbls>
        <c:gapWidth val="35"/>
        <c:axId val="33146752"/>
        <c:axId val="33148288"/>
      </c:barChart>
      <c:catAx>
        <c:axId val="33146752"/>
        <c:scaling>
          <c:orientation val="maxMin"/>
        </c:scaling>
        <c:delete val="0"/>
        <c:axPos val="l"/>
        <c:numFmt formatCode="General" sourceLinked="1"/>
        <c:majorTickMark val="none"/>
        <c:minorTickMark val="none"/>
        <c:tickLblPos val="nextTo"/>
        <c:txPr>
          <a:bodyPr/>
          <a:lstStyle/>
          <a:p>
            <a:pPr algn="r">
              <a:defRPr/>
            </a:pPr>
            <a:endParaRPr lang="en-US"/>
          </a:p>
        </c:txPr>
        <c:crossAx val="33148288"/>
        <c:crosses val="autoZero"/>
        <c:auto val="1"/>
        <c:lblAlgn val="ctr"/>
        <c:lblOffset val="100"/>
        <c:noMultiLvlLbl val="0"/>
      </c:catAx>
      <c:valAx>
        <c:axId val="33148288"/>
        <c:scaling>
          <c:orientation val="minMax"/>
        </c:scaling>
        <c:delete val="1"/>
        <c:axPos val="t"/>
        <c:numFmt formatCode="0%" sourceLinked="1"/>
        <c:majorTickMark val="out"/>
        <c:minorTickMark val="none"/>
        <c:tickLblPos val="nextTo"/>
        <c:crossAx val="33146752"/>
        <c:crosses val="autoZero"/>
        <c:crossBetween val="between"/>
      </c:valAx>
    </c:plotArea>
    <c:legend>
      <c:legendPos val="r"/>
      <c:layout>
        <c:manualLayout>
          <c:xMode val="edge"/>
          <c:yMode val="edge"/>
          <c:x val="0.6051668577158561"/>
          <c:y val="0.7710996051598128"/>
          <c:w val="0.38395392400186845"/>
          <c:h val="0.18372634534238069"/>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09327320433854"/>
          <c:y val="1.6741251704949642E-2"/>
          <c:w val="0.67129182334352278"/>
          <c:h val="0.91655524036839398"/>
        </c:manualLayout>
      </c:layout>
      <c:barChart>
        <c:barDir val="bar"/>
        <c:grouping val="clustered"/>
        <c:varyColors val="0"/>
        <c:ser>
          <c:idx val="0"/>
          <c:order val="0"/>
          <c:tx>
            <c:strRef>
              <c:f>Sheet1!$B$1</c:f>
              <c:strCache>
                <c:ptCount val="1"/>
                <c:pt idx="0">
                  <c:v>All benefits</c:v>
                </c:pt>
              </c:strCache>
            </c:strRef>
          </c:tx>
          <c:spPr>
            <a:solidFill>
              <a:schemeClr val="accent1"/>
            </a:solidFill>
          </c:spPr>
          <c:invertIfNegative val="0"/>
          <c:dLbls>
            <c:showLegendKey val="0"/>
            <c:showVal val="1"/>
            <c:showCatName val="0"/>
            <c:showSerName val="0"/>
            <c:showPercent val="0"/>
            <c:showBubbleSize val="0"/>
            <c:showLeaderLines val="0"/>
          </c:dLbls>
          <c:cat>
            <c:strRef>
              <c:f>Sheet1!$A$2:$A$20</c:f>
              <c:strCache>
                <c:ptCount val="10"/>
                <c:pt idx="0">
                  <c:v>Long-term care insurance</c:v>
                </c:pt>
                <c:pt idx="1">
                  <c:v>Critical illness insurance</c:v>
                </c:pt>
                <c:pt idx="2">
                  <c:v>Stock options</c:v>
                </c:pt>
                <c:pt idx="3">
                  <c:v>Cancer insurance</c:v>
                </c:pt>
                <c:pt idx="4">
                  <c:v>Home health insurance</c:v>
                </c:pt>
                <c:pt idx="5">
                  <c:v>Auto insurance</c:v>
                </c:pt>
                <c:pt idx="6">
                  <c:v>Homeowners insurance</c:v>
                </c:pt>
                <c:pt idx="7">
                  <c:v>Pre-paid legal services</c:v>
                </c:pt>
                <c:pt idx="8">
                  <c:v>Pet insurance</c:v>
                </c:pt>
                <c:pt idx="9">
                  <c:v>Cash (added to take home pay)</c:v>
                </c:pt>
              </c:strCache>
            </c:strRef>
          </c:cat>
          <c:val>
            <c:numRef>
              <c:f>Sheet1!$B$2:$B$20</c:f>
              <c:numCache>
                <c:formatCode>0%</c:formatCode>
                <c:ptCount val="10"/>
                <c:pt idx="0">
                  <c:v>0.27</c:v>
                </c:pt>
                <c:pt idx="1">
                  <c:v>0.27</c:v>
                </c:pt>
                <c:pt idx="2">
                  <c:v>0.21</c:v>
                </c:pt>
                <c:pt idx="3">
                  <c:v>0.2</c:v>
                </c:pt>
                <c:pt idx="4">
                  <c:v>0.16</c:v>
                </c:pt>
                <c:pt idx="5">
                  <c:v>0.15</c:v>
                </c:pt>
                <c:pt idx="6">
                  <c:v>0.14000000000000001</c:v>
                </c:pt>
                <c:pt idx="7">
                  <c:v>0.12</c:v>
                </c:pt>
                <c:pt idx="8">
                  <c:v>7.0000000000000007E-2</c:v>
                </c:pt>
                <c:pt idx="9">
                  <c:v>0.43</c:v>
                </c:pt>
              </c:numCache>
            </c:numRef>
          </c:val>
        </c:ser>
        <c:ser>
          <c:idx val="1"/>
          <c:order val="1"/>
          <c:tx>
            <c:strRef>
              <c:f>Sheet1!$C$1</c:f>
              <c:strCache>
                <c:ptCount val="1"/>
                <c:pt idx="0">
                  <c:v>No</c:v>
                </c:pt>
              </c:strCache>
            </c:strRef>
          </c:tx>
          <c:invertIfNegative val="0"/>
          <c:cat>
            <c:strRef>
              <c:f>Sheet1!$A$2:$A$20</c:f>
              <c:strCache>
                <c:ptCount val="10"/>
                <c:pt idx="0">
                  <c:v>Long-term care insurance</c:v>
                </c:pt>
                <c:pt idx="1">
                  <c:v>Critical illness insurance</c:v>
                </c:pt>
                <c:pt idx="2">
                  <c:v>Stock options</c:v>
                </c:pt>
                <c:pt idx="3">
                  <c:v>Cancer insurance</c:v>
                </c:pt>
                <c:pt idx="4">
                  <c:v>Home health insurance</c:v>
                </c:pt>
                <c:pt idx="5">
                  <c:v>Auto insurance</c:v>
                </c:pt>
                <c:pt idx="6">
                  <c:v>Homeowners insurance</c:v>
                </c:pt>
                <c:pt idx="7">
                  <c:v>Pre-paid legal services</c:v>
                </c:pt>
                <c:pt idx="8">
                  <c:v>Pet insurance</c:v>
                </c:pt>
                <c:pt idx="9">
                  <c:v>Cash (added to take home pay)</c:v>
                </c:pt>
              </c:strCache>
            </c:strRef>
          </c:cat>
          <c:val>
            <c:numRef>
              <c:f>Sheet1!$C$2:$C$20</c:f>
            </c:numRef>
          </c:val>
        </c:ser>
        <c:ser>
          <c:idx val="2"/>
          <c:order val="2"/>
          <c:tx>
            <c:strRef>
              <c:f>Sheet1!$D$1</c:f>
              <c:strCache>
                <c:ptCount val="1"/>
                <c:pt idx="0">
                  <c:v>Health insurance excluded</c:v>
                </c:pt>
              </c:strCache>
            </c:strRef>
          </c:tx>
          <c:invertIfNegative val="0"/>
          <c:dLbls>
            <c:showLegendKey val="0"/>
            <c:showVal val="1"/>
            <c:showCatName val="0"/>
            <c:showSerName val="0"/>
            <c:showPercent val="0"/>
            <c:showBubbleSize val="0"/>
            <c:showLeaderLines val="0"/>
          </c:dLbls>
          <c:cat>
            <c:strRef>
              <c:f>Sheet1!$A$2:$A$20</c:f>
              <c:strCache>
                <c:ptCount val="10"/>
                <c:pt idx="0">
                  <c:v>Long-term care insurance</c:v>
                </c:pt>
                <c:pt idx="1">
                  <c:v>Critical illness insurance</c:v>
                </c:pt>
                <c:pt idx="2">
                  <c:v>Stock options</c:v>
                </c:pt>
                <c:pt idx="3">
                  <c:v>Cancer insurance</c:v>
                </c:pt>
                <c:pt idx="4">
                  <c:v>Home health insurance</c:v>
                </c:pt>
                <c:pt idx="5">
                  <c:v>Auto insurance</c:v>
                </c:pt>
                <c:pt idx="6">
                  <c:v>Homeowners insurance</c:v>
                </c:pt>
                <c:pt idx="7">
                  <c:v>Pre-paid legal services</c:v>
                </c:pt>
                <c:pt idx="8">
                  <c:v>Pet insurance</c:v>
                </c:pt>
                <c:pt idx="9">
                  <c:v>Cash (added to take home pay)</c:v>
                </c:pt>
              </c:strCache>
            </c:strRef>
          </c:cat>
          <c:val>
            <c:numRef>
              <c:f>Sheet1!$D$2:$D$20</c:f>
              <c:numCache>
                <c:formatCode>0%</c:formatCode>
                <c:ptCount val="10"/>
                <c:pt idx="0">
                  <c:v>0.28999999999999998</c:v>
                </c:pt>
                <c:pt idx="1">
                  <c:v>0.23</c:v>
                </c:pt>
                <c:pt idx="2">
                  <c:v>0.24</c:v>
                </c:pt>
                <c:pt idx="3">
                  <c:v>0.21</c:v>
                </c:pt>
                <c:pt idx="4">
                  <c:v>0.14000000000000001</c:v>
                </c:pt>
                <c:pt idx="5">
                  <c:v>0.16</c:v>
                </c:pt>
                <c:pt idx="6">
                  <c:v>0.14000000000000001</c:v>
                </c:pt>
                <c:pt idx="7">
                  <c:v>0.1</c:v>
                </c:pt>
                <c:pt idx="8">
                  <c:v>0.08</c:v>
                </c:pt>
                <c:pt idx="9">
                  <c:v>0.53</c:v>
                </c:pt>
              </c:numCache>
            </c:numRef>
          </c:val>
        </c:ser>
        <c:ser>
          <c:idx val="3"/>
          <c:order val="3"/>
          <c:tx>
            <c:strRef>
              <c:f>Sheet1!$E$1</c:f>
              <c:strCache>
                <c:ptCount val="1"/>
                <c:pt idx="0">
                  <c:v>Health insurance and DC plan excluded</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strRef>
              <c:f>Sheet1!$A$2:$A$20</c:f>
              <c:strCache>
                <c:ptCount val="10"/>
                <c:pt idx="0">
                  <c:v>Long-term care insurance</c:v>
                </c:pt>
                <c:pt idx="1">
                  <c:v>Critical illness insurance</c:v>
                </c:pt>
                <c:pt idx="2">
                  <c:v>Stock options</c:v>
                </c:pt>
                <c:pt idx="3">
                  <c:v>Cancer insurance</c:v>
                </c:pt>
                <c:pt idx="4">
                  <c:v>Home health insurance</c:v>
                </c:pt>
                <c:pt idx="5">
                  <c:v>Auto insurance</c:v>
                </c:pt>
                <c:pt idx="6">
                  <c:v>Homeowners insurance</c:v>
                </c:pt>
                <c:pt idx="7">
                  <c:v>Pre-paid legal services</c:v>
                </c:pt>
                <c:pt idx="8">
                  <c:v>Pet insurance</c:v>
                </c:pt>
                <c:pt idx="9">
                  <c:v>Cash (added to take home pay)</c:v>
                </c:pt>
              </c:strCache>
            </c:strRef>
          </c:cat>
          <c:val>
            <c:numRef>
              <c:f>Sheet1!$E$2:$E$20</c:f>
              <c:numCache>
                <c:formatCode>0%</c:formatCode>
                <c:ptCount val="10"/>
                <c:pt idx="0">
                  <c:v>0.35</c:v>
                </c:pt>
                <c:pt idx="1">
                  <c:v>0.26</c:v>
                </c:pt>
                <c:pt idx="2">
                  <c:v>0.28000000000000003</c:v>
                </c:pt>
                <c:pt idx="3">
                  <c:v>0.24</c:v>
                </c:pt>
                <c:pt idx="4">
                  <c:v>0.19</c:v>
                </c:pt>
                <c:pt idx="5">
                  <c:v>0.21</c:v>
                </c:pt>
                <c:pt idx="6">
                  <c:v>0.17</c:v>
                </c:pt>
                <c:pt idx="7">
                  <c:v>0.11</c:v>
                </c:pt>
                <c:pt idx="8">
                  <c:v>0.08</c:v>
                </c:pt>
                <c:pt idx="9">
                  <c:v>0.68</c:v>
                </c:pt>
              </c:numCache>
            </c:numRef>
          </c:val>
        </c:ser>
        <c:dLbls>
          <c:showLegendKey val="0"/>
          <c:showVal val="0"/>
          <c:showCatName val="0"/>
          <c:showSerName val="0"/>
          <c:showPercent val="0"/>
          <c:showBubbleSize val="0"/>
        </c:dLbls>
        <c:gapWidth val="35"/>
        <c:axId val="35287808"/>
        <c:axId val="35289344"/>
      </c:barChart>
      <c:catAx>
        <c:axId val="35287808"/>
        <c:scaling>
          <c:orientation val="maxMin"/>
        </c:scaling>
        <c:delete val="0"/>
        <c:axPos val="l"/>
        <c:numFmt formatCode="General" sourceLinked="1"/>
        <c:majorTickMark val="none"/>
        <c:minorTickMark val="none"/>
        <c:tickLblPos val="nextTo"/>
        <c:txPr>
          <a:bodyPr/>
          <a:lstStyle/>
          <a:p>
            <a:pPr algn="r">
              <a:defRPr/>
            </a:pPr>
            <a:endParaRPr lang="en-US"/>
          </a:p>
        </c:txPr>
        <c:crossAx val="35289344"/>
        <c:crosses val="autoZero"/>
        <c:auto val="1"/>
        <c:lblAlgn val="ctr"/>
        <c:lblOffset val="100"/>
        <c:noMultiLvlLbl val="0"/>
      </c:catAx>
      <c:valAx>
        <c:axId val="35289344"/>
        <c:scaling>
          <c:orientation val="minMax"/>
        </c:scaling>
        <c:delete val="1"/>
        <c:axPos val="t"/>
        <c:numFmt formatCode="0%" sourceLinked="1"/>
        <c:majorTickMark val="out"/>
        <c:minorTickMark val="none"/>
        <c:tickLblPos val="nextTo"/>
        <c:crossAx val="35287808"/>
        <c:crosses val="autoZero"/>
        <c:crossBetween val="between"/>
      </c:valAx>
    </c:plotArea>
    <c:legend>
      <c:legendPos val="r"/>
      <c:layout>
        <c:manualLayout>
          <c:xMode val="edge"/>
          <c:yMode val="edge"/>
          <c:x val="0.61138355387715637"/>
          <c:y val="0.5918224436400461"/>
          <c:w val="0.37773722784056818"/>
          <c:h val="0.17197046589846157"/>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09327320433854"/>
          <c:y val="1.0863311982990077E-2"/>
          <c:w val="0.6883877377870985"/>
          <c:h val="0.94594493897819176"/>
        </c:manualLayout>
      </c:layout>
      <c:barChart>
        <c:barDir val="bar"/>
        <c:grouping val="clustered"/>
        <c:varyColors val="0"/>
        <c:ser>
          <c:idx val="0"/>
          <c:order val="0"/>
          <c:tx>
            <c:strRef>
              <c:f>Sheet1!$B$1</c:f>
              <c:strCache>
                <c:ptCount val="1"/>
                <c:pt idx="0">
                  <c:v>All benefits</c:v>
                </c:pt>
              </c:strCache>
            </c:strRef>
          </c:tx>
          <c:spPr>
            <a:solidFill>
              <a:schemeClr val="accent1"/>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Sheet1!$A$2:$A$20</c:f>
              <c:strCache>
                <c:ptCount val="11"/>
                <c:pt idx="0">
                  <c:v>Health insurance</c:v>
                </c:pt>
                <c:pt idx="1">
                  <c:v>Retirement savings plan</c:v>
                </c:pt>
                <c:pt idx="2">
                  <c:v>Retiree health insurance</c:v>
                </c:pt>
                <c:pt idx="3">
                  <c:v>Life insurance</c:v>
                </c:pt>
                <c:pt idx="4">
                  <c:v>Stock options</c:v>
                </c:pt>
                <c:pt idx="5">
                  <c:v>Dental insurance</c:v>
                </c:pt>
                <c:pt idx="6">
                  <c:v>Auto insurance</c:v>
                </c:pt>
                <c:pt idx="7">
                  <c:v>Long-term disability</c:v>
                </c:pt>
                <c:pt idx="8">
                  <c:v>Short-term disability</c:v>
                </c:pt>
                <c:pt idx="9">
                  <c:v>Long-term care insurance</c:v>
                </c:pt>
                <c:pt idx="10">
                  <c:v>Homeowners insurance</c:v>
                </c:pt>
              </c:strCache>
            </c:strRef>
          </c:cat>
          <c:val>
            <c:numRef>
              <c:f>Sheet1!$B$2:$B$20</c:f>
              <c:numCache>
                <c:formatCode>_("$"* #,##0_);_("$"* \(#,##0\);_("$"* "-"??_);_(@_)</c:formatCode>
                <c:ptCount val="11"/>
                <c:pt idx="0">
                  <c:v>300</c:v>
                </c:pt>
                <c:pt idx="1">
                  <c:v>200</c:v>
                </c:pt>
                <c:pt idx="2">
                  <c:v>60</c:v>
                </c:pt>
                <c:pt idx="3">
                  <c:v>50</c:v>
                </c:pt>
                <c:pt idx="4">
                  <c:v>50</c:v>
                </c:pt>
                <c:pt idx="5">
                  <c:v>50</c:v>
                </c:pt>
                <c:pt idx="6">
                  <c:v>50</c:v>
                </c:pt>
                <c:pt idx="7">
                  <c:v>50</c:v>
                </c:pt>
                <c:pt idx="8">
                  <c:v>50</c:v>
                </c:pt>
                <c:pt idx="9">
                  <c:v>50</c:v>
                </c:pt>
                <c:pt idx="10">
                  <c:v>50</c:v>
                </c:pt>
              </c:numCache>
            </c:numRef>
          </c:val>
        </c:ser>
        <c:ser>
          <c:idx val="1"/>
          <c:order val="1"/>
          <c:tx>
            <c:strRef>
              <c:f>Sheet1!$C$1</c:f>
              <c:strCache>
                <c:ptCount val="1"/>
                <c:pt idx="0">
                  <c:v>No</c:v>
                </c:pt>
              </c:strCache>
            </c:strRef>
          </c:tx>
          <c:invertIfNegative val="0"/>
          <c:cat>
            <c:strRef>
              <c:f>Sheet1!$A$2:$A$20</c:f>
              <c:strCache>
                <c:ptCount val="11"/>
                <c:pt idx="0">
                  <c:v>Health insurance</c:v>
                </c:pt>
                <c:pt idx="1">
                  <c:v>Retirement savings plan</c:v>
                </c:pt>
                <c:pt idx="2">
                  <c:v>Retiree health insurance</c:v>
                </c:pt>
                <c:pt idx="3">
                  <c:v>Life insurance</c:v>
                </c:pt>
                <c:pt idx="4">
                  <c:v>Stock options</c:v>
                </c:pt>
                <c:pt idx="5">
                  <c:v>Dental insurance</c:v>
                </c:pt>
                <c:pt idx="6">
                  <c:v>Auto insurance</c:v>
                </c:pt>
                <c:pt idx="7">
                  <c:v>Long-term disability</c:v>
                </c:pt>
                <c:pt idx="8">
                  <c:v>Short-term disability</c:v>
                </c:pt>
                <c:pt idx="9">
                  <c:v>Long-term care insurance</c:v>
                </c:pt>
                <c:pt idx="10">
                  <c:v>Homeowners insurance</c:v>
                </c:pt>
              </c:strCache>
            </c:strRef>
          </c:cat>
          <c:val>
            <c:numRef>
              <c:f>Sheet1!$C$2:$C$20</c:f>
            </c:numRef>
          </c:val>
        </c:ser>
        <c:ser>
          <c:idx val="2"/>
          <c:order val="2"/>
          <c:tx>
            <c:strRef>
              <c:f>Sheet1!$D$1</c:f>
              <c:strCache>
                <c:ptCount val="1"/>
                <c:pt idx="0">
                  <c:v>Health insurance excluded</c:v>
                </c:pt>
              </c:strCache>
            </c:strRef>
          </c:tx>
          <c:invertIfNegative val="0"/>
          <c:dLbls>
            <c:dLbl>
              <c:idx val="0"/>
              <c:layout/>
              <c:tx>
                <c:rich>
                  <a:bodyPr/>
                  <a:lstStyle/>
                  <a:p>
                    <a:r>
                      <a:rPr lang="en-US" sz="1200" dirty="0" smtClean="0"/>
                      <a:t>NA</a:t>
                    </a:r>
                    <a:endParaRPr lang="en-US" dirty="0"/>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Sheet1!$A$2:$A$20</c:f>
              <c:strCache>
                <c:ptCount val="11"/>
                <c:pt idx="0">
                  <c:v>Health insurance</c:v>
                </c:pt>
                <c:pt idx="1">
                  <c:v>Retirement savings plan</c:v>
                </c:pt>
                <c:pt idx="2">
                  <c:v>Retiree health insurance</c:v>
                </c:pt>
                <c:pt idx="3">
                  <c:v>Life insurance</c:v>
                </c:pt>
                <c:pt idx="4">
                  <c:v>Stock options</c:v>
                </c:pt>
                <c:pt idx="5">
                  <c:v>Dental insurance</c:v>
                </c:pt>
                <c:pt idx="6">
                  <c:v>Auto insurance</c:v>
                </c:pt>
                <c:pt idx="7">
                  <c:v>Long-term disability</c:v>
                </c:pt>
                <c:pt idx="8">
                  <c:v>Short-term disability</c:v>
                </c:pt>
                <c:pt idx="9">
                  <c:v>Long-term care insurance</c:v>
                </c:pt>
                <c:pt idx="10">
                  <c:v>Homeowners insurance</c:v>
                </c:pt>
              </c:strCache>
            </c:strRef>
          </c:cat>
          <c:val>
            <c:numRef>
              <c:f>Sheet1!$D$2:$D$20</c:f>
              <c:numCache>
                <c:formatCode>_("$"* #,##0_);_("$"* \(#,##0\);_("$"* "-"??_);_(@_)</c:formatCode>
                <c:ptCount val="11"/>
                <c:pt idx="0">
                  <c:v>0</c:v>
                </c:pt>
                <c:pt idx="1">
                  <c:v>400</c:v>
                </c:pt>
                <c:pt idx="2">
                  <c:v>100</c:v>
                </c:pt>
                <c:pt idx="3">
                  <c:v>100</c:v>
                </c:pt>
                <c:pt idx="4">
                  <c:v>100</c:v>
                </c:pt>
                <c:pt idx="5">
                  <c:v>70</c:v>
                </c:pt>
                <c:pt idx="6">
                  <c:v>70</c:v>
                </c:pt>
                <c:pt idx="7">
                  <c:v>50</c:v>
                </c:pt>
                <c:pt idx="8">
                  <c:v>50</c:v>
                </c:pt>
                <c:pt idx="9">
                  <c:v>50</c:v>
                </c:pt>
                <c:pt idx="10">
                  <c:v>50</c:v>
                </c:pt>
              </c:numCache>
            </c:numRef>
          </c:val>
        </c:ser>
        <c:ser>
          <c:idx val="3"/>
          <c:order val="3"/>
          <c:tx>
            <c:strRef>
              <c:f>Sheet1!$E$1</c:f>
              <c:strCache>
                <c:ptCount val="1"/>
                <c:pt idx="0">
                  <c:v>Health insurance and DC plan excluded</c:v>
                </c:pt>
              </c:strCache>
            </c:strRef>
          </c:tx>
          <c:spPr>
            <a:solidFill>
              <a:schemeClr val="accent2">
                <a:lumMod val="75000"/>
              </a:schemeClr>
            </a:solidFill>
          </c:spPr>
          <c:invertIfNegative val="0"/>
          <c:dLbls>
            <c:dLbl>
              <c:idx val="0"/>
              <c:layout/>
              <c:tx>
                <c:rich>
                  <a:bodyPr/>
                  <a:lstStyle/>
                  <a:p>
                    <a:r>
                      <a:rPr lang="en-US" sz="1200" dirty="0" smtClean="0"/>
                      <a:t>NA</a:t>
                    </a:r>
                    <a:endParaRPr lang="en-US" dirty="0"/>
                  </a:p>
                </c:rich>
              </c:tx>
              <c:showLegendKey val="0"/>
              <c:showVal val="1"/>
              <c:showCatName val="0"/>
              <c:showSerName val="0"/>
              <c:showPercent val="0"/>
              <c:showBubbleSize val="0"/>
            </c:dLbl>
            <c:dLbl>
              <c:idx val="1"/>
              <c:layout/>
              <c:tx>
                <c:rich>
                  <a:bodyPr/>
                  <a:lstStyle/>
                  <a:p>
                    <a:r>
                      <a:rPr lang="en-US" sz="1200" dirty="0" smtClean="0"/>
                      <a:t>NA</a:t>
                    </a:r>
                    <a:endParaRPr lang="en-US" dirty="0"/>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Sheet1!$A$2:$A$20</c:f>
              <c:strCache>
                <c:ptCount val="11"/>
                <c:pt idx="0">
                  <c:v>Health insurance</c:v>
                </c:pt>
                <c:pt idx="1">
                  <c:v>Retirement savings plan</c:v>
                </c:pt>
                <c:pt idx="2">
                  <c:v>Retiree health insurance</c:v>
                </c:pt>
                <c:pt idx="3">
                  <c:v>Life insurance</c:v>
                </c:pt>
                <c:pt idx="4">
                  <c:v>Stock options</c:v>
                </c:pt>
                <c:pt idx="5">
                  <c:v>Dental insurance</c:v>
                </c:pt>
                <c:pt idx="6">
                  <c:v>Auto insurance</c:v>
                </c:pt>
                <c:pt idx="7">
                  <c:v>Long-term disability</c:v>
                </c:pt>
                <c:pt idx="8">
                  <c:v>Short-term disability</c:v>
                </c:pt>
                <c:pt idx="9">
                  <c:v>Long-term care insurance</c:v>
                </c:pt>
                <c:pt idx="10">
                  <c:v>Homeowners insurance</c:v>
                </c:pt>
              </c:strCache>
            </c:strRef>
          </c:cat>
          <c:val>
            <c:numRef>
              <c:f>Sheet1!$E$2:$E$20</c:f>
              <c:numCache>
                <c:formatCode>_("$"* #,##0_);_("$"* \(#,##0\);_("$"* "-"??_);_(@_)</c:formatCode>
                <c:ptCount val="11"/>
                <c:pt idx="0">
                  <c:v>0</c:v>
                </c:pt>
                <c:pt idx="1">
                  <c:v>0</c:v>
                </c:pt>
                <c:pt idx="2">
                  <c:v>100</c:v>
                </c:pt>
                <c:pt idx="3">
                  <c:v>100</c:v>
                </c:pt>
                <c:pt idx="4">
                  <c:v>100</c:v>
                </c:pt>
                <c:pt idx="5">
                  <c:v>100</c:v>
                </c:pt>
                <c:pt idx="6">
                  <c:v>100</c:v>
                </c:pt>
                <c:pt idx="7">
                  <c:v>100</c:v>
                </c:pt>
                <c:pt idx="8">
                  <c:v>100</c:v>
                </c:pt>
                <c:pt idx="9">
                  <c:v>100</c:v>
                </c:pt>
                <c:pt idx="10">
                  <c:v>100</c:v>
                </c:pt>
              </c:numCache>
            </c:numRef>
          </c:val>
        </c:ser>
        <c:dLbls>
          <c:showLegendKey val="0"/>
          <c:showVal val="0"/>
          <c:showCatName val="0"/>
          <c:showSerName val="0"/>
          <c:showPercent val="0"/>
          <c:showBubbleSize val="0"/>
        </c:dLbls>
        <c:gapWidth val="35"/>
        <c:axId val="101106048"/>
        <c:axId val="101107584"/>
      </c:barChart>
      <c:catAx>
        <c:axId val="101106048"/>
        <c:scaling>
          <c:orientation val="maxMin"/>
        </c:scaling>
        <c:delete val="0"/>
        <c:axPos val="l"/>
        <c:numFmt formatCode="General" sourceLinked="1"/>
        <c:majorTickMark val="none"/>
        <c:minorTickMark val="none"/>
        <c:tickLblPos val="nextTo"/>
        <c:txPr>
          <a:bodyPr/>
          <a:lstStyle/>
          <a:p>
            <a:pPr algn="r">
              <a:defRPr/>
            </a:pPr>
            <a:endParaRPr lang="en-US"/>
          </a:p>
        </c:txPr>
        <c:crossAx val="101107584"/>
        <c:crosses val="autoZero"/>
        <c:auto val="1"/>
        <c:lblAlgn val="ctr"/>
        <c:lblOffset val="100"/>
        <c:noMultiLvlLbl val="0"/>
      </c:catAx>
      <c:valAx>
        <c:axId val="101107584"/>
        <c:scaling>
          <c:orientation val="minMax"/>
        </c:scaling>
        <c:delete val="1"/>
        <c:axPos val="t"/>
        <c:numFmt formatCode="_(&quot;$&quot;* #,##0_);_(&quot;$&quot;* \(#,##0\);_(&quot;$&quot;* &quot;-&quot;??_);_(@_)" sourceLinked="1"/>
        <c:majorTickMark val="out"/>
        <c:minorTickMark val="none"/>
        <c:tickLblPos val="nextTo"/>
        <c:crossAx val="101106048"/>
        <c:crosses val="autoZero"/>
        <c:crossBetween val="between"/>
      </c:valAx>
    </c:plotArea>
    <c:legend>
      <c:legendPos val="r"/>
      <c:layout>
        <c:manualLayout>
          <c:xMode val="edge"/>
          <c:yMode val="edge"/>
          <c:x val="0.61293772791748147"/>
          <c:y val="0.75640475585491396"/>
          <c:w val="0.37618305380024314"/>
          <c:h val="0.17490943575944137"/>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09327320433854"/>
          <c:y val="1.0863311982990077E-2"/>
          <c:w val="0.6883877377870985"/>
          <c:h val="0.94594493897819176"/>
        </c:manualLayout>
      </c:layout>
      <c:barChart>
        <c:barDir val="bar"/>
        <c:grouping val="clustered"/>
        <c:varyColors val="0"/>
        <c:ser>
          <c:idx val="0"/>
          <c:order val="0"/>
          <c:tx>
            <c:strRef>
              <c:f>Sheet1!$B$1</c:f>
              <c:strCache>
                <c:ptCount val="1"/>
                <c:pt idx="0">
                  <c:v>All benefits</c:v>
                </c:pt>
              </c:strCache>
            </c:strRef>
          </c:tx>
          <c:spPr>
            <a:solidFill>
              <a:schemeClr val="accent1"/>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Sheet1!$A$2:$A$20</c:f>
              <c:strCache>
                <c:ptCount val="8"/>
                <c:pt idx="0">
                  <c:v>Critical illness insurance</c:v>
                </c:pt>
                <c:pt idx="1">
                  <c:v>Vision insurance</c:v>
                </c:pt>
                <c:pt idx="2">
                  <c:v>AD&amp;D insurance</c:v>
                </c:pt>
                <c:pt idx="3">
                  <c:v>Cancer insurance</c:v>
                </c:pt>
                <c:pt idx="4">
                  <c:v>Home health insurance</c:v>
                </c:pt>
                <c:pt idx="5">
                  <c:v>Pet insurance</c:v>
                </c:pt>
                <c:pt idx="6">
                  <c:v>Pre-paid legal services</c:v>
                </c:pt>
                <c:pt idx="7">
                  <c:v>Cash (added to take home pay)</c:v>
                </c:pt>
              </c:strCache>
            </c:strRef>
          </c:cat>
          <c:val>
            <c:numRef>
              <c:f>Sheet1!$B$2:$B$20</c:f>
              <c:numCache>
                <c:formatCode>_("$"* #,##0_);_("$"* \(#,##0\);_("$"* "-"??_);_(@_)</c:formatCode>
                <c:ptCount val="8"/>
                <c:pt idx="0">
                  <c:v>50</c:v>
                </c:pt>
                <c:pt idx="1">
                  <c:v>50</c:v>
                </c:pt>
                <c:pt idx="2">
                  <c:v>50</c:v>
                </c:pt>
                <c:pt idx="3">
                  <c:v>50</c:v>
                </c:pt>
                <c:pt idx="4">
                  <c:v>30</c:v>
                </c:pt>
                <c:pt idx="5">
                  <c:v>30</c:v>
                </c:pt>
                <c:pt idx="6">
                  <c:v>25</c:v>
                </c:pt>
                <c:pt idx="7">
                  <c:v>240</c:v>
                </c:pt>
              </c:numCache>
            </c:numRef>
          </c:val>
        </c:ser>
        <c:ser>
          <c:idx val="1"/>
          <c:order val="1"/>
          <c:tx>
            <c:strRef>
              <c:f>Sheet1!$C$1</c:f>
              <c:strCache>
                <c:ptCount val="1"/>
                <c:pt idx="0">
                  <c:v>No</c:v>
                </c:pt>
              </c:strCache>
            </c:strRef>
          </c:tx>
          <c:invertIfNegative val="0"/>
          <c:cat>
            <c:strRef>
              <c:f>Sheet1!$A$2:$A$20</c:f>
              <c:strCache>
                <c:ptCount val="8"/>
                <c:pt idx="0">
                  <c:v>Critical illness insurance</c:v>
                </c:pt>
                <c:pt idx="1">
                  <c:v>Vision insurance</c:v>
                </c:pt>
                <c:pt idx="2">
                  <c:v>AD&amp;D insurance</c:v>
                </c:pt>
                <c:pt idx="3">
                  <c:v>Cancer insurance</c:v>
                </c:pt>
                <c:pt idx="4">
                  <c:v>Home health insurance</c:v>
                </c:pt>
                <c:pt idx="5">
                  <c:v>Pet insurance</c:v>
                </c:pt>
                <c:pt idx="6">
                  <c:v>Pre-paid legal services</c:v>
                </c:pt>
                <c:pt idx="7">
                  <c:v>Cash (added to take home pay)</c:v>
                </c:pt>
              </c:strCache>
            </c:strRef>
          </c:cat>
          <c:val>
            <c:numRef>
              <c:f>Sheet1!$C$2:$C$20</c:f>
            </c:numRef>
          </c:val>
        </c:ser>
        <c:ser>
          <c:idx val="2"/>
          <c:order val="2"/>
          <c:tx>
            <c:strRef>
              <c:f>Sheet1!$D$1</c:f>
              <c:strCache>
                <c:ptCount val="1"/>
                <c:pt idx="0">
                  <c:v>Health insurance excluded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Sheet1!$A$2:$A$20</c:f>
              <c:strCache>
                <c:ptCount val="8"/>
                <c:pt idx="0">
                  <c:v>Critical illness insurance</c:v>
                </c:pt>
                <c:pt idx="1">
                  <c:v>Vision insurance</c:v>
                </c:pt>
                <c:pt idx="2">
                  <c:v>AD&amp;D insurance</c:v>
                </c:pt>
                <c:pt idx="3">
                  <c:v>Cancer insurance</c:v>
                </c:pt>
                <c:pt idx="4">
                  <c:v>Home health insurance</c:v>
                </c:pt>
                <c:pt idx="5">
                  <c:v>Pet insurance</c:v>
                </c:pt>
                <c:pt idx="6">
                  <c:v>Pre-paid legal services</c:v>
                </c:pt>
                <c:pt idx="7">
                  <c:v>Cash (added to take home pay)</c:v>
                </c:pt>
              </c:strCache>
            </c:strRef>
          </c:cat>
          <c:val>
            <c:numRef>
              <c:f>Sheet1!$D$2:$D$20</c:f>
              <c:numCache>
                <c:formatCode>_("$"* #,##0_);_("$"* \(#,##0\);_("$"* "-"??_);_(@_)</c:formatCode>
                <c:ptCount val="8"/>
                <c:pt idx="0">
                  <c:v>50</c:v>
                </c:pt>
                <c:pt idx="1">
                  <c:v>50</c:v>
                </c:pt>
                <c:pt idx="2">
                  <c:v>50</c:v>
                </c:pt>
                <c:pt idx="3">
                  <c:v>50</c:v>
                </c:pt>
                <c:pt idx="4">
                  <c:v>50</c:v>
                </c:pt>
                <c:pt idx="5">
                  <c:v>50</c:v>
                </c:pt>
                <c:pt idx="6">
                  <c:v>40</c:v>
                </c:pt>
                <c:pt idx="7">
                  <c:v>300</c:v>
                </c:pt>
              </c:numCache>
            </c:numRef>
          </c:val>
        </c:ser>
        <c:ser>
          <c:idx val="3"/>
          <c:order val="3"/>
          <c:tx>
            <c:strRef>
              <c:f>Sheet1!$E$1</c:f>
              <c:strCache>
                <c:ptCount val="1"/>
                <c:pt idx="0">
                  <c:v>Health insurance and DC plan excluded</c:v>
                </c:pt>
              </c:strCache>
            </c:strRef>
          </c:tx>
          <c:spPr>
            <a:solidFill>
              <a:schemeClr val="accent2">
                <a:lumMod val="75000"/>
              </a:schemeClr>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Sheet1!$A$2:$A$20</c:f>
              <c:strCache>
                <c:ptCount val="8"/>
                <c:pt idx="0">
                  <c:v>Critical illness insurance</c:v>
                </c:pt>
                <c:pt idx="1">
                  <c:v>Vision insurance</c:v>
                </c:pt>
                <c:pt idx="2">
                  <c:v>AD&amp;D insurance</c:v>
                </c:pt>
                <c:pt idx="3">
                  <c:v>Cancer insurance</c:v>
                </c:pt>
                <c:pt idx="4">
                  <c:v>Home health insurance</c:v>
                </c:pt>
                <c:pt idx="5">
                  <c:v>Pet insurance</c:v>
                </c:pt>
                <c:pt idx="6">
                  <c:v>Pre-paid legal services</c:v>
                </c:pt>
                <c:pt idx="7">
                  <c:v>Cash (added to take home pay)</c:v>
                </c:pt>
              </c:strCache>
            </c:strRef>
          </c:cat>
          <c:val>
            <c:numRef>
              <c:f>Sheet1!$E$2:$E$20</c:f>
              <c:numCache>
                <c:formatCode>_("$"* #,##0_);_("$"* \(#,##0\);_("$"* "-"??_);_(@_)</c:formatCode>
                <c:ptCount val="8"/>
                <c:pt idx="0">
                  <c:v>55</c:v>
                </c:pt>
                <c:pt idx="1">
                  <c:v>50</c:v>
                </c:pt>
                <c:pt idx="2">
                  <c:v>50</c:v>
                </c:pt>
                <c:pt idx="3">
                  <c:v>50</c:v>
                </c:pt>
                <c:pt idx="4">
                  <c:v>50</c:v>
                </c:pt>
                <c:pt idx="5">
                  <c:v>50</c:v>
                </c:pt>
                <c:pt idx="6">
                  <c:v>50</c:v>
                </c:pt>
                <c:pt idx="7">
                  <c:v>500</c:v>
                </c:pt>
              </c:numCache>
            </c:numRef>
          </c:val>
        </c:ser>
        <c:dLbls>
          <c:showLegendKey val="0"/>
          <c:showVal val="0"/>
          <c:showCatName val="0"/>
          <c:showSerName val="0"/>
          <c:showPercent val="0"/>
          <c:showBubbleSize val="0"/>
        </c:dLbls>
        <c:gapWidth val="35"/>
        <c:axId val="35182080"/>
        <c:axId val="35183616"/>
      </c:barChart>
      <c:catAx>
        <c:axId val="35182080"/>
        <c:scaling>
          <c:orientation val="maxMin"/>
        </c:scaling>
        <c:delete val="0"/>
        <c:axPos val="l"/>
        <c:numFmt formatCode="General" sourceLinked="1"/>
        <c:majorTickMark val="none"/>
        <c:minorTickMark val="none"/>
        <c:tickLblPos val="nextTo"/>
        <c:txPr>
          <a:bodyPr/>
          <a:lstStyle/>
          <a:p>
            <a:pPr algn="r">
              <a:defRPr/>
            </a:pPr>
            <a:endParaRPr lang="en-US"/>
          </a:p>
        </c:txPr>
        <c:crossAx val="35183616"/>
        <c:crosses val="autoZero"/>
        <c:auto val="1"/>
        <c:lblAlgn val="ctr"/>
        <c:lblOffset val="100"/>
        <c:noMultiLvlLbl val="0"/>
      </c:catAx>
      <c:valAx>
        <c:axId val="35183616"/>
        <c:scaling>
          <c:orientation val="minMax"/>
        </c:scaling>
        <c:delete val="1"/>
        <c:axPos val="t"/>
        <c:numFmt formatCode="_(&quot;$&quot;* #,##0_);_(&quot;$&quot;* \(#,##0\);_(&quot;$&quot;* &quot;-&quot;??_);_(@_)" sourceLinked="1"/>
        <c:majorTickMark val="out"/>
        <c:minorTickMark val="none"/>
        <c:tickLblPos val="nextTo"/>
        <c:crossAx val="35182080"/>
        <c:crosses val="autoZero"/>
        <c:crossBetween val="between"/>
      </c:valAx>
    </c:plotArea>
    <c:legend>
      <c:legendPos val="r"/>
      <c:layout>
        <c:manualLayout>
          <c:xMode val="edge"/>
          <c:yMode val="edge"/>
          <c:x val="0.61760025003845664"/>
          <c:y val="0.5918224436400461"/>
          <c:w val="0.37618305380024314"/>
          <c:h val="0.17490943575944137"/>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Sheet1!$B$2:$B$6</c:f>
              <c:numCache>
                <c:formatCode>0%</c:formatCode>
                <c:ptCount val="5"/>
                <c:pt idx="0">
                  <c:v>0.19</c:v>
                </c:pt>
                <c:pt idx="1">
                  <c:v>0.32</c:v>
                </c:pt>
                <c:pt idx="2">
                  <c:v>0.38</c:v>
                </c:pt>
                <c:pt idx="3">
                  <c:v>0.1</c:v>
                </c:pt>
                <c:pt idx="4">
                  <c:v>0.01</c:v>
                </c:pt>
              </c:numCache>
            </c:numRef>
          </c:val>
        </c:ser>
        <c:dLbls>
          <c:showLegendKey val="0"/>
          <c:showVal val="0"/>
          <c:showCatName val="0"/>
          <c:showSerName val="0"/>
          <c:showPercent val="0"/>
          <c:showBubbleSize val="0"/>
        </c:dLbls>
        <c:gapWidth val="80"/>
        <c:axId val="35385728"/>
        <c:axId val="35387264"/>
      </c:barChart>
      <c:catAx>
        <c:axId val="35385728"/>
        <c:scaling>
          <c:orientation val="minMax"/>
        </c:scaling>
        <c:delete val="0"/>
        <c:axPos val="b"/>
        <c:numFmt formatCode="General" sourceLinked="1"/>
        <c:majorTickMark val="none"/>
        <c:minorTickMark val="none"/>
        <c:tickLblPos val="nextTo"/>
        <c:crossAx val="35387264"/>
        <c:crosses val="autoZero"/>
        <c:auto val="1"/>
        <c:lblAlgn val="ctr"/>
        <c:lblOffset val="100"/>
        <c:noMultiLvlLbl val="0"/>
      </c:catAx>
      <c:valAx>
        <c:axId val="35387264"/>
        <c:scaling>
          <c:orientation val="minMax"/>
        </c:scaling>
        <c:delete val="1"/>
        <c:axPos val="l"/>
        <c:numFmt formatCode="0%" sourceLinked="1"/>
        <c:majorTickMark val="out"/>
        <c:minorTickMark val="none"/>
        <c:tickLblPos val="nextTo"/>
        <c:crossAx val="35385728"/>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comfortable</c:v>
                </c:pt>
                <c:pt idx="1">
                  <c:v>Very comfortable</c:v>
                </c:pt>
                <c:pt idx="2">
                  <c:v>Somewhat comfortable</c:v>
                </c:pt>
                <c:pt idx="3">
                  <c:v>Not too comfortable</c:v>
                </c:pt>
                <c:pt idx="4">
                  <c:v>Not at all comfortable</c:v>
                </c:pt>
              </c:strCache>
            </c:strRef>
          </c:cat>
          <c:val>
            <c:numRef>
              <c:f>Sheet1!$B$2:$B$6</c:f>
              <c:numCache>
                <c:formatCode>0%</c:formatCode>
                <c:ptCount val="5"/>
                <c:pt idx="0">
                  <c:v>0.06</c:v>
                </c:pt>
                <c:pt idx="1">
                  <c:v>0.21</c:v>
                </c:pt>
                <c:pt idx="2">
                  <c:v>0.5</c:v>
                </c:pt>
                <c:pt idx="3">
                  <c:v>0.2</c:v>
                </c:pt>
                <c:pt idx="4">
                  <c:v>0.03</c:v>
                </c:pt>
              </c:numCache>
            </c:numRef>
          </c:val>
        </c:ser>
        <c:dLbls>
          <c:showLegendKey val="0"/>
          <c:showVal val="0"/>
          <c:showCatName val="0"/>
          <c:showSerName val="0"/>
          <c:showPercent val="0"/>
          <c:showBubbleSize val="0"/>
        </c:dLbls>
        <c:gapWidth val="80"/>
        <c:axId val="113959296"/>
        <c:axId val="113960832"/>
      </c:barChart>
      <c:catAx>
        <c:axId val="113959296"/>
        <c:scaling>
          <c:orientation val="minMax"/>
        </c:scaling>
        <c:delete val="0"/>
        <c:axPos val="b"/>
        <c:numFmt formatCode="General" sourceLinked="1"/>
        <c:majorTickMark val="none"/>
        <c:minorTickMark val="none"/>
        <c:tickLblPos val="nextTo"/>
        <c:crossAx val="113960832"/>
        <c:crosses val="autoZero"/>
        <c:auto val="1"/>
        <c:lblAlgn val="ctr"/>
        <c:lblOffset val="100"/>
        <c:noMultiLvlLbl val="0"/>
      </c:catAx>
      <c:valAx>
        <c:axId val="113960832"/>
        <c:scaling>
          <c:orientation val="minMax"/>
        </c:scaling>
        <c:delete val="1"/>
        <c:axPos val="l"/>
        <c:numFmt formatCode="0%" sourceLinked="1"/>
        <c:majorTickMark val="out"/>
        <c:minorTickMark val="none"/>
        <c:tickLblPos val="nextTo"/>
        <c:crossAx val="113959296"/>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141520056486755E-2"/>
          <c:y val="7.6938801107396551E-2"/>
          <c:w val="0.93501672455270946"/>
          <c:h val="0.83131949709718533"/>
        </c:manualLayout>
      </c:layout>
      <c:areaChart>
        <c:grouping val="percentStacked"/>
        <c:varyColors val="0"/>
        <c:ser>
          <c:idx val="0"/>
          <c:order val="0"/>
          <c:tx>
            <c:strRef>
              <c:f>Sheet1!$A$2</c:f>
              <c:strCache>
                <c:ptCount val="1"/>
                <c:pt idx="0">
                  <c:v>Excellent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delete val="1"/>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Sheet1!$B$2:$Q$2</c:f>
              <c:numCache>
                <c:formatCode>0%</c:formatCode>
                <c:ptCount val="16"/>
                <c:pt idx="0">
                  <c:v>0.04</c:v>
                </c:pt>
                <c:pt idx="1">
                  <c:v>0.04</c:v>
                </c:pt>
                <c:pt idx="2">
                  <c:v>0.04</c:v>
                </c:pt>
                <c:pt idx="3">
                  <c:v>0.03</c:v>
                </c:pt>
                <c:pt idx="4">
                  <c:v>0.04</c:v>
                </c:pt>
                <c:pt idx="5">
                  <c:v>0.05</c:v>
                </c:pt>
                <c:pt idx="6">
                  <c:v>0.04</c:v>
                </c:pt>
                <c:pt idx="7">
                  <c:v>0.03</c:v>
                </c:pt>
                <c:pt idx="8">
                  <c:v>0.05</c:v>
                </c:pt>
                <c:pt idx="9">
                  <c:v>0.04</c:v>
                </c:pt>
                <c:pt idx="10">
                  <c:v>0.04</c:v>
                </c:pt>
                <c:pt idx="11">
                  <c:v>0.06</c:v>
                </c:pt>
                <c:pt idx="12">
                  <c:v>7.0000000000000007E-2</c:v>
                </c:pt>
                <c:pt idx="13">
                  <c:v>7.0000000000000007E-2</c:v>
                </c:pt>
                <c:pt idx="14">
                  <c:v>0.04</c:v>
                </c:pt>
                <c:pt idx="15">
                  <c:v>0.02</c:v>
                </c:pt>
              </c:numCache>
            </c:numRef>
          </c:val>
        </c:ser>
        <c:ser>
          <c:idx val="1"/>
          <c:order val="1"/>
          <c:tx>
            <c:strRef>
              <c:f>Sheet1!$A$3</c:f>
              <c:strCache>
                <c:ptCount val="1"/>
                <c:pt idx="0">
                  <c:v>Very good</c:v>
                </c:pt>
              </c:strCache>
            </c:strRef>
          </c:tx>
          <c:spPr>
            <a:solidFill>
              <a:schemeClr val="tx2">
                <a:lumMod val="90000"/>
                <a:lumOff val="1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341216953426785E-3"/>
                  <c:y val="-2.7559053409445507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Sheet1!$B$3:$Q$3</c:f>
              <c:numCache>
                <c:formatCode>0%</c:formatCode>
                <c:ptCount val="16"/>
                <c:pt idx="0">
                  <c:v>0.11</c:v>
                </c:pt>
                <c:pt idx="1">
                  <c:v>0.1</c:v>
                </c:pt>
                <c:pt idx="2">
                  <c:v>0.12</c:v>
                </c:pt>
                <c:pt idx="3">
                  <c:v>0.12</c:v>
                </c:pt>
                <c:pt idx="4">
                  <c:v>0.12</c:v>
                </c:pt>
                <c:pt idx="5">
                  <c:v>0.09</c:v>
                </c:pt>
                <c:pt idx="6">
                  <c:v>0.11</c:v>
                </c:pt>
                <c:pt idx="7">
                  <c:v>0.12</c:v>
                </c:pt>
                <c:pt idx="8">
                  <c:v>0.1</c:v>
                </c:pt>
                <c:pt idx="9">
                  <c:v>0.09</c:v>
                </c:pt>
                <c:pt idx="10">
                  <c:v>0.11</c:v>
                </c:pt>
                <c:pt idx="11">
                  <c:v>0.11</c:v>
                </c:pt>
                <c:pt idx="12">
                  <c:v>0.1</c:v>
                </c:pt>
                <c:pt idx="13">
                  <c:v>0.11</c:v>
                </c:pt>
                <c:pt idx="14">
                  <c:v>0.12</c:v>
                </c:pt>
                <c:pt idx="15">
                  <c:v>0.12</c:v>
                </c:pt>
              </c:numCache>
            </c:numRef>
          </c:val>
        </c:ser>
        <c:ser>
          <c:idx val="2"/>
          <c:order val="2"/>
          <c:tx>
            <c:strRef>
              <c:f>Sheet1!$A$4</c:f>
              <c:strCache>
                <c:ptCount val="1"/>
                <c:pt idx="0">
                  <c:v>Good</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Sheet1!$B$4:$Q$4</c:f>
              <c:numCache>
                <c:formatCode>0%</c:formatCode>
                <c:ptCount val="16"/>
                <c:pt idx="0">
                  <c:v>0.36</c:v>
                </c:pt>
                <c:pt idx="1">
                  <c:v>0.28999999999999998</c:v>
                </c:pt>
                <c:pt idx="2">
                  <c:v>0.28999999999999998</c:v>
                </c:pt>
                <c:pt idx="3">
                  <c:v>0.33</c:v>
                </c:pt>
                <c:pt idx="4">
                  <c:v>0.28000000000000003</c:v>
                </c:pt>
                <c:pt idx="5">
                  <c:v>0.27</c:v>
                </c:pt>
                <c:pt idx="6">
                  <c:v>0.25</c:v>
                </c:pt>
                <c:pt idx="7">
                  <c:v>0.22</c:v>
                </c:pt>
                <c:pt idx="8">
                  <c:v>0.24</c:v>
                </c:pt>
                <c:pt idx="9">
                  <c:v>0.26</c:v>
                </c:pt>
                <c:pt idx="10">
                  <c:v>0.24</c:v>
                </c:pt>
                <c:pt idx="11">
                  <c:v>0.25</c:v>
                </c:pt>
                <c:pt idx="12">
                  <c:v>0.24</c:v>
                </c:pt>
                <c:pt idx="13">
                  <c:v>0.26</c:v>
                </c:pt>
                <c:pt idx="14">
                  <c:v>0.31</c:v>
                </c:pt>
                <c:pt idx="15">
                  <c:v>0.31</c:v>
                </c:pt>
              </c:numCache>
            </c:numRef>
          </c:val>
        </c:ser>
        <c:ser>
          <c:idx val="3"/>
          <c:order val="3"/>
          <c:tx>
            <c:strRef>
              <c:f>Sheet1!$A$5</c:f>
              <c:strCache>
                <c:ptCount val="1"/>
                <c:pt idx="0">
                  <c:v>Fair</c:v>
                </c:pt>
              </c:strCache>
            </c:strRef>
          </c:tx>
          <c:spPr>
            <a:solidFill>
              <a:schemeClr val="accent2">
                <a:lumMod val="40000"/>
                <a:lumOff val="60000"/>
              </a:schemeClr>
            </a:solidFill>
          </c:spPr>
          <c:dLbls>
            <c:showLegendKey val="0"/>
            <c:showVal val="1"/>
            <c:showCatName val="0"/>
            <c:showSerName val="0"/>
            <c:showPercent val="0"/>
            <c:showBubbleSize val="0"/>
            <c:showLeaderLines val="0"/>
          </c:dLbls>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Sheet1!$B$5:$Q$5</c:f>
              <c:numCache>
                <c:formatCode>0%</c:formatCode>
                <c:ptCount val="16"/>
                <c:pt idx="0">
                  <c:v>0.35</c:v>
                </c:pt>
                <c:pt idx="1">
                  <c:v>0.38</c:v>
                </c:pt>
                <c:pt idx="2">
                  <c:v>0.32</c:v>
                </c:pt>
                <c:pt idx="3">
                  <c:v>0.32</c:v>
                </c:pt>
                <c:pt idx="4">
                  <c:v>0.32</c:v>
                </c:pt>
                <c:pt idx="5">
                  <c:v>0.33</c:v>
                </c:pt>
                <c:pt idx="6">
                  <c:v>0.31</c:v>
                </c:pt>
                <c:pt idx="7">
                  <c:v>0.34</c:v>
                </c:pt>
                <c:pt idx="8">
                  <c:v>0.28999999999999998</c:v>
                </c:pt>
                <c:pt idx="9">
                  <c:v>0.32</c:v>
                </c:pt>
                <c:pt idx="10">
                  <c:v>0.31</c:v>
                </c:pt>
                <c:pt idx="11">
                  <c:v>0.31</c:v>
                </c:pt>
                <c:pt idx="12">
                  <c:v>0.35</c:v>
                </c:pt>
                <c:pt idx="13">
                  <c:v>0.3</c:v>
                </c:pt>
                <c:pt idx="14">
                  <c:v>0.3</c:v>
                </c:pt>
                <c:pt idx="15">
                  <c:v>0.34</c:v>
                </c:pt>
              </c:numCache>
            </c:numRef>
          </c:val>
        </c:ser>
        <c:ser>
          <c:idx val="4"/>
          <c:order val="4"/>
          <c:tx>
            <c:strRef>
              <c:f>Sheet1!$A$6</c:f>
              <c:strCache>
                <c:ptCount val="1"/>
                <c:pt idx="0">
                  <c:v>Poor</c:v>
                </c:pt>
              </c:strCache>
            </c:strRef>
          </c:tx>
          <c:spPr>
            <a:solidFill>
              <a:schemeClr val="accent2">
                <a:lumMod val="75000"/>
              </a:schemeClr>
            </a:solidFill>
          </c:spPr>
          <c:dLbls>
            <c:showLegendKey val="0"/>
            <c:showVal val="1"/>
            <c:showCatName val="0"/>
            <c:showSerName val="0"/>
            <c:showPercent val="0"/>
            <c:showBubbleSize val="0"/>
            <c:showLeaderLines val="0"/>
          </c:dLbls>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Sheet1!$B$6:$Q$6</c:f>
              <c:numCache>
                <c:formatCode>0%</c:formatCode>
                <c:ptCount val="16"/>
                <c:pt idx="0">
                  <c:v>0.14000000000000001</c:v>
                </c:pt>
                <c:pt idx="1">
                  <c:v>0.2</c:v>
                </c:pt>
                <c:pt idx="2">
                  <c:v>0.24</c:v>
                </c:pt>
                <c:pt idx="3">
                  <c:v>0.2</c:v>
                </c:pt>
                <c:pt idx="4">
                  <c:v>0.25</c:v>
                </c:pt>
                <c:pt idx="5">
                  <c:v>0.27</c:v>
                </c:pt>
                <c:pt idx="6">
                  <c:v>0.28000000000000003</c:v>
                </c:pt>
                <c:pt idx="7">
                  <c:v>0.28999999999999998</c:v>
                </c:pt>
                <c:pt idx="8">
                  <c:v>0.32</c:v>
                </c:pt>
                <c:pt idx="9">
                  <c:v>0.3</c:v>
                </c:pt>
                <c:pt idx="10">
                  <c:v>0.3</c:v>
                </c:pt>
                <c:pt idx="11">
                  <c:v>0.27</c:v>
                </c:pt>
                <c:pt idx="12">
                  <c:v>0.24</c:v>
                </c:pt>
                <c:pt idx="13">
                  <c:v>0.25</c:v>
                </c:pt>
                <c:pt idx="14">
                  <c:v>0.24</c:v>
                </c:pt>
                <c:pt idx="15">
                  <c:v>0.21</c:v>
                </c:pt>
              </c:numCache>
            </c:numRef>
          </c:val>
        </c:ser>
        <c:dLbls>
          <c:showLegendKey val="0"/>
          <c:showVal val="0"/>
          <c:showCatName val="0"/>
          <c:showSerName val="0"/>
          <c:showPercent val="0"/>
          <c:showBubbleSize val="0"/>
        </c:dLbls>
        <c:axId val="114699648"/>
        <c:axId val="114713728"/>
      </c:areaChart>
      <c:catAx>
        <c:axId val="114699648"/>
        <c:scaling>
          <c:orientation val="minMax"/>
        </c:scaling>
        <c:delete val="0"/>
        <c:axPos val="b"/>
        <c:numFmt formatCode="General" sourceLinked="1"/>
        <c:majorTickMark val="none"/>
        <c:minorTickMark val="none"/>
        <c:tickLblPos val="nextTo"/>
        <c:crossAx val="114713728"/>
        <c:crosses val="autoZero"/>
        <c:auto val="1"/>
        <c:lblAlgn val="ctr"/>
        <c:lblOffset val="100"/>
        <c:noMultiLvlLbl val="0"/>
      </c:catAx>
      <c:valAx>
        <c:axId val="114713728"/>
        <c:scaling>
          <c:orientation val="minMax"/>
        </c:scaling>
        <c:delete val="1"/>
        <c:axPos val="l"/>
        <c:numFmt formatCode="0%" sourceLinked="1"/>
        <c:majorTickMark val="out"/>
        <c:minorTickMark val="none"/>
        <c:tickLblPos val="nextTo"/>
        <c:crossAx val="114699648"/>
        <c:crosses val="autoZero"/>
        <c:crossBetween val="midCat"/>
      </c:valAx>
    </c:plotArea>
    <c:legend>
      <c:legendPos val="t"/>
      <c:layout>
        <c:manualLayout>
          <c:xMode val="edge"/>
          <c:yMode val="edge"/>
          <c:x val="0.11103842788882161"/>
          <c:y val="0"/>
          <c:w val="0.78251744173004001"/>
          <c:h val="7.1566795675964232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231050847832555E-2"/>
          <c:y val="8.0063625247378589E-2"/>
          <c:w val="0.93422661374837201"/>
          <c:h val="0.78540503285213303"/>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1"/>
              <c:layout>
                <c:manualLayout>
                  <c:x val="-5.8528420387061811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Sheet1!$B$2:$B$13</c:f>
              <c:numCache>
                <c:formatCode>0%</c:formatCode>
                <c:ptCount val="12"/>
                <c:pt idx="0">
                  <c:v>0.2</c:v>
                </c:pt>
                <c:pt idx="1">
                  <c:v>0.17</c:v>
                </c:pt>
                <c:pt idx="2">
                  <c:v>0.16</c:v>
                </c:pt>
                <c:pt idx="3">
                  <c:v>0.22</c:v>
                </c:pt>
                <c:pt idx="4">
                  <c:v>0.22</c:v>
                </c:pt>
                <c:pt idx="5">
                  <c:v>0.2</c:v>
                </c:pt>
                <c:pt idx="6">
                  <c:v>0.17</c:v>
                </c:pt>
                <c:pt idx="7">
                  <c:v>0.22</c:v>
                </c:pt>
                <c:pt idx="8">
                  <c:v>0.26</c:v>
                </c:pt>
                <c:pt idx="9">
                  <c:v>0.22</c:v>
                </c:pt>
                <c:pt idx="10">
                  <c:v>0.23</c:v>
                </c:pt>
                <c:pt idx="11">
                  <c:v>0.14000000000000001</c:v>
                </c:pt>
              </c:numCache>
            </c:numRef>
          </c:val>
        </c:ser>
        <c:ser>
          <c:idx val="1"/>
          <c:order val="1"/>
          <c:tx>
            <c:strRef>
              <c:f>Sheet1!$C$1</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1"/>
              <c:layout>
                <c:manualLayout>
                  <c:x val="-5.8528420387061811E-3"/>
                  <c:y val="-2.7192106666712344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Sheet1!$C$2:$C$13</c:f>
              <c:numCache>
                <c:formatCode>0%</c:formatCode>
                <c:ptCount val="12"/>
                <c:pt idx="0">
                  <c:v>0.33</c:v>
                </c:pt>
                <c:pt idx="1">
                  <c:v>0.34</c:v>
                </c:pt>
                <c:pt idx="2">
                  <c:v>0.36</c:v>
                </c:pt>
                <c:pt idx="3">
                  <c:v>0.37</c:v>
                </c:pt>
                <c:pt idx="4">
                  <c:v>0.31</c:v>
                </c:pt>
                <c:pt idx="5">
                  <c:v>0.32</c:v>
                </c:pt>
                <c:pt idx="6">
                  <c:v>0.32</c:v>
                </c:pt>
                <c:pt idx="7">
                  <c:v>0.36</c:v>
                </c:pt>
                <c:pt idx="8">
                  <c:v>0.32</c:v>
                </c:pt>
                <c:pt idx="9">
                  <c:v>0.35</c:v>
                </c:pt>
                <c:pt idx="10">
                  <c:v>0.33</c:v>
                </c:pt>
                <c:pt idx="11">
                  <c:v>0.32</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Sheet1!$D$2:$D$13</c:f>
              <c:numCache>
                <c:formatCode>0%</c:formatCode>
                <c:ptCount val="12"/>
                <c:pt idx="0">
                  <c:v>0.35</c:v>
                </c:pt>
                <c:pt idx="1">
                  <c:v>0.36</c:v>
                </c:pt>
                <c:pt idx="2">
                  <c:v>0.33</c:v>
                </c:pt>
                <c:pt idx="3">
                  <c:v>0.31</c:v>
                </c:pt>
                <c:pt idx="4">
                  <c:v>0.31</c:v>
                </c:pt>
                <c:pt idx="5">
                  <c:v>0.33</c:v>
                </c:pt>
                <c:pt idx="6">
                  <c:v>0.35</c:v>
                </c:pt>
                <c:pt idx="7">
                  <c:v>0.28000000000000003</c:v>
                </c:pt>
                <c:pt idx="8">
                  <c:v>0.25</c:v>
                </c:pt>
                <c:pt idx="9">
                  <c:v>0.27</c:v>
                </c:pt>
                <c:pt idx="10">
                  <c:v>0.3</c:v>
                </c:pt>
                <c:pt idx="11">
                  <c:v>0.33</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Sheet1!$E$2:$E$13</c:f>
              <c:numCache>
                <c:formatCode>0%</c:formatCode>
                <c:ptCount val="12"/>
                <c:pt idx="0">
                  <c:v>7.0000000000000007E-2</c:v>
                </c:pt>
                <c:pt idx="1">
                  <c:v>7.0000000000000007E-2</c:v>
                </c:pt>
                <c:pt idx="2">
                  <c:v>0.09</c:v>
                </c:pt>
                <c:pt idx="3">
                  <c:v>0.04</c:v>
                </c:pt>
                <c:pt idx="4">
                  <c:v>7.0000000000000007E-2</c:v>
                </c:pt>
                <c:pt idx="5">
                  <c:v>0.06</c:v>
                </c:pt>
                <c:pt idx="6">
                  <c:v>0.06</c:v>
                </c:pt>
                <c:pt idx="7">
                  <c:v>0.08</c:v>
                </c:pt>
                <c:pt idx="8">
                  <c:v>7.0000000000000007E-2</c:v>
                </c:pt>
                <c:pt idx="9">
                  <c:v>0.09</c:v>
                </c:pt>
                <c:pt idx="10">
                  <c:v>0.08</c:v>
                </c:pt>
                <c:pt idx="11">
                  <c:v>0.14000000000000001</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Sheet1!$F$2:$F$13</c:f>
              <c:numCache>
                <c:formatCode>0%</c:formatCode>
                <c:ptCount val="12"/>
                <c:pt idx="0">
                  <c:v>0.05</c:v>
                </c:pt>
                <c:pt idx="1">
                  <c:v>0.06</c:v>
                </c:pt>
                <c:pt idx="2">
                  <c:v>0.06</c:v>
                </c:pt>
                <c:pt idx="3">
                  <c:v>0.06</c:v>
                </c:pt>
                <c:pt idx="4">
                  <c:v>0.08</c:v>
                </c:pt>
                <c:pt idx="5">
                  <c:v>0.09</c:v>
                </c:pt>
                <c:pt idx="6">
                  <c:v>0.1</c:v>
                </c:pt>
                <c:pt idx="7">
                  <c:v>0.06</c:v>
                </c:pt>
                <c:pt idx="8">
                  <c:v>0.11</c:v>
                </c:pt>
                <c:pt idx="9">
                  <c:v>7.0000000000000007E-2</c:v>
                </c:pt>
                <c:pt idx="10">
                  <c:v>7.0000000000000007E-2</c:v>
                </c:pt>
                <c:pt idx="11">
                  <c:v>0.06</c:v>
                </c:pt>
              </c:numCache>
            </c:numRef>
          </c:val>
        </c:ser>
        <c:dLbls>
          <c:showLegendKey val="0"/>
          <c:showVal val="0"/>
          <c:showCatName val="0"/>
          <c:showSerName val="0"/>
          <c:showPercent val="0"/>
          <c:showBubbleSize val="0"/>
        </c:dLbls>
        <c:axId val="116491008"/>
        <c:axId val="116492544"/>
      </c:areaChart>
      <c:catAx>
        <c:axId val="116491008"/>
        <c:scaling>
          <c:orientation val="minMax"/>
        </c:scaling>
        <c:delete val="0"/>
        <c:axPos val="b"/>
        <c:numFmt formatCode="General" sourceLinked="1"/>
        <c:majorTickMark val="none"/>
        <c:minorTickMark val="none"/>
        <c:tickLblPos val="nextTo"/>
        <c:crossAx val="116492544"/>
        <c:crosses val="autoZero"/>
        <c:auto val="1"/>
        <c:lblAlgn val="ctr"/>
        <c:lblOffset val="100"/>
        <c:noMultiLvlLbl val="0"/>
      </c:catAx>
      <c:valAx>
        <c:axId val="116492544"/>
        <c:scaling>
          <c:orientation val="minMax"/>
        </c:scaling>
        <c:delete val="1"/>
        <c:axPos val="l"/>
        <c:numFmt formatCode="0%" sourceLinked="1"/>
        <c:majorTickMark val="out"/>
        <c:minorTickMark val="none"/>
        <c:tickLblPos val="nextTo"/>
        <c:crossAx val="116491008"/>
        <c:crosses val="autoZero"/>
        <c:crossBetween val="midCat"/>
      </c:valAx>
    </c:plotArea>
    <c:legend>
      <c:legendPos val="t"/>
      <c:layout>
        <c:manualLayout>
          <c:xMode val="edge"/>
          <c:yMode val="edge"/>
          <c:x val="3.7727327610759274E-2"/>
          <c:y val="1.5022033100287701E-3"/>
          <c:w val="0.93295707700773223"/>
          <c:h val="6.889023874027319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1963386162540695E-2"/>
          <c:y val="8.8221257247392285E-2"/>
          <c:w val="0.92844479476701169"/>
          <c:h val="0.79356266485214677"/>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1"/>
              <c:layout>
                <c:manualLayout>
                  <c:x val="-4.3969841997084837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Sheet1!$B$2:$B$13</c:f>
              <c:numCache>
                <c:formatCode>0%</c:formatCode>
                <c:ptCount val="12"/>
                <c:pt idx="0">
                  <c:v>0.18</c:v>
                </c:pt>
                <c:pt idx="1">
                  <c:v>0.12</c:v>
                </c:pt>
                <c:pt idx="2">
                  <c:v>0.12</c:v>
                </c:pt>
                <c:pt idx="3">
                  <c:v>0.15</c:v>
                </c:pt>
                <c:pt idx="4">
                  <c:v>0.14000000000000001</c:v>
                </c:pt>
                <c:pt idx="5">
                  <c:v>0.12</c:v>
                </c:pt>
                <c:pt idx="6">
                  <c:v>0.13</c:v>
                </c:pt>
                <c:pt idx="7">
                  <c:v>0.18</c:v>
                </c:pt>
                <c:pt idx="8">
                  <c:v>0.21</c:v>
                </c:pt>
                <c:pt idx="9">
                  <c:v>0.17</c:v>
                </c:pt>
                <c:pt idx="10">
                  <c:v>0.15</c:v>
                </c:pt>
                <c:pt idx="11">
                  <c:v>0.12</c:v>
                </c:pt>
              </c:numCache>
            </c:numRef>
          </c:val>
        </c:ser>
        <c:ser>
          <c:idx val="1"/>
          <c:order val="1"/>
          <c:tx>
            <c:strRef>
              <c:f>Sheet1!$C$1</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1"/>
              <c:layout>
                <c:manualLayout>
                  <c:x val="-5.8626455996113108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Sheet1!$C$2:$C$13</c:f>
              <c:numCache>
                <c:formatCode>0%</c:formatCode>
                <c:ptCount val="12"/>
                <c:pt idx="0">
                  <c:v>0.24</c:v>
                </c:pt>
                <c:pt idx="1">
                  <c:v>0.27</c:v>
                </c:pt>
                <c:pt idx="2">
                  <c:v>0.27</c:v>
                </c:pt>
                <c:pt idx="3">
                  <c:v>0.32</c:v>
                </c:pt>
                <c:pt idx="4">
                  <c:v>0.25</c:v>
                </c:pt>
                <c:pt idx="5">
                  <c:v>0.28999999999999998</c:v>
                </c:pt>
                <c:pt idx="6">
                  <c:v>0.26</c:v>
                </c:pt>
                <c:pt idx="7">
                  <c:v>0.28999999999999998</c:v>
                </c:pt>
                <c:pt idx="8">
                  <c:v>0.25</c:v>
                </c:pt>
                <c:pt idx="9">
                  <c:v>0.33</c:v>
                </c:pt>
                <c:pt idx="10">
                  <c:v>0.32</c:v>
                </c:pt>
                <c:pt idx="11">
                  <c:v>0.27</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Sheet1!$D$2:$D$13</c:f>
              <c:numCache>
                <c:formatCode>0%</c:formatCode>
                <c:ptCount val="12"/>
                <c:pt idx="0">
                  <c:v>0.38</c:v>
                </c:pt>
                <c:pt idx="1">
                  <c:v>0.4</c:v>
                </c:pt>
                <c:pt idx="2">
                  <c:v>0.4</c:v>
                </c:pt>
                <c:pt idx="3">
                  <c:v>0.36</c:v>
                </c:pt>
                <c:pt idx="4">
                  <c:v>0.41</c:v>
                </c:pt>
                <c:pt idx="5">
                  <c:v>0.38</c:v>
                </c:pt>
                <c:pt idx="6">
                  <c:v>0.36</c:v>
                </c:pt>
                <c:pt idx="7">
                  <c:v>0.33</c:v>
                </c:pt>
                <c:pt idx="8">
                  <c:v>0.32</c:v>
                </c:pt>
                <c:pt idx="9">
                  <c:v>0.32</c:v>
                </c:pt>
                <c:pt idx="10">
                  <c:v>0.32</c:v>
                </c:pt>
                <c:pt idx="11">
                  <c:v>0.35</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Sheet1!$E$2:$E$13</c:f>
              <c:numCache>
                <c:formatCode>0%</c:formatCode>
                <c:ptCount val="12"/>
                <c:pt idx="0">
                  <c:v>0.13</c:v>
                </c:pt>
                <c:pt idx="1">
                  <c:v>0.11</c:v>
                </c:pt>
                <c:pt idx="2">
                  <c:v>0.1</c:v>
                </c:pt>
                <c:pt idx="3">
                  <c:v>0.1</c:v>
                </c:pt>
                <c:pt idx="4">
                  <c:v>7.0000000000000007E-2</c:v>
                </c:pt>
                <c:pt idx="5">
                  <c:v>0.09</c:v>
                </c:pt>
                <c:pt idx="6">
                  <c:v>0.12</c:v>
                </c:pt>
                <c:pt idx="7">
                  <c:v>0.11</c:v>
                </c:pt>
                <c:pt idx="8">
                  <c:v>0.1</c:v>
                </c:pt>
                <c:pt idx="9">
                  <c:v>7.0000000000000007E-2</c:v>
                </c:pt>
                <c:pt idx="10">
                  <c:v>7.0000000000000007E-2</c:v>
                </c:pt>
                <c:pt idx="11">
                  <c:v>0.2</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Sheet1!$F$2:$F$13</c:f>
              <c:numCache>
                <c:formatCode>0%</c:formatCode>
                <c:ptCount val="12"/>
                <c:pt idx="0">
                  <c:v>0.08</c:v>
                </c:pt>
                <c:pt idx="1">
                  <c:v>0.1</c:v>
                </c:pt>
                <c:pt idx="2">
                  <c:v>0.1</c:v>
                </c:pt>
                <c:pt idx="3">
                  <c:v>0.08</c:v>
                </c:pt>
                <c:pt idx="4">
                  <c:v>0.13</c:v>
                </c:pt>
                <c:pt idx="5">
                  <c:v>0.12</c:v>
                </c:pt>
                <c:pt idx="6">
                  <c:v>0.12</c:v>
                </c:pt>
                <c:pt idx="7">
                  <c:v>0.09</c:v>
                </c:pt>
                <c:pt idx="8">
                  <c:v>0.12</c:v>
                </c:pt>
                <c:pt idx="9">
                  <c:v>0.11</c:v>
                </c:pt>
                <c:pt idx="10">
                  <c:v>0.13</c:v>
                </c:pt>
                <c:pt idx="11">
                  <c:v>7.0000000000000007E-2</c:v>
                </c:pt>
              </c:numCache>
            </c:numRef>
          </c:val>
        </c:ser>
        <c:dLbls>
          <c:showLegendKey val="0"/>
          <c:showVal val="0"/>
          <c:showCatName val="0"/>
          <c:showSerName val="0"/>
          <c:showPercent val="0"/>
          <c:showBubbleSize val="0"/>
        </c:dLbls>
        <c:axId val="114551808"/>
        <c:axId val="115958528"/>
      </c:areaChart>
      <c:catAx>
        <c:axId val="114551808"/>
        <c:scaling>
          <c:orientation val="minMax"/>
        </c:scaling>
        <c:delete val="0"/>
        <c:axPos val="b"/>
        <c:numFmt formatCode="General" sourceLinked="1"/>
        <c:majorTickMark val="none"/>
        <c:minorTickMark val="none"/>
        <c:tickLblPos val="nextTo"/>
        <c:crossAx val="115958528"/>
        <c:crosses val="autoZero"/>
        <c:auto val="1"/>
        <c:lblAlgn val="ctr"/>
        <c:lblOffset val="100"/>
        <c:noMultiLvlLbl val="0"/>
      </c:catAx>
      <c:valAx>
        <c:axId val="115958528"/>
        <c:scaling>
          <c:orientation val="minMax"/>
        </c:scaling>
        <c:delete val="1"/>
        <c:axPos val="l"/>
        <c:numFmt formatCode="0%" sourceLinked="1"/>
        <c:majorTickMark val="out"/>
        <c:minorTickMark val="none"/>
        <c:tickLblPos val="nextTo"/>
        <c:crossAx val="114551808"/>
        <c:crosses val="autoZero"/>
        <c:crossBetween val="midCat"/>
      </c:valAx>
    </c:plotArea>
    <c:legend>
      <c:legendPos val="t"/>
      <c:layout>
        <c:manualLayout>
          <c:xMode val="edge"/>
          <c:yMode val="edge"/>
          <c:x val="4.2050748814487657E-2"/>
          <c:y val="1.2379045976713708E-2"/>
          <c:w val="0.92862875258366095"/>
          <c:h val="6.889023874027319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6140375733981694"/>
          <c:y val="9.1650245290019375E-2"/>
          <c:w val="0.63859624266018311"/>
          <c:h val="0.87955394319165603"/>
        </c:manualLayout>
      </c:layout>
      <c:barChart>
        <c:barDir val="bar"/>
        <c:grouping val="percentStacked"/>
        <c:varyColors val="0"/>
        <c:ser>
          <c:idx val="0"/>
          <c:order val="0"/>
          <c:tx>
            <c:strRef>
              <c:f>Sheet1!$B$1</c:f>
              <c:strCache>
                <c:ptCount val="1"/>
                <c:pt idx="0">
                  <c:v>All</c:v>
                </c:pt>
              </c:strCache>
            </c:strRef>
          </c:tx>
          <c:spPr>
            <a:solidFill>
              <a:schemeClr val="accent1">
                <a:lumMod val="50000"/>
              </a:schemeClr>
            </a:solidFill>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Sheet1!$A$2:$A$20</c:f>
              <c:strCache>
                <c:ptCount val="19"/>
                <c:pt idx="0">
                  <c:v>Auto insurance (n=67)</c:v>
                </c:pt>
                <c:pt idx="1">
                  <c:v>Life insurance (n=593)</c:v>
                </c:pt>
                <c:pt idx="2">
                  <c:v>Traditional pension or DB plan (n=391)</c:v>
                </c:pt>
                <c:pt idx="3">
                  <c:v>AD&amp;D insurance (n=494)</c:v>
                </c:pt>
                <c:pt idx="4">
                  <c:v>Short-term disability (n=570)</c:v>
                </c:pt>
                <c:pt idx="5">
                  <c:v>Prepaid legal services (n=148)</c:v>
                </c:pt>
                <c:pt idx="6">
                  <c:v>Long-term disability (n=509)</c:v>
                </c:pt>
                <c:pt idx="7">
                  <c:v>Pet insurance (n=47)</c:v>
                </c:pt>
                <c:pt idx="8">
                  <c:v>Home health insurance (n=131)</c:v>
                </c:pt>
                <c:pt idx="9">
                  <c:v>Homeowners insurance (n=44)</c:v>
                </c:pt>
                <c:pt idx="10">
                  <c:v>Health insurance (n=778)</c:v>
                </c:pt>
                <c:pt idx="11">
                  <c:v>Long-term care insurance (n=264)</c:v>
                </c:pt>
                <c:pt idx="12">
                  <c:v>Stock options (n=168)</c:v>
                </c:pt>
                <c:pt idx="13">
                  <c:v>Retiree health insurance (n=223)</c:v>
                </c:pt>
                <c:pt idx="14">
                  <c:v>Vision insurance (n=609)</c:v>
                </c:pt>
                <c:pt idx="15">
                  <c:v>Dental insurance (n=685)</c:v>
                </c:pt>
                <c:pt idx="16">
                  <c:v>Critical illness insurance (n=176)</c:v>
                </c:pt>
                <c:pt idx="17">
                  <c:v>Cancer insurance (n=131)</c:v>
                </c:pt>
                <c:pt idx="18">
                  <c:v>Retirement savings plan (n=678)</c:v>
                </c:pt>
              </c:strCache>
            </c:strRef>
          </c:cat>
          <c:val>
            <c:numRef>
              <c:f>Sheet1!$B$2:$B$20</c:f>
              <c:numCache>
                <c:formatCode>0%</c:formatCode>
                <c:ptCount val="19"/>
                <c:pt idx="0">
                  <c:v>0.34</c:v>
                </c:pt>
                <c:pt idx="1">
                  <c:v>0.3</c:v>
                </c:pt>
                <c:pt idx="2">
                  <c:v>0.27</c:v>
                </c:pt>
                <c:pt idx="3">
                  <c:v>0.27</c:v>
                </c:pt>
                <c:pt idx="4">
                  <c:v>0.25</c:v>
                </c:pt>
                <c:pt idx="5">
                  <c:v>0.25</c:v>
                </c:pt>
                <c:pt idx="6">
                  <c:v>0.22</c:v>
                </c:pt>
                <c:pt idx="7">
                  <c:v>0.2</c:v>
                </c:pt>
                <c:pt idx="8">
                  <c:v>0.17</c:v>
                </c:pt>
                <c:pt idx="9">
                  <c:v>0.16</c:v>
                </c:pt>
                <c:pt idx="10">
                  <c:v>0.15</c:v>
                </c:pt>
                <c:pt idx="11">
                  <c:v>0.14000000000000001</c:v>
                </c:pt>
                <c:pt idx="12">
                  <c:v>0.13</c:v>
                </c:pt>
                <c:pt idx="13">
                  <c:v>0.13</c:v>
                </c:pt>
                <c:pt idx="14">
                  <c:v>0.13</c:v>
                </c:pt>
                <c:pt idx="15">
                  <c:v>0.12</c:v>
                </c:pt>
                <c:pt idx="16">
                  <c:v>0.12</c:v>
                </c:pt>
                <c:pt idx="17">
                  <c:v>0.11</c:v>
                </c:pt>
                <c:pt idx="18">
                  <c:v>0.06</c:v>
                </c:pt>
              </c:numCache>
            </c:numRef>
          </c:val>
        </c:ser>
        <c:ser>
          <c:idx val="1"/>
          <c:order val="1"/>
          <c:tx>
            <c:strRef>
              <c:f>Sheet1!$C$1</c:f>
              <c:strCache>
                <c:ptCount val="1"/>
                <c:pt idx="0">
                  <c:v>Some</c:v>
                </c:pt>
              </c:strCache>
            </c:strRef>
          </c:tx>
          <c:spPr>
            <a:solidFill>
              <a:schemeClr val="tx2">
                <a:lumMod val="90000"/>
                <a:lumOff val="10000"/>
              </a:schemeClr>
            </a:solidFill>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Sheet1!$A$2:$A$20</c:f>
              <c:strCache>
                <c:ptCount val="19"/>
                <c:pt idx="0">
                  <c:v>Auto insurance (n=67)</c:v>
                </c:pt>
                <c:pt idx="1">
                  <c:v>Life insurance (n=593)</c:v>
                </c:pt>
                <c:pt idx="2">
                  <c:v>Traditional pension or DB plan (n=391)</c:v>
                </c:pt>
                <c:pt idx="3">
                  <c:v>AD&amp;D insurance (n=494)</c:v>
                </c:pt>
                <c:pt idx="4">
                  <c:v>Short-term disability (n=570)</c:v>
                </c:pt>
                <c:pt idx="5">
                  <c:v>Prepaid legal services (n=148)</c:v>
                </c:pt>
                <c:pt idx="6">
                  <c:v>Long-term disability (n=509)</c:v>
                </c:pt>
                <c:pt idx="7">
                  <c:v>Pet insurance (n=47)</c:v>
                </c:pt>
                <c:pt idx="8">
                  <c:v>Home health insurance (n=131)</c:v>
                </c:pt>
                <c:pt idx="9">
                  <c:v>Homeowners insurance (n=44)</c:v>
                </c:pt>
                <c:pt idx="10">
                  <c:v>Health insurance (n=778)</c:v>
                </c:pt>
                <c:pt idx="11">
                  <c:v>Long-term care insurance (n=264)</c:v>
                </c:pt>
                <c:pt idx="12">
                  <c:v>Stock options (n=168)</c:v>
                </c:pt>
                <c:pt idx="13">
                  <c:v>Retiree health insurance (n=223)</c:v>
                </c:pt>
                <c:pt idx="14">
                  <c:v>Vision insurance (n=609)</c:v>
                </c:pt>
                <c:pt idx="15">
                  <c:v>Dental insurance (n=685)</c:v>
                </c:pt>
                <c:pt idx="16">
                  <c:v>Critical illness insurance (n=176)</c:v>
                </c:pt>
                <c:pt idx="17">
                  <c:v>Cancer insurance (n=131)</c:v>
                </c:pt>
                <c:pt idx="18">
                  <c:v>Retirement savings plan (n=678)</c:v>
                </c:pt>
              </c:strCache>
            </c:strRef>
          </c:cat>
          <c:val>
            <c:numRef>
              <c:f>Sheet1!$C$2:$C$20</c:f>
              <c:numCache>
                <c:formatCode>0%</c:formatCode>
                <c:ptCount val="19"/>
                <c:pt idx="0">
                  <c:v>0.16</c:v>
                </c:pt>
                <c:pt idx="1">
                  <c:v>0.42</c:v>
                </c:pt>
                <c:pt idx="2">
                  <c:v>0.6</c:v>
                </c:pt>
                <c:pt idx="3">
                  <c:v>0.4</c:v>
                </c:pt>
                <c:pt idx="4">
                  <c:v>0.42</c:v>
                </c:pt>
                <c:pt idx="5">
                  <c:v>0.28000000000000003</c:v>
                </c:pt>
                <c:pt idx="6">
                  <c:v>0.43</c:v>
                </c:pt>
                <c:pt idx="7">
                  <c:v>0.26</c:v>
                </c:pt>
                <c:pt idx="8">
                  <c:v>0.41</c:v>
                </c:pt>
                <c:pt idx="9">
                  <c:v>0.25</c:v>
                </c:pt>
                <c:pt idx="10">
                  <c:v>0.77</c:v>
                </c:pt>
                <c:pt idx="11">
                  <c:v>0.45</c:v>
                </c:pt>
                <c:pt idx="12">
                  <c:v>0.43</c:v>
                </c:pt>
                <c:pt idx="13">
                  <c:v>0.63</c:v>
                </c:pt>
                <c:pt idx="14">
                  <c:v>0.68</c:v>
                </c:pt>
                <c:pt idx="15">
                  <c:v>0.69</c:v>
                </c:pt>
                <c:pt idx="16">
                  <c:v>0.38</c:v>
                </c:pt>
                <c:pt idx="17">
                  <c:v>0.3</c:v>
                </c:pt>
                <c:pt idx="18">
                  <c:v>0.72</c:v>
                </c:pt>
              </c:numCache>
            </c:numRef>
          </c:val>
        </c:ser>
        <c:ser>
          <c:idx val="2"/>
          <c:order val="2"/>
          <c:tx>
            <c:strRef>
              <c:f>Sheet1!$D$1</c:f>
              <c:strCache>
                <c:ptCount val="1"/>
                <c:pt idx="0">
                  <c:v>None</c:v>
                </c:pt>
              </c:strCache>
            </c:strRef>
          </c:tx>
          <c:spPr>
            <a:solidFill>
              <a:schemeClr val="accent2"/>
            </a:solidFill>
          </c:spPr>
          <c:invertIfNegative val="0"/>
          <c:dLbls>
            <c:showLegendKey val="0"/>
            <c:showVal val="1"/>
            <c:showCatName val="0"/>
            <c:showSerName val="0"/>
            <c:showPercent val="0"/>
            <c:showBubbleSize val="0"/>
            <c:showLeaderLines val="0"/>
          </c:dLbls>
          <c:cat>
            <c:strRef>
              <c:f>Sheet1!$A$2:$A$20</c:f>
              <c:strCache>
                <c:ptCount val="19"/>
                <c:pt idx="0">
                  <c:v>Auto insurance (n=67)</c:v>
                </c:pt>
                <c:pt idx="1">
                  <c:v>Life insurance (n=593)</c:v>
                </c:pt>
                <c:pt idx="2">
                  <c:v>Traditional pension or DB plan (n=391)</c:v>
                </c:pt>
                <c:pt idx="3">
                  <c:v>AD&amp;D insurance (n=494)</c:v>
                </c:pt>
                <c:pt idx="4">
                  <c:v>Short-term disability (n=570)</c:v>
                </c:pt>
                <c:pt idx="5">
                  <c:v>Prepaid legal services (n=148)</c:v>
                </c:pt>
                <c:pt idx="6">
                  <c:v>Long-term disability (n=509)</c:v>
                </c:pt>
                <c:pt idx="7">
                  <c:v>Pet insurance (n=47)</c:v>
                </c:pt>
                <c:pt idx="8">
                  <c:v>Home health insurance (n=131)</c:v>
                </c:pt>
                <c:pt idx="9">
                  <c:v>Homeowners insurance (n=44)</c:v>
                </c:pt>
                <c:pt idx="10">
                  <c:v>Health insurance (n=778)</c:v>
                </c:pt>
                <c:pt idx="11">
                  <c:v>Long-term care insurance (n=264)</c:v>
                </c:pt>
                <c:pt idx="12">
                  <c:v>Stock options (n=168)</c:v>
                </c:pt>
                <c:pt idx="13">
                  <c:v>Retiree health insurance (n=223)</c:v>
                </c:pt>
                <c:pt idx="14">
                  <c:v>Vision insurance (n=609)</c:v>
                </c:pt>
                <c:pt idx="15">
                  <c:v>Dental insurance (n=685)</c:v>
                </c:pt>
                <c:pt idx="16">
                  <c:v>Critical illness insurance (n=176)</c:v>
                </c:pt>
                <c:pt idx="17">
                  <c:v>Cancer insurance (n=131)</c:v>
                </c:pt>
                <c:pt idx="18">
                  <c:v>Retirement savings plan (n=678)</c:v>
                </c:pt>
              </c:strCache>
            </c:strRef>
          </c:cat>
          <c:val>
            <c:numRef>
              <c:f>Sheet1!$D$2:$D$20</c:f>
              <c:numCache>
                <c:formatCode>0%</c:formatCode>
                <c:ptCount val="19"/>
                <c:pt idx="0">
                  <c:v>0.46</c:v>
                </c:pt>
                <c:pt idx="1">
                  <c:v>0.18</c:v>
                </c:pt>
                <c:pt idx="2">
                  <c:v>0.06</c:v>
                </c:pt>
                <c:pt idx="3">
                  <c:v>0.19</c:v>
                </c:pt>
                <c:pt idx="4">
                  <c:v>0.18</c:v>
                </c:pt>
                <c:pt idx="5">
                  <c:v>0.35</c:v>
                </c:pt>
                <c:pt idx="6">
                  <c:v>0.2</c:v>
                </c:pt>
                <c:pt idx="7">
                  <c:v>0.44</c:v>
                </c:pt>
                <c:pt idx="8">
                  <c:v>0.28999999999999998</c:v>
                </c:pt>
                <c:pt idx="9">
                  <c:v>0.52</c:v>
                </c:pt>
                <c:pt idx="10">
                  <c:v>0.05</c:v>
                </c:pt>
                <c:pt idx="11">
                  <c:v>0.27</c:v>
                </c:pt>
                <c:pt idx="12">
                  <c:v>0.33</c:v>
                </c:pt>
                <c:pt idx="13">
                  <c:v>0.09</c:v>
                </c:pt>
                <c:pt idx="14">
                  <c:v>0.13</c:v>
                </c:pt>
                <c:pt idx="15">
                  <c:v>0.14000000000000001</c:v>
                </c:pt>
                <c:pt idx="16">
                  <c:v>0.36</c:v>
                </c:pt>
                <c:pt idx="17">
                  <c:v>0.44</c:v>
                </c:pt>
                <c:pt idx="18">
                  <c:v>0.16</c:v>
                </c:pt>
              </c:numCache>
            </c:numRef>
          </c:val>
        </c:ser>
        <c:ser>
          <c:idx val="3"/>
          <c:order val="3"/>
          <c:tx>
            <c:strRef>
              <c:f>Sheet1!$E$1</c:f>
              <c:strCache>
                <c:ptCount val="1"/>
                <c:pt idx="0">
                  <c:v>Don't know/Refused</c:v>
                </c:pt>
              </c:strCache>
            </c:strRef>
          </c:tx>
          <c:spPr>
            <a:solidFill>
              <a:schemeClr val="bg2">
                <a:lumMod val="65000"/>
              </a:schemeClr>
            </a:solidFill>
          </c:spPr>
          <c:invertIfNegative val="0"/>
          <c:dLbls>
            <c:dLbl>
              <c:idx val="10"/>
              <c:delete val="1"/>
            </c:dLbl>
            <c:dLbl>
              <c:idx val="19"/>
              <c:delete val="1"/>
            </c:dLbl>
            <c:showLegendKey val="0"/>
            <c:showVal val="1"/>
            <c:showCatName val="0"/>
            <c:showSerName val="0"/>
            <c:showPercent val="0"/>
            <c:showBubbleSize val="0"/>
            <c:showLeaderLines val="0"/>
          </c:dLbls>
          <c:cat>
            <c:strRef>
              <c:f>Sheet1!$A$2:$A$20</c:f>
              <c:strCache>
                <c:ptCount val="19"/>
                <c:pt idx="0">
                  <c:v>Auto insurance (n=67)</c:v>
                </c:pt>
                <c:pt idx="1">
                  <c:v>Life insurance (n=593)</c:v>
                </c:pt>
                <c:pt idx="2">
                  <c:v>Traditional pension or DB plan (n=391)</c:v>
                </c:pt>
                <c:pt idx="3">
                  <c:v>AD&amp;D insurance (n=494)</c:v>
                </c:pt>
                <c:pt idx="4">
                  <c:v>Short-term disability (n=570)</c:v>
                </c:pt>
                <c:pt idx="5">
                  <c:v>Prepaid legal services (n=148)</c:v>
                </c:pt>
                <c:pt idx="6">
                  <c:v>Long-term disability (n=509)</c:v>
                </c:pt>
                <c:pt idx="7">
                  <c:v>Pet insurance (n=47)</c:v>
                </c:pt>
                <c:pt idx="8">
                  <c:v>Home health insurance (n=131)</c:v>
                </c:pt>
                <c:pt idx="9">
                  <c:v>Homeowners insurance (n=44)</c:v>
                </c:pt>
                <c:pt idx="10">
                  <c:v>Health insurance (n=778)</c:v>
                </c:pt>
                <c:pt idx="11">
                  <c:v>Long-term care insurance (n=264)</c:v>
                </c:pt>
                <c:pt idx="12">
                  <c:v>Stock options (n=168)</c:v>
                </c:pt>
                <c:pt idx="13">
                  <c:v>Retiree health insurance (n=223)</c:v>
                </c:pt>
                <c:pt idx="14">
                  <c:v>Vision insurance (n=609)</c:v>
                </c:pt>
                <c:pt idx="15">
                  <c:v>Dental insurance (n=685)</c:v>
                </c:pt>
                <c:pt idx="16">
                  <c:v>Critical illness insurance (n=176)</c:v>
                </c:pt>
                <c:pt idx="17">
                  <c:v>Cancer insurance (n=131)</c:v>
                </c:pt>
                <c:pt idx="18">
                  <c:v>Retirement savings plan (n=678)</c:v>
                </c:pt>
              </c:strCache>
            </c:strRef>
          </c:cat>
          <c:val>
            <c:numRef>
              <c:f>Sheet1!$E$2:$E$20</c:f>
              <c:numCache>
                <c:formatCode>0%</c:formatCode>
                <c:ptCount val="19"/>
                <c:pt idx="0">
                  <c:v>0.04</c:v>
                </c:pt>
                <c:pt idx="1">
                  <c:v>0.1</c:v>
                </c:pt>
                <c:pt idx="2">
                  <c:v>0.08</c:v>
                </c:pt>
                <c:pt idx="3">
                  <c:v>0.14000000000000001</c:v>
                </c:pt>
                <c:pt idx="4">
                  <c:v>0.15</c:v>
                </c:pt>
                <c:pt idx="5">
                  <c:v>0.13</c:v>
                </c:pt>
                <c:pt idx="6">
                  <c:v>0.15</c:v>
                </c:pt>
                <c:pt idx="7">
                  <c:v>0.1</c:v>
                </c:pt>
                <c:pt idx="8">
                  <c:v>0.13</c:v>
                </c:pt>
                <c:pt idx="9">
                  <c:v>7.0000000000000007E-2</c:v>
                </c:pt>
                <c:pt idx="10">
                  <c:v>0.03</c:v>
                </c:pt>
                <c:pt idx="11">
                  <c:v>0.14000000000000001</c:v>
                </c:pt>
                <c:pt idx="12">
                  <c:v>0.12</c:v>
                </c:pt>
                <c:pt idx="13">
                  <c:v>0.15</c:v>
                </c:pt>
                <c:pt idx="14">
                  <c:v>0.05</c:v>
                </c:pt>
                <c:pt idx="15">
                  <c:v>0.05</c:v>
                </c:pt>
                <c:pt idx="16">
                  <c:v>0.13</c:v>
                </c:pt>
                <c:pt idx="17">
                  <c:v>0.15</c:v>
                </c:pt>
                <c:pt idx="18">
                  <c:v>0.06</c:v>
                </c:pt>
              </c:numCache>
            </c:numRef>
          </c:val>
        </c:ser>
        <c:dLbls>
          <c:showLegendKey val="0"/>
          <c:showVal val="0"/>
          <c:showCatName val="0"/>
          <c:showSerName val="0"/>
          <c:showPercent val="0"/>
          <c:showBubbleSize val="0"/>
        </c:dLbls>
        <c:gapWidth val="25"/>
        <c:overlap val="100"/>
        <c:axId val="32940032"/>
        <c:axId val="32941568"/>
      </c:barChart>
      <c:catAx>
        <c:axId val="32940032"/>
        <c:scaling>
          <c:orientation val="maxMin"/>
        </c:scaling>
        <c:delete val="0"/>
        <c:axPos val="l"/>
        <c:numFmt formatCode="General" sourceLinked="1"/>
        <c:majorTickMark val="none"/>
        <c:minorTickMark val="none"/>
        <c:tickLblPos val="nextTo"/>
        <c:crossAx val="32941568"/>
        <c:crosses val="autoZero"/>
        <c:auto val="1"/>
        <c:lblAlgn val="ctr"/>
        <c:lblOffset val="100"/>
        <c:noMultiLvlLbl val="0"/>
      </c:catAx>
      <c:valAx>
        <c:axId val="32941568"/>
        <c:scaling>
          <c:orientation val="minMax"/>
        </c:scaling>
        <c:delete val="1"/>
        <c:axPos val="t"/>
        <c:numFmt formatCode="0%" sourceLinked="1"/>
        <c:majorTickMark val="out"/>
        <c:minorTickMark val="none"/>
        <c:tickLblPos val="nextTo"/>
        <c:crossAx val="32940032"/>
        <c:crosses val="autoZero"/>
        <c:crossBetween val="between"/>
      </c:valAx>
    </c:plotArea>
    <c:legend>
      <c:legendPos val="t"/>
      <c:layout>
        <c:manualLayout>
          <c:xMode val="edge"/>
          <c:yMode val="edge"/>
          <c:x val="0.21785557230674302"/>
          <c:y val="2.356020942408377E-2"/>
          <c:w val="0.69862318840579707"/>
          <c:h val="5.999732036113286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428057210835266E-2"/>
          <c:y val="9.0940467914063516E-2"/>
          <c:w val="0.9257805097751578"/>
          <c:h val="0.78812424351880428"/>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1"/>
              <c:layout>
                <c:manualLayout>
                  <c:x val="-4.426644402543008E-3"/>
                  <c:y val="-9.9703239330949829E-17"/>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Sheet1!$B$2:$B$13</c:f>
              <c:numCache>
                <c:formatCode>0%</c:formatCode>
                <c:ptCount val="12"/>
                <c:pt idx="0">
                  <c:v>0.14000000000000001</c:v>
                </c:pt>
                <c:pt idx="1">
                  <c:v>0.12</c:v>
                </c:pt>
                <c:pt idx="2">
                  <c:v>0.11</c:v>
                </c:pt>
                <c:pt idx="3">
                  <c:v>0.13</c:v>
                </c:pt>
                <c:pt idx="4">
                  <c:v>0.1</c:v>
                </c:pt>
                <c:pt idx="5">
                  <c:v>0.13</c:v>
                </c:pt>
                <c:pt idx="6">
                  <c:v>0.1</c:v>
                </c:pt>
                <c:pt idx="7">
                  <c:v>0.13</c:v>
                </c:pt>
                <c:pt idx="8">
                  <c:v>0.18</c:v>
                </c:pt>
                <c:pt idx="9">
                  <c:v>0.13</c:v>
                </c:pt>
                <c:pt idx="10">
                  <c:v>0.13</c:v>
                </c:pt>
                <c:pt idx="11">
                  <c:v>0.08</c:v>
                </c:pt>
              </c:numCache>
            </c:numRef>
          </c:val>
        </c:ser>
        <c:ser>
          <c:idx val="1"/>
          <c:order val="1"/>
          <c:tx>
            <c:strRef>
              <c:f>Sheet1!$C$1</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1"/>
              <c:layout>
                <c:manualLayout>
                  <c:x val="-4.426644402543008E-3"/>
                  <c:y val="-9.9703239330949829E-17"/>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Sheet1!$C$2:$C$13</c:f>
              <c:numCache>
                <c:formatCode>0%</c:formatCode>
                <c:ptCount val="12"/>
                <c:pt idx="0">
                  <c:v>0.22</c:v>
                </c:pt>
                <c:pt idx="1">
                  <c:v>0.17</c:v>
                </c:pt>
                <c:pt idx="2">
                  <c:v>0.24</c:v>
                </c:pt>
                <c:pt idx="3">
                  <c:v>0.22</c:v>
                </c:pt>
                <c:pt idx="4">
                  <c:v>0.19</c:v>
                </c:pt>
                <c:pt idx="5">
                  <c:v>0.18</c:v>
                </c:pt>
                <c:pt idx="6">
                  <c:v>0.18</c:v>
                </c:pt>
                <c:pt idx="7">
                  <c:v>0.21</c:v>
                </c:pt>
                <c:pt idx="8">
                  <c:v>0.2</c:v>
                </c:pt>
                <c:pt idx="9">
                  <c:v>0.22</c:v>
                </c:pt>
                <c:pt idx="10">
                  <c:v>0.19</c:v>
                </c:pt>
                <c:pt idx="11">
                  <c:v>0.17</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Sheet1!$D$2:$D$13</c:f>
              <c:numCache>
                <c:formatCode>0%</c:formatCode>
                <c:ptCount val="12"/>
                <c:pt idx="0">
                  <c:v>0.33</c:v>
                </c:pt>
                <c:pt idx="1">
                  <c:v>0.34</c:v>
                </c:pt>
                <c:pt idx="2">
                  <c:v>0.34</c:v>
                </c:pt>
                <c:pt idx="3">
                  <c:v>0.34</c:v>
                </c:pt>
                <c:pt idx="4">
                  <c:v>0.33</c:v>
                </c:pt>
                <c:pt idx="5">
                  <c:v>0.32</c:v>
                </c:pt>
                <c:pt idx="6">
                  <c:v>0.28999999999999998</c:v>
                </c:pt>
                <c:pt idx="7">
                  <c:v>0.28999999999999998</c:v>
                </c:pt>
                <c:pt idx="8">
                  <c:v>0.25</c:v>
                </c:pt>
                <c:pt idx="9">
                  <c:v>0.28999999999999998</c:v>
                </c:pt>
                <c:pt idx="10">
                  <c:v>0.33</c:v>
                </c:pt>
                <c:pt idx="11">
                  <c:v>0.28999999999999998</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Sheet1!$E$2:$E$13</c:f>
              <c:numCache>
                <c:formatCode>0%</c:formatCode>
                <c:ptCount val="12"/>
                <c:pt idx="0">
                  <c:v>0.13</c:v>
                </c:pt>
                <c:pt idx="1">
                  <c:v>0.16</c:v>
                </c:pt>
                <c:pt idx="2">
                  <c:v>0.11</c:v>
                </c:pt>
                <c:pt idx="3">
                  <c:v>0.13</c:v>
                </c:pt>
                <c:pt idx="4">
                  <c:v>0.14000000000000001</c:v>
                </c:pt>
                <c:pt idx="5">
                  <c:v>0.18</c:v>
                </c:pt>
                <c:pt idx="6">
                  <c:v>0.16</c:v>
                </c:pt>
                <c:pt idx="7">
                  <c:v>0.13</c:v>
                </c:pt>
                <c:pt idx="8">
                  <c:v>0.13</c:v>
                </c:pt>
                <c:pt idx="9">
                  <c:v>0.15</c:v>
                </c:pt>
                <c:pt idx="10">
                  <c:v>0.12</c:v>
                </c:pt>
                <c:pt idx="11">
                  <c:v>0.3</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Sheet1!$F$2:$F$13</c:f>
              <c:numCache>
                <c:formatCode>0%</c:formatCode>
                <c:ptCount val="12"/>
                <c:pt idx="0">
                  <c:v>0.18</c:v>
                </c:pt>
                <c:pt idx="1">
                  <c:v>0.21</c:v>
                </c:pt>
                <c:pt idx="2">
                  <c:v>0.19</c:v>
                </c:pt>
                <c:pt idx="3">
                  <c:v>0.19</c:v>
                </c:pt>
                <c:pt idx="4">
                  <c:v>0.23</c:v>
                </c:pt>
                <c:pt idx="5">
                  <c:v>0.2</c:v>
                </c:pt>
                <c:pt idx="6">
                  <c:v>0.26</c:v>
                </c:pt>
                <c:pt idx="7">
                  <c:v>0.23</c:v>
                </c:pt>
                <c:pt idx="8">
                  <c:v>0.25</c:v>
                </c:pt>
                <c:pt idx="9">
                  <c:v>0.21</c:v>
                </c:pt>
                <c:pt idx="10">
                  <c:v>0.23</c:v>
                </c:pt>
                <c:pt idx="11">
                  <c:v>0.17</c:v>
                </c:pt>
              </c:numCache>
            </c:numRef>
          </c:val>
        </c:ser>
        <c:dLbls>
          <c:showLegendKey val="0"/>
          <c:showVal val="0"/>
          <c:showCatName val="0"/>
          <c:showSerName val="0"/>
          <c:showPercent val="0"/>
          <c:showBubbleSize val="0"/>
        </c:dLbls>
        <c:axId val="116375552"/>
        <c:axId val="116377088"/>
      </c:areaChart>
      <c:catAx>
        <c:axId val="116375552"/>
        <c:scaling>
          <c:orientation val="minMax"/>
        </c:scaling>
        <c:delete val="0"/>
        <c:axPos val="b"/>
        <c:numFmt formatCode="General" sourceLinked="1"/>
        <c:majorTickMark val="none"/>
        <c:minorTickMark val="none"/>
        <c:tickLblPos val="nextTo"/>
        <c:crossAx val="116377088"/>
        <c:crosses val="autoZero"/>
        <c:auto val="1"/>
        <c:lblAlgn val="ctr"/>
        <c:lblOffset val="100"/>
        <c:noMultiLvlLbl val="0"/>
      </c:catAx>
      <c:valAx>
        <c:axId val="116377088"/>
        <c:scaling>
          <c:orientation val="minMax"/>
        </c:scaling>
        <c:delete val="1"/>
        <c:axPos val="l"/>
        <c:numFmt formatCode="0%" sourceLinked="1"/>
        <c:majorTickMark val="out"/>
        <c:minorTickMark val="none"/>
        <c:tickLblPos val="nextTo"/>
        <c:crossAx val="116375552"/>
        <c:crosses val="autoZero"/>
        <c:crossBetween val="midCat"/>
      </c:valAx>
    </c:plotArea>
    <c:legend>
      <c:legendPos val="t"/>
      <c:layout>
        <c:manualLayout>
          <c:xMode val="edge"/>
          <c:yMode val="edge"/>
          <c:x val="4.507648509562772E-2"/>
          <c:y val="1.5098256643384938E-2"/>
          <c:w val="0.92592481141158722"/>
          <c:h val="6.889023874027319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536368823462282"/>
          <c:y val="0.10997485261986231"/>
          <c:w val="0.5786942827798699"/>
          <c:h val="0.86122933586181305"/>
        </c:manualLayout>
      </c:layout>
      <c:barChart>
        <c:barDir val="bar"/>
        <c:grouping val="percentStacked"/>
        <c:varyColors val="0"/>
        <c:ser>
          <c:idx val="0"/>
          <c:order val="0"/>
          <c:tx>
            <c:strRef>
              <c:f>Sheet1!$B$1</c:f>
              <c:strCache>
                <c:ptCount val="1"/>
                <c:pt idx="0">
                  <c:v>Extremely confident</c:v>
                </c:pt>
              </c:strCache>
            </c:strRef>
          </c:tx>
          <c:spPr>
            <a:solidFill>
              <a:schemeClr val="tx2"/>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Sheet1!$A$2:$A$15</c:f>
              <c:strCache>
                <c:ptCount val="11"/>
                <c:pt idx="0">
                  <c:v>Once on Medicare</c:v>
                </c:pt>
                <c:pt idx="1">
                  <c:v>Next 10 years</c:v>
                </c:pt>
                <c:pt idx="2">
                  <c:v>Today</c:v>
                </c:pt>
                <c:pt idx="4">
                  <c:v>Once on Medicare</c:v>
                </c:pt>
                <c:pt idx="5">
                  <c:v>Next 10 years</c:v>
                </c:pt>
                <c:pt idx="6">
                  <c:v>Today</c:v>
                </c:pt>
                <c:pt idx="8">
                  <c:v>Once on Medicare</c:v>
                </c:pt>
                <c:pt idx="9">
                  <c:v>Next 10 years</c:v>
                </c:pt>
                <c:pt idx="10">
                  <c:v>Today</c:v>
                </c:pt>
              </c:strCache>
            </c:strRef>
          </c:cat>
          <c:val>
            <c:numRef>
              <c:f>Sheet1!$B$2:$B$15</c:f>
              <c:numCache>
                <c:formatCode>0%</c:formatCode>
                <c:ptCount val="11"/>
                <c:pt idx="0">
                  <c:v>0.05</c:v>
                </c:pt>
                <c:pt idx="1">
                  <c:v>0.06</c:v>
                </c:pt>
                <c:pt idx="2">
                  <c:v>0.08</c:v>
                </c:pt>
                <c:pt idx="4">
                  <c:v>0.05</c:v>
                </c:pt>
                <c:pt idx="5">
                  <c:v>0.08</c:v>
                </c:pt>
                <c:pt idx="6">
                  <c:v>0.12</c:v>
                </c:pt>
                <c:pt idx="8">
                  <c:v>0.06</c:v>
                </c:pt>
                <c:pt idx="9">
                  <c:v>0.09</c:v>
                </c:pt>
                <c:pt idx="10">
                  <c:v>0.14000000000000001</c:v>
                </c:pt>
              </c:numCache>
            </c:numRef>
          </c:val>
        </c:ser>
        <c:ser>
          <c:idx val="1"/>
          <c:order val="1"/>
          <c:tx>
            <c:strRef>
              <c:f>Sheet1!$C$1</c:f>
              <c:strCache>
                <c:ptCount val="1"/>
                <c:pt idx="0">
                  <c:v>Very confident</c:v>
                </c:pt>
              </c:strCache>
            </c:strRef>
          </c:tx>
          <c:spPr>
            <a:solidFill>
              <a:schemeClr val="accent1"/>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Sheet1!$A$2:$A$15</c:f>
              <c:strCache>
                <c:ptCount val="11"/>
                <c:pt idx="0">
                  <c:v>Once on Medicare</c:v>
                </c:pt>
                <c:pt idx="1">
                  <c:v>Next 10 years</c:v>
                </c:pt>
                <c:pt idx="2">
                  <c:v>Today</c:v>
                </c:pt>
                <c:pt idx="4">
                  <c:v>Once on Medicare</c:v>
                </c:pt>
                <c:pt idx="5">
                  <c:v>Next 10 years</c:v>
                </c:pt>
                <c:pt idx="6">
                  <c:v>Today</c:v>
                </c:pt>
                <c:pt idx="8">
                  <c:v>Once on Medicare</c:v>
                </c:pt>
                <c:pt idx="9">
                  <c:v>Next 10 years</c:v>
                </c:pt>
                <c:pt idx="10">
                  <c:v>Today</c:v>
                </c:pt>
              </c:strCache>
            </c:strRef>
          </c:cat>
          <c:val>
            <c:numRef>
              <c:f>Sheet1!$C$2:$C$15</c:f>
              <c:numCache>
                <c:formatCode>0%</c:formatCode>
                <c:ptCount val="11"/>
                <c:pt idx="0">
                  <c:v>0.11</c:v>
                </c:pt>
                <c:pt idx="1">
                  <c:v>0.12</c:v>
                </c:pt>
                <c:pt idx="2">
                  <c:v>0.17</c:v>
                </c:pt>
                <c:pt idx="4">
                  <c:v>0.11</c:v>
                </c:pt>
                <c:pt idx="5">
                  <c:v>0.16</c:v>
                </c:pt>
                <c:pt idx="6">
                  <c:v>0.27</c:v>
                </c:pt>
                <c:pt idx="8">
                  <c:v>0.13</c:v>
                </c:pt>
                <c:pt idx="9">
                  <c:v>0.19</c:v>
                </c:pt>
                <c:pt idx="10">
                  <c:v>0.32</c:v>
                </c:pt>
              </c:numCache>
            </c:numRef>
          </c:val>
        </c:ser>
        <c:ser>
          <c:idx val="2"/>
          <c:order val="2"/>
          <c:tx>
            <c:strRef>
              <c:f>Sheet1!$D$1</c:f>
              <c:strCache>
                <c:ptCount val="1"/>
                <c:pt idx="0">
                  <c:v>Somewhat confident</c:v>
                </c:pt>
              </c:strCache>
            </c:strRef>
          </c:tx>
          <c:spPr>
            <a:solidFill>
              <a:schemeClr val="accent3">
                <a:lumMod val="60000"/>
                <a:lumOff val="40000"/>
              </a:schemeClr>
            </a:solidFill>
          </c:spPr>
          <c:invertIfNegative val="0"/>
          <c:dLbls>
            <c:showLegendKey val="0"/>
            <c:showVal val="1"/>
            <c:showCatName val="0"/>
            <c:showSerName val="0"/>
            <c:showPercent val="0"/>
            <c:showBubbleSize val="0"/>
            <c:showLeaderLines val="0"/>
          </c:dLbls>
          <c:cat>
            <c:strRef>
              <c:f>Sheet1!$A$2:$A$15</c:f>
              <c:strCache>
                <c:ptCount val="11"/>
                <c:pt idx="0">
                  <c:v>Once on Medicare</c:v>
                </c:pt>
                <c:pt idx="1">
                  <c:v>Next 10 years</c:v>
                </c:pt>
                <c:pt idx="2">
                  <c:v>Today</c:v>
                </c:pt>
                <c:pt idx="4">
                  <c:v>Once on Medicare</c:v>
                </c:pt>
                <c:pt idx="5">
                  <c:v>Next 10 years</c:v>
                </c:pt>
                <c:pt idx="6">
                  <c:v>Today</c:v>
                </c:pt>
                <c:pt idx="8">
                  <c:v>Once on Medicare</c:v>
                </c:pt>
                <c:pt idx="9">
                  <c:v>Next 10 years</c:v>
                </c:pt>
                <c:pt idx="10">
                  <c:v>Today</c:v>
                </c:pt>
              </c:strCache>
            </c:strRef>
          </c:cat>
          <c:val>
            <c:numRef>
              <c:f>Sheet1!$D$2:$D$15</c:f>
              <c:numCache>
                <c:formatCode>0%</c:formatCode>
                <c:ptCount val="11"/>
                <c:pt idx="0">
                  <c:v>0.3</c:v>
                </c:pt>
                <c:pt idx="1">
                  <c:v>0.28999999999999998</c:v>
                </c:pt>
                <c:pt idx="2">
                  <c:v>0.28999999999999998</c:v>
                </c:pt>
                <c:pt idx="4">
                  <c:v>0.3</c:v>
                </c:pt>
                <c:pt idx="5">
                  <c:v>0.33</c:v>
                </c:pt>
                <c:pt idx="6">
                  <c:v>0.35</c:v>
                </c:pt>
                <c:pt idx="8">
                  <c:v>0.36</c:v>
                </c:pt>
                <c:pt idx="9">
                  <c:v>0.35</c:v>
                </c:pt>
                <c:pt idx="10">
                  <c:v>0.33</c:v>
                </c:pt>
              </c:numCache>
            </c:numRef>
          </c:val>
        </c:ser>
        <c:ser>
          <c:idx val="3"/>
          <c:order val="3"/>
          <c:tx>
            <c:strRef>
              <c:f>Sheet1!$E$1</c:f>
              <c:strCache>
                <c:ptCount val="1"/>
                <c:pt idx="0">
                  <c:v>Not too confident</c:v>
                </c:pt>
              </c:strCache>
            </c:strRef>
          </c:tx>
          <c:spPr>
            <a:solidFill>
              <a:srgbClr val="FFD966"/>
            </a:solidFill>
          </c:spPr>
          <c:invertIfNegative val="0"/>
          <c:dLbls>
            <c:showLegendKey val="0"/>
            <c:showVal val="1"/>
            <c:showCatName val="0"/>
            <c:showSerName val="0"/>
            <c:showPercent val="0"/>
            <c:showBubbleSize val="0"/>
            <c:showLeaderLines val="0"/>
          </c:dLbls>
          <c:cat>
            <c:strRef>
              <c:f>Sheet1!$A$2:$A$15</c:f>
              <c:strCache>
                <c:ptCount val="11"/>
                <c:pt idx="0">
                  <c:v>Once on Medicare</c:v>
                </c:pt>
                <c:pt idx="1">
                  <c:v>Next 10 years</c:v>
                </c:pt>
                <c:pt idx="2">
                  <c:v>Today</c:v>
                </c:pt>
                <c:pt idx="4">
                  <c:v>Once on Medicare</c:v>
                </c:pt>
                <c:pt idx="5">
                  <c:v>Next 10 years</c:v>
                </c:pt>
                <c:pt idx="6">
                  <c:v>Today</c:v>
                </c:pt>
                <c:pt idx="8">
                  <c:v>Once on Medicare</c:v>
                </c:pt>
                <c:pt idx="9">
                  <c:v>Next 10 years</c:v>
                </c:pt>
                <c:pt idx="10">
                  <c:v>Today</c:v>
                </c:pt>
              </c:strCache>
            </c:strRef>
          </c:cat>
          <c:val>
            <c:numRef>
              <c:f>Sheet1!$E$2:$E$15</c:f>
              <c:numCache>
                <c:formatCode>0%</c:formatCode>
                <c:ptCount val="11"/>
                <c:pt idx="0">
                  <c:v>0.34</c:v>
                </c:pt>
                <c:pt idx="1">
                  <c:v>0.33</c:v>
                </c:pt>
                <c:pt idx="2">
                  <c:v>0.3</c:v>
                </c:pt>
                <c:pt idx="4">
                  <c:v>0.37</c:v>
                </c:pt>
                <c:pt idx="5">
                  <c:v>0.3</c:v>
                </c:pt>
                <c:pt idx="6">
                  <c:v>0.2</c:v>
                </c:pt>
                <c:pt idx="8">
                  <c:v>0.28999999999999998</c:v>
                </c:pt>
                <c:pt idx="9">
                  <c:v>0.26</c:v>
                </c:pt>
                <c:pt idx="10">
                  <c:v>0.14000000000000001</c:v>
                </c:pt>
              </c:numCache>
            </c:numRef>
          </c:val>
        </c:ser>
        <c:ser>
          <c:idx val="4"/>
          <c:order val="4"/>
          <c:tx>
            <c:strRef>
              <c:f>Sheet1!$F$1</c:f>
              <c:strCache>
                <c:ptCount val="1"/>
                <c:pt idx="0">
                  <c:v>Not at all confident</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strRef>
              <c:f>Sheet1!$A$2:$A$15</c:f>
              <c:strCache>
                <c:ptCount val="11"/>
                <c:pt idx="0">
                  <c:v>Once on Medicare</c:v>
                </c:pt>
                <c:pt idx="1">
                  <c:v>Next 10 years</c:v>
                </c:pt>
                <c:pt idx="2">
                  <c:v>Today</c:v>
                </c:pt>
                <c:pt idx="4">
                  <c:v>Once on Medicare</c:v>
                </c:pt>
                <c:pt idx="5">
                  <c:v>Next 10 years</c:v>
                </c:pt>
                <c:pt idx="6">
                  <c:v>Today</c:v>
                </c:pt>
                <c:pt idx="8">
                  <c:v>Once on Medicare</c:v>
                </c:pt>
                <c:pt idx="9">
                  <c:v>Next 10 years</c:v>
                </c:pt>
                <c:pt idx="10">
                  <c:v>Today</c:v>
                </c:pt>
              </c:strCache>
            </c:strRef>
          </c:cat>
          <c:val>
            <c:numRef>
              <c:f>Sheet1!$F$2:$F$15</c:f>
              <c:numCache>
                <c:formatCode>0%</c:formatCode>
                <c:ptCount val="11"/>
                <c:pt idx="0">
                  <c:v>0.2</c:v>
                </c:pt>
                <c:pt idx="1">
                  <c:v>0.2</c:v>
                </c:pt>
                <c:pt idx="2">
                  <c:v>0.17</c:v>
                </c:pt>
                <c:pt idx="4">
                  <c:v>0.17</c:v>
                </c:pt>
                <c:pt idx="5">
                  <c:v>0.13</c:v>
                </c:pt>
                <c:pt idx="6">
                  <c:v>7.0000000000000007E-2</c:v>
                </c:pt>
                <c:pt idx="8">
                  <c:v>0.16</c:v>
                </c:pt>
                <c:pt idx="9">
                  <c:v>0.12</c:v>
                </c:pt>
                <c:pt idx="10">
                  <c:v>0.06</c:v>
                </c:pt>
              </c:numCache>
            </c:numRef>
          </c:val>
        </c:ser>
        <c:dLbls>
          <c:showLegendKey val="0"/>
          <c:showVal val="0"/>
          <c:showCatName val="0"/>
          <c:showSerName val="0"/>
          <c:showPercent val="0"/>
          <c:showBubbleSize val="0"/>
        </c:dLbls>
        <c:gapWidth val="30"/>
        <c:overlap val="100"/>
        <c:axId val="116973952"/>
        <c:axId val="116975488"/>
      </c:barChart>
      <c:catAx>
        <c:axId val="116973952"/>
        <c:scaling>
          <c:orientation val="minMax"/>
        </c:scaling>
        <c:delete val="0"/>
        <c:axPos val="l"/>
        <c:numFmt formatCode="General" sourceLinked="1"/>
        <c:majorTickMark val="none"/>
        <c:minorTickMark val="none"/>
        <c:tickLblPos val="nextTo"/>
        <c:crossAx val="116975488"/>
        <c:crosses val="autoZero"/>
        <c:auto val="1"/>
        <c:lblAlgn val="ctr"/>
        <c:lblOffset val="100"/>
        <c:noMultiLvlLbl val="0"/>
      </c:catAx>
      <c:valAx>
        <c:axId val="116975488"/>
        <c:scaling>
          <c:orientation val="minMax"/>
        </c:scaling>
        <c:delete val="1"/>
        <c:axPos val="b"/>
        <c:numFmt formatCode="0%" sourceLinked="1"/>
        <c:majorTickMark val="out"/>
        <c:minorTickMark val="none"/>
        <c:tickLblPos val="nextTo"/>
        <c:crossAx val="116973952"/>
        <c:crosses val="autoZero"/>
        <c:crossBetween val="between"/>
      </c:valAx>
    </c:plotArea>
    <c:legend>
      <c:legendPos val="t"/>
      <c:layout>
        <c:manualLayout>
          <c:xMode val="edge"/>
          <c:yMode val="edge"/>
          <c:x val="3.6696108638594085E-2"/>
          <c:y val="3.1413612565445025E-2"/>
          <c:w val="0.93691475522081469"/>
          <c:h val="6.6321061961495648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3647225250486162E-2"/>
          <c:y val="8.8807909164982657E-2"/>
          <c:w val="0.93687205999388801"/>
          <c:h val="0.82502539333242253"/>
        </c:manualLayout>
      </c:layout>
      <c:areaChart>
        <c:grouping val="percentStacked"/>
        <c:varyColors val="0"/>
        <c:ser>
          <c:idx val="0"/>
          <c:order val="0"/>
          <c:tx>
            <c:strRef>
              <c:f>Sheet1!$B$1</c:f>
              <c:strCache>
                <c:ptCount val="1"/>
                <c:pt idx="0">
                  <c:v>Extremely satisfied</c:v>
                </c:pt>
              </c:strCache>
            </c:strRef>
          </c:tx>
          <c:spPr>
            <a:solidFill>
              <a:schemeClr val="accent1">
                <a:lumMod val="5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7.3007924176614327E-3"/>
                  <c:y val="1.0147772465014062E-16"/>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0.14000000000000001</c:v>
                </c:pt>
                <c:pt idx="1">
                  <c:v>0.11</c:v>
                </c:pt>
                <c:pt idx="2">
                  <c:v>0.1</c:v>
                </c:pt>
                <c:pt idx="3">
                  <c:v>0.12</c:v>
                </c:pt>
                <c:pt idx="4">
                  <c:v>0.12</c:v>
                </c:pt>
                <c:pt idx="5">
                  <c:v>0.13</c:v>
                </c:pt>
                <c:pt idx="6">
                  <c:v>0.13</c:v>
                </c:pt>
                <c:pt idx="7">
                  <c:v>0.12</c:v>
                </c:pt>
                <c:pt idx="8">
                  <c:v>0.16</c:v>
                </c:pt>
                <c:pt idx="9">
                  <c:v>0.15</c:v>
                </c:pt>
                <c:pt idx="10">
                  <c:v>0.15</c:v>
                </c:pt>
                <c:pt idx="11">
                  <c:v>0.19</c:v>
                </c:pt>
                <c:pt idx="12">
                  <c:v>0.2</c:v>
                </c:pt>
                <c:pt idx="13">
                  <c:v>0.18</c:v>
                </c:pt>
                <c:pt idx="14">
                  <c:v>0.17</c:v>
                </c:pt>
                <c:pt idx="15">
                  <c:v>0.14000000000000001</c:v>
                </c:pt>
              </c:numCache>
            </c:numRef>
          </c:val>
        </c:ser>
        <c:ser>
          <c:idx val="1"/>
          <c:order val="1"/>
          <c:tx>
            <c:strRef>
              <c:f>Sheet1!$C$1</c:f>
              <c:strCache>
                <c:ptCount val="1"/>
                <c:pt idx="0">
                  <c:v>Very satisfied</c:v>
                </c:pt>
              </c:strCache>
            </c:strRef>
          </c:tx>
          <c:spPr>
            <a:solidFill>
              <a:schemeClr val="tx2">
                <a:lumMod val="90000"/>
                <a:lumOff val="1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5.8406339341291469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0.35</c:v>
                </c:pt>
                <c:pt idx="1">
                  <c:v>0.35</c:v>
                </c:pt>
                <c:pt idx="2">
                  <c:v>0.36</c:v>
                </c:pt>
                <c:pt idx="3">
                  <c:v>0.39</c:v>
                </c:pt>
                <c:pt idx="4">
                  <c:v>0.39</c:v>
                </c:pt>
                <c:pt idx="5">
                  <c:v>0.38</c:v>
                </c:pt>
                <c:pt idx="6">
                  <c:v>0.4</c:v>
                </c:pt>
                <c:pt idx="7">
                  <c:v>0.39</c:v>
                </c:pt>
                <c:pt idx="8">
                  <c:v>0.34</c:v>
                </c:pt>
                <c:pt idx="9">
                  <c:v>0.35</c:v>
                </c:pt>
                <c:pt idx="10">
                  <c:v>0.33</c:v>
                </c:pt>
                <c:pt idx="11">
                  <c:v>0.38</c:v>
                </c:pt>
                <c:pt idx="12">
                  <c:v>0.4</c:v>
                </c:pt>
                <c:pt idx="13">
                  <c:v>0.38</c:v>
                </c:pt>
                <c:pt idx="14">
                  <c:v>0.4</c:v>
                </c:pt>
                <c:pt idx="15">
                  <c:v>0.36</c:v>
                </c:pt>
              </c:numCache>
            </c:numRef>
          </c:val>
        </c:ser>
        <c:ser>
          <c:idx val="2"/>
          <c:order val="2"/>
          <c:tx>
            <c:strRef>
              <c:f>Sheet1!$D$1</c:f>
              <c:strCache>
                <c:ptCount val="1"/>
                <c:pt idx="0">
                  <c:v>Somewhat satisfied</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0.33</c:v>
                </c:pt>
                <c:pt idx="1">
                  <c:v>0.33</c:v>
                </c:pt>
                <c:pt idx="2">
                  <c:v>0.38</c:v>
                </c:pt>
                <c:pt idx="3">
                  <c:v>0.33</c:v>
                </c:pt>
                <c:pt idx="4">
                  <c:v>0.37</c:v>
                </c:pt>
                <c:pt idx="5">
                  <c:v>0.33</c:v>
                </c:pt>
                <c:pt idx="6">
                  <c:v>0.32</c:v>
                </c:pt>
                <c:pt idx="7">
                  <c:v>0.35</c:v>
                </c:pt>
                <c:pt idx="8">
                  <c:v>0.36</c:v>
                </c:pt>
                <c:pt idx="9">
                  <c:v>0.38</c:v>
                </c:pt>
                <c:pt idx="10">
                  <c:v>0.39</c:v>
                </c:pt>
                <c:pt idx="11">
                  <c:v>0.32</c:v>
                </c:pt>
                <c:pt idx="12">
                  <c:v>0.28999999999999998</c:v>
                </c:pt>
                <c:pt idx="13">
                  <c:v>0.31</c:v>
                </c:pt>
                <c:pt idx="14">
                  <c:v>0.31</c:v>
                </c:pt>
                <c:pt idx="15">
                  <c:v>0.31</c:v>
                </c:pt>
              </c:numCache>
            </c:numRef>
          </c:val>
        </c:ser>
        <c:ser>
          <c:idx val="3"/>
          <c:order val="3"/>
          <c:tx>
            <c:strRef>
              <c:f>Sheet1!$E$1</c:f>
              <c:strCache>
                <c:ptCount val="1"/>
                <c:pt idx="0">
                  <c:v>Not too satisfied</c:v>
                </c:pt>
              </c:strCache>
            </c:strRef>
          </c:tx>
          <c:spPr>
            <a:solidFill>
              <a:schemeClr val="accent2">
                <a:lumMod val="40000"/>
                <a:lumOff val="60000"/>
              </a:schemeClr>
            </a:solidFill>
          </c:spPr>
          <c:dLbls>
            <c:dLbl>
              <c:idx val="19"/>
              <c:delete val="1"/>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0.05</c:v>
                </c:pt>
                <c:pt idx="1">
                  <c:v>0.05</c:v>
                </c:pt>
                <c:pt idx="2">
                  <c:v>0.06</c:v>
                </c:pt>
                <c:pt idx="3">
                  <c:v>0.05</c:v>
                </c:pt>
                <c:pt idx="4">
                  <c:v>0.04</c:v>
                </c:pt>
                <c:pt idx="5">
                  <c:v>0.05</c:v>
                </c:pt>
                <c:pt idx="6">
                  <c:v>0.05</c:v>
                </c:pt>
                <c:pt idx="7">
                  <c:v>0.03</c:v>
                </c:pt>
                <c:pt idx="8">
                  <c:v>0.04</c:v>
                </c:pt>
                <c:pt idx="9">
                  <c:v>0.04</c:v>
                </c:pt>
                <c:pt idx="10">
                  <c:v>0.05</c:v>
                </c:pt>
                <c:pt idx="11">
                  <c:v>0.04</c:v>
                </c:pt>
                <c:pt idx="12">
                  <c:v>0.05</c:v>
                </c:pt>
                <c:pt idx="13">
                  <c:v>0.04</c:v>
                </c:pt>
                <c:pt idx="14">
                  <c:v>0.03</c:v>
                </c:pt>
                <c:pt idx="15">
                  <c:v>0.09</c:v>
                </c:pt>
              </c:numCache>
            </c:numRef>
          </c:val>
        </c:ser>
        <c:ser>
          <c:idx val="4"/>
          <c:order val="4"/>
          <c:tx>
            <c:strRef>
              <c:f>Sheet1!$F$1</c:f>
              <c:strCache>
                <c:ptCount val="1"/>
                <c:pt idx="0">
                  <c:v>Not at all satisfied</c:v>
                </c:pt>
              </c:strCache>
            </c:strRef>
          </c:tx>
          <c:spPr>
            <a:solidFill>
              <a:schemeClr val="accent2">
                <a:lumMod val="75000"/>
              </a:schemeClr>
            </a:solidFill>
          </c:spPr>
          <c:dLbls>
            <c:dLbl>
              <c:idx val="0"/>
              <c:delete val="1"/>
            </c:dLbl>
            <c:dLbl>
              <c:idx val="3"/>
              <c:delete val="1"/>
            </c:dLbl>
            <c:dLbl>
              <c:idx val="4"/>
              <c:delete val="1"/>
            </c:dLbl>
            <c:dLbl>
              <c:idx val="5"/>
              <c:delete val="1"/>
            </c:dLbl>
            <c:dLbl>
              <c:idx val="6"/>
              <c:delete val="1"/>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0.01</c:v>
                </c:pt>
                <c:pt idx="1">
                  <c:v>0.04</c:v>
                </c:pt>
                <c:pt idx="2">
                  <c:v>0.04</c:v>
                </c:pt>
                <c:pt idx="3">
                  <c:v>0.02</c:v>
                </c:pt>
                <c:pt idx="4">
                  <c:v>0.01</c:v>
                </c:pt>
                <c:pt idx="5">
                  <c:v>0.02</c:v>
                </c:pt>
                <c:pt idx="6">
                  <c:v>0.02</c:v>
                </c:pt>
                <c:pt idx="7">
                  <c:v>0.06</c:v>
                </c:pt>
                <c:pt idx="8">
                  <c:v>0.05</c:v>
                </c:pt>
                <c:pt idx="9">
                  <c:v>0.04</c:v>
                </c:pt>
                <c:pt idx="10">
                  <c:v>0.05</c:v>
                </c:pt>
                <c:pt idx="11">
                  <c:v>0.04</c:v>
                </c:pt>
                <c:pt idx="12">
                  <c:v>0.03</c:v>
                </c:pt>
                <c:pt idx="13">
                  <c:v>0.04</c:v>
                </c:pt>
                <c:pt idx="14">
                  <c:v>0.05</c:v>
                </c:pt>
                <c:pt idx="15">
                  <c:v>0.05</c:v>
                </c:pt>
              </c:numCache>
            </c:numRef>
          </c:val>
        </c:ser>
        <c:ser>
          <c:idx val="5"/>
          <c:order val="5"/>
          <c:tx>
            <c:strRef>
              <c:f>Sheet1!$G$1</c:f>
              <c:strCache>
                <c:ptCount val="1"/>
                <c:pt idx="0">
                  <c:v>N/A</c:v>
                </c:pt>
              </c:strCache>
            </c:strRef>
          </c:tx>
          <c:spPr>
            <a:solidFill>
              <a:schemeClr val="bg1">
                <a:lumMod val="5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Sheet1!$G$2:$G$17</c:f>
              <c:numCache>
                <c:formatCode>0%</c:formatCode>
                <c:ptCount val="16"/>
                <c:pt idx="0">
                  <c:v>0.12</c:v>
                </c:pt>
                <c:pt idx="1">
                  <c:v>0.13</c:v>
                </c:pt>
                <c:pt idx="2">
                  <c:v>7.0000000000000007E-2</c:v>
                </c:pt>
                <c:pt idx="3">
                  <c:v>0.09</c:v>
                </c:pt>
                <c:pt idx="4">
                  <c:v>7.0000000000000007E-2</c:v>
                </c:pt>
                <c:pt idx="5">
                  <c:v>0.1</c:v>
                </c:pt>
                <c:pt idx="6">
                  <c:v>0.09</c:v>
                </c:pt>
                <c:pt idx="7">
                  <c:v>0.04</c:v>
                </c:pt>
                <c:pt idx="8">
                  <c:v>0.05</c:v>
                </c:pt>
                <c:pt idx="9">
                  <c:v>0.05</c:v>
                </c:pt>
                <c:pt idx="10">
                  <c:v>0.04</c:v>
                </c:pt>
                <c:pt idx="11">
                  <c:v>0.03</c:v>
                </c:pt>
                <c:pt idx="12">
                  <c:v>0.04</c:v>
                </c:pt>
                <c:pt idx="13">
                  <c:v>0.05</c:v>
                </c:pt>
                <c:pt idx="14">
                  <c:v>0.04</c:v>
                </c:pt>
                <c:pt idx="15">
                  <c:v>7.0000000000000007E-2</c:v>
                </c:pt>
              </c:numCache>
            </c:numRef>
          </c:val>
        </c:ser>
        <c:dLbls>
          <c:showLegendKey val="0"/>
          <c:showVal val="0"/>
          <c:showCatName val="0"/>
          <c:showSerName val="0"/>
          <c:showPercent val="0"/>
          <c:showBubbleSize val="0"/>
        </c:dLbls>
        <c:axId val="116988928"/>
        <c:axId val="117138176"/>
      </c:areaChart>
      <c:catAx>
        <c:axId val="116988928"/>
        <c:scaling>
          <c:orientation val="minMax"/>
        </c:scaling>
        <c:delete val="0"/>
        <c:axPos val="b"/>
        <c:numFmt formatCode="General" sourceLinked="1"/>
        <c:majorTickMark val="none"/>
        <c:minorTickMark val="none"/>
        <c:tickLblPos val="nextTo"/>
        <c:crossAx val="117138176"/>
        <c:crosses val="autoZero"/>
        <c:auto val="1"/>
        <c:lblAlgn val="ctr"/>
        <c:lblOffset val="100"/>
        <c:noMultiLvlLbl val="0"/>
      </c:catAx>
      <c:valAx>
        <c:axId val="117138176"/>
        <c:scaling>
          <c:orientation val="minMax"/>
        </c:scaling>
        <c:delete val="1"/>
        <c:axPos val="l"/>
        <c:numFmt formatCode="0%" sourceLinked="1"/>
        <c:majorTickMark val="out"/>
        <c:minorTickMark val="none"/>
        <c:tickLblPos val="nextTo"/>
        <c:crossAx val="116988928"/>
        <c:crosses val="autoZero"/>
        <c:crossBetween val="midCat"/>
      </c:valAx>
    </c:plotArea>
    <c:legend>
      <c:legendPos val="t"/>
      <c:layout>
        <c:manualLayout>
          <c:xMode val="edge"/>
          <c:yMode val="edge"/>
          <c:x val="3.1945623238180822E-2"/>
          <c:y val="1.8831272556263583E-2"/>
          <c:w val="0.9379640745825959"/>
          <c:h val="7.0116324453239773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14817216903981E-2"/>
          <c:y val="0.12494845088096991"/>
          <c:w val="0.93179389395624201"/>
          <c:h val="0.79785214315262354"/>
        </c:manualLayout>
      </c:layout>
      <c:areaChart>
        <c:grouping val="percentStacked"/>
        <c:varyColors val="0"/>
        <c:ser>
          <c:idx val="0"/>
          <c:order val="0"/>
          <c:tx>
            <c:strRef>
              <c:f>Sheet1!$B$1</c:f>
              <c:strCache>
                <c:ptCount val="1"/>
                <c:pt idx="0">
                  <c:v>Extremely satisfied</c:v>
                </c:pt>
              </c:strCache>
            </c:strRef>
          </c:tx>
          <c:spPr>
            <a:solidFill>
              <a:schemeClr val="accent1">
                <a:lumMod val="5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0.11</c:v>
                </c:pt>
                <c:pt idx="1">
                  <c:v>0.05</c:v>
                </c:pt>
                <c:pt idx="2">
                  <c:v>0.08</c:v>
                </c:pt>
                <c:pt idx="3">
                  <c:v>0.09</c:v>
                </c:pt>
                <c:pt idx="4">
                  <c:v>0.08</c:v>
                </c:pt>
                <c:pt idx="5">
                  <c:v>7.0000000000000007E-2</c:v>
                </c:pt>
                <c:pt idx="6">
                  <c:v>0.1</c:v>
                </c:pt>
                <c:pt idx="7">
                  <c:v>7.0000000000000007E-2</c:v>
                </c:pt>
                <c:pt idx="8">
                  <c:v>0.04</c:v>
                </c:pt>
                <c:pt idx="9">
                  <c:v>0.05</c:v>
                </c:pt>
                <c:pt idx="10">
                  <c:v>0.05</c:v>
                </c:pt>
                <c:pt idx="11">
                  <c:v>0.04</c:v>
                </c:pt>
                <c:pt idx="12">
                  <c:v>7.0000000000000007E-2</c:v>
                </c:pt>
                <c:pt idx="13">
                  <c:v>0.04</c:v>
                </c:pt>
                <c:pt idx="14">
                  <c:v>0.05</c:v>
                </c:pt>
                <c:pt idx="15">
                  <c:v>0.04</c:v>
                </c:pt>
              </c:numCache>
            </c:numRef>
          </c:val>
        </c:ser>
        <c:ser>
          <c:idx val="1"/>
          <c:order val="1"/>
          <c:tx>
            <c:strRef>
              <c:f>Sheet1!$C$1</c:f>
              <c:strCache>
                <c:ptCount val="1"/>
                <c:pt idx="0">
                  <c:v>Very satisfied</c:v>
                </c:pt>
              </c:strCache>
            </c:strRef>
          </c:tx>
          <c:spPr>
            <a:solidFill>
              <a:schemeClr val="tx2">
                <a:lumMod val="90000"/>
                <a:lumOff val="1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0.15</c:v>
                </c:pt>
                <c:pt idx="1">
                  <c:v>0.15</c:v>
                </c:pt>
                <c:pt idx="2">
                  <c:v>0.13</c:v>
                </c:pt>
                <c:pt idx="3">
                  <c:v>0.17</c:v>
                </c:pt>
                <c:pt idx="4">
                  <c:v>0.16</c:v>
                </c:pt>
                <c:pt idx="5">
                  <c:v>0.14000000000000001</c:v>
                </c:pt>
                <c:pt idx="6">
                  <c:v>0.14000000000000001</c:v>
                </c:pt>
                <c:pt idx="7">
                  <c:v>0.17</c:v>
                </c:pt>
                <c:pt idx="8">
                  <c:v>0.09</c:v>
                </c:pt>
                <c:pt idx="9">
                  <c:v>0.1</c:v>
                </c:pt>
                <c:pt idx="10">
                  <c:v>0.11</c:v>
                </c:pt>
                <c:pt idx="11">
                  <c:v>0.16</c:v>
                </c:pt>
                <c:pt idx="12">
                  <c:v>0.13</c:v>
                </c:pt>
                <c:pt idx="13">
                  <c:v>0.12</c:v>
                </c:pt>
                <c:pt idx="14">
                  <c:v>0.13</c:v>
                </c:pt>
                <c:pt idx="15">
                  <c:v>0.09</c:v>
                </c:pt>
              </c:numCache>
            </c:numRef>
          </c:val>
        </c:ser>
        <c:ser>
          <c:idx val="2"/>
          <c:order val="2"/>
          <c:tx>
            <c:strRef>
              <c:f>Sheet1!$D$1</c:f>
              <c:strCache>
                <c:ptCount val="1"/>
                <c:pt idx="0">
                  <c:v>Somewhat satisfied</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c:v>
                </c:pt>
                <c:pt idx="1">
                  <c:v>0.33</c:v>
                </c:pt>
                <c:pt idx="2">
                  <c:v>0.3</c:v>
                </c:pt>
                <c:pt idx="3">
                  <c:v>0.27</c:v>
                </c:pt>
                <c:pt idx="4">
                  <c:v>0.27</c:v>
                </c:pt>
                <c:pt idx="5">
                  <c:v>0.26</c:v>
                </c:pt>
                <c:pt idx="6">
                  <c:v>0.28000000000000003</c:v>
                </c:pt>
                <c:pt idx="7">
                  <c:v>0.34</c:v>
                </c:pt>
                <c:pt idx="8">
                  <c:v>0.28000000000000003</c:v>
                </c:pt>
                <c:pt idx="9">
                  <c:v>0.31</c:v>
                </c:pt>
                <c:pt idx="10">
                  <c:v>0.3</c:v>
                </c:pt>
                <c:pt idx="11">
                  <c:v>0.28999999999999998</c:v>
                </c:pt>
                <c:pt idx="12">
                  <c:v>0.28999999999999998</c:v>
                </c:pt>
                <c:pt idx="13">
                  <c:v>0.32</c:v>
                </c:pt>
                <c:pt idx="14">
                  <c:v>0.25</c:v>
                </c:pt>
                <c:pt idx="15">
                  <c:v>0.23</c:v>
                </c:pt>
              </c:numCache>
            </c:numRef>
          </c:val>
        </c:ser>
        <c:ser>
          <c:idx val="3"/>
          <c:order val="3"/>
          <c:tx>
            <c:strRef>
              <c:f>Sheet1!$E$1</c:f>
              <c:strCache>
                <c:ptCount val="1"/>
                <c:pt idx="0">
                  <c:v>Not too satisfied</c:v>
                </c:pt>
              </c:strCache>
            </c:strRef>
          </c:tx>
          <c:spPr>
            <a:solidFill>
              <a:schemeClr val="accent2">
                <a:lumMod val="40000"/>
                <a:lumOff val="60000"/>
              </a:schemeClr>
            </a:solidFill>
          </c:spPr>
          <c:dLbls>
            <c:dLbl>
              <c:idx val="19"/>
              <c:delete val="1"/>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0.18</c:v>
                </c:pt>
                <c:pt idx="1">
                  <c:v>0.18</c:v>
                </c:pt>
                <c:pt idx="2">
                  <c:v>0.19</c:v>
                </c:pt>
                <c:pt idx="3">
                  <c:v>0.17</c:v>
                </c:pt>
                <c:pt idx="4">
                  <c:v>0.17</c:v>
                </c:pt>
                <c:pt idx="5">
                  <c:v>0.18</c:v>
                </c:pt>
                <c:pt idx="6">
                  <c:v>0.14000000000000001</c:v>
                </c:pt>
                <c:pt idx="7">
                  <c:v>0.16</c:v>
                </c:pt>
                <c:pt idx="8">
                  <c:v>0.17</c:v>
                </c:pt>
                <c:pt idx="9">
                  <c:v>0.2</c:v>
                </c:pt>
                <c:pt idx="10">
                  <c:v>0.16</c:v>
                </c:pt>
                <c:pt idx="11">
                  <c:v>0.17</c:v>
                </c:pt>
                <c:pt idx="12">
                  <c:v>0.17</c:v>
                </c:pt>
                <c:pt idx="13">
                  <c:v>0.19</c:v>
                </c:pt>
                <c:pt idx="14">
                  <c:v>0.19</c:v>
                </c:pt>
                <c:pt idx="15">
                  <c:v>0.26</c:v>
                </c:pt>
              </c:numCache>
            </c:numRef>
          </c:val>
        </c:ser>
        <c:ser>
          <c:idx val="4"/>
          <c:order val="4"/>
          <c:tx>
            <c:strRef>
              <c:f>Sheet1!$F$1</c:f>
              <c:strCache>
                <c:ptCount val="1"/>
                <c:pt idx="0">
                  <c:v>Not at all satisfied</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0.14000000000000001</c:v>
                </c:pt>
                <c:pt idx="1">
                  <c:v>0.13</c:v>
                </c:pt>
                <c:pt idx="2">
                  <c:v>0.22</c:v>
                </c:pt>
                <c:pt idx="3">
                  <c:v>0.17</c:v>
                </c:pt>
                <c:pt idx="4">
                  <c:v>0.24</c:v>
                </c:pt>
                <c:pt idx="5">
                  <c:v>0.22</c:v>
                </c:pt>
                <c:pt idx="6">
                  <c:v>0.22</c:v>
                </c:pt>
                <c:pt idx="7">
                  <c:v>0.21</c:v>
                </c:pt>
                <c:pt idx="8">
                  <c:v>0.38</c:v>
                </c:pt>
                <c:pt idx="9">
                  <c:v>0.31</c:v>
                </c:pt>
                <c:pt idx="10">
                  <c:v>0.33</c:v>
                </c:pt>
                <c:pt idx="11">
                  <c:v>0.3</c:v>
                </c:pt>
                <c:pt idx="12">
                  <c:v>0.31</c:v>
                </c:pt>
                <c:pt idx="13">
                  <c:v>0.31</c:v>
                </c:pt>
                <c:pt idx="14">
                  <c:v>0.33</c:v>
                </c:pt>
                <c:pt idx="15">
                  <c:v>0.3</c:v>
                </c:pt>
              </c:numCache>
            </c:numRef>
          </c:val>
        </c:ser>
        <c:ser>
          <c:idx val="5"/>
          <c:order val="5"/>
          <c:tx>
            <c:strRef>
              <c:f>Sheet1!$G$1</c:f>
              <c:strCache>
                <c:ptCount val="1"/>
                <c:pt idx="0">
                  <c:v>N/A</c:v>
                </c:pt>
              </c:strCache>
            </c:strRef>
          </c:tx>
          <c:spPr>
            <a:solidFill>
              <a:schemeClr val="bg1">
                <a:lumMod val="50000"/>
              </a:schemeClr>
            </a:solidFill>
          </c:spPr>
          <c:dLbls>
            <c:dLbl>
              <c:idx val="13"/>
              <c:delete val="1"/>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Sheet1!$G$2:$G$17</c:f>
              <c:numCache>
                <c:formatCode>0%</c:formatCode>
                <c:ptCount val="16"/>
                <c:pt idx="0">
                  <c:v>0.14000000000000001</c:v>
                </c:pt>
                <c:pt idx="1">
                  <c:v>0.16</c:v>
                </c:pt>
                <c:pt idx="2">
                  <c:v>0.1</c:v>
                </c:pt>
                <c:pt idx="3">
                  <c:v>0.12</c:v>
                </c:pt>
                <c:pt idx="4">
                  <c:v>0.08</c:v>
                </c:pt>
                <c:pt idx="5">
                  <c:v>0.14000000000000001</c:v>
                </c:pt>
                <c:pt idx="6">
                  <c:v>0.13</c:v>
                </c:pt>
                <c:pt idx="7">
                  <c:v>0.06</c:v>
                </c:pt>
                <c:pt idx="8">
                  <c:v>0.04</c:v>
                </c:pt>
                <c:pt idx="9">
                  <c:v>0.03</c:v>
                </c:pt>
                <c:pt idx="10">
                  <c:v>0.05</c:v>
                </c:pt>
                <c:pt idx="11">
                  <c:v>0.03</c:v>
                </c:pt>
                <c:pt idx="12">
                  <c:v>0.04</c:v>
                </c:pt>
                <c:pt idx="13">
                  <c:v>0.02</c:v>
                </c:pt>
                <c:pt idx="14">
                  <c:v>0.05</c:v>
                </c:pt>
                <c:pt idx="15">
                  <c:v>0.08</c:v>
                </c:pt>
              </c:numCache>
            </c:numRef>
          </c:val>
        </c:ser>
        <c:dLbls>
          <c:showLegendKey val="0"/>
          <c:showVal val="0"/>
          <c:showCatName val="0"/>
          <c:showSerName val="0"/>
          <c:showPercent val="0"/>
          <c:showBubbleSize val="0"/>
        </c:dLbls>
        <c:axId val="123460224"/>
        <c:axId val="123150720"/>
      </c:areaChart>
      <c:catAx>
        <c:axId val="123460224"/>
        <c:scaling>
          <c:orientation val="minMax"/>
        </c:scaling>
        <c:delete val="0"/>
        <c:axPos val="b"/>
        <c:numFmt formatCode="General" sourceLinked="1"/>
        <c:majorTickMark val="none"/>
        <c:minorTickMark val="none"/>
        <c:tickLblPos val="nextTo"/>
        <c:crossAx val="123150720"/>
        <c:crosses val="autoZero"/>
        <c:auto val="1"/>
        <c:lblAlgn val="ctr"/>
        <c:lblOffset val="100"/>
        <c:noMultiLvlLbl val="0"/>
      </c:catAx>
      <c:valAx>
        <c:axId val="123150720"/>
        <c:scaling>
          <c:orientation val="minMax"/>
        </c:scaling>
        <c:delete val="1"/>
        <c:axPos val="l"/>
        <c:numFmt formatCode="0%" sourceLinked="1"/>
        <c:majorTickMark val="out"/>
        <c:minorTickMark val="none"/>
        <c:tickLblPos val="nextTo"/>
        <c:crossAx val="123460224"/>
        <c:crosses val="autoZero"/>
        <c:crossBetween val="midCat"/>
      </c:valAx>
    </c:plotArea>
    <c:legend>
      <c:legendPos val="t"/>
      <c:layout>
        <c:manualLayout>
          <c:xMode val="edge"/>
          <c:yMode val="edge"/>
          <c:x val="3.6397749374971124E-2"/>
          <c:y val="5.579870786386211E-2"/>
          <c:w val="0.93676471320464183"/>
          <c:h val="6.8643265588954949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972946697393169E-2"/>
          <c:y val="0.10531836775121219"/>
          <c:w val="0.93538558108968084"/>
          <c:h val="0.81410884466814137"/>
        </c:manualLayout>
      </c:layout>
      <c:areaChart>
        <c:grouping val="percentStacked"/>
        <c:varyColors val="0"/>
        <c:ser>
          <c:idx val="0"/>
          <c:order val="0"/>
          <c:tx>
            <c:strRef>
              <c:f>Sheet1!$B$1</c:f>
              <c:strCache>
                <c:ptCount val="1"/>
                <c:pt idx="0">
                  <c:v>Extremely satisfied</c:v>
                </c:pt>
              </c:strCache>
            </c:strRef>
          </c:tx>
          <c:spPr>
            <a:solidFill>
              <a:schemeClr val="accent1">
                <a:lumMod val="5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0.06</c:v>
                </c:pt>
                <c:pt idx="1">
                  <c:v>0.04</c:v>
                </c:pt>
                <c:pt idx="2">
                  <c:v>0.04</c:v>
                </c:pt>
                <c:pt idx="3">
                  <c:v>0.06</c:v>
                </c:pt>
                <c:pt idx="4">
                  <c:v>0.04</c:v>
                </c:pt>
                <c:pt idx="5">
                  <c:v>0.04</c:v>
                </c:pt>
                <c:pt idx="6">
                  <c:v>0.05</c:v>
                </c:pt>
                <c:pt idx="7">
                  <c:v>7.0000000000000007E-2</c:v>
                </c:pt>
                <c:pt idx="8">
                  <c:v>0.04</c:v>
                </c:pt>
                <c:pt idx="9">
                  <c:v>0.05</c:v>
                </c:pt>
                <c:pt idx="10">
                  <c:v>0.04</c:v>
                </c:pt>
                <c:pt idx="11">
                  <c:v>0.06</c:v>
                </c:pt>
                <c:pt idx="12">
                  <c:v>0.06</c:v>
                </c:pt>
                <c:pt idx="13">
                  <c:v>0.04</c:v>
                </c:pt>
                <c:pt idx="14">
                  <c:v>0.04</c:v>
                </c:pt>
                <c:pt idx="15">
                  <c:v>0.03</c:v>
                </c:pt>
              </c:numCache>
            </c:numRef>
          </c:val>
        </c:ser>
        <c:ser>
          <c:idx val="1"/>
          <c:order val="1"/>
          <c:tx>
            <c:strRef>
              <c:f>Sheet1!$C$1</c:f>
              <c:strCache>
                <c:ptCount val="1"/>
                <c:pt idx="0">
                  <c:v>Very satisfied</c:v>
                </c:pt>
              </c:strCache>
            </c:strRef>
          </c:tx>
          <c:spPr>
            <a:solidFill>
              <a:schemeClr val="tx2">
                <a:lumMod val="90000"/>
                <a:lumOff val="10000"/>
              </a:schemeClr>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0.13</c:v>
                </c:pt>
                <c:pt idx="1">
                  <c:v>0.13</c:v>
                </c:pt>
                <c:pt idx="2">
                  <c:v>0.12</c:v>
                </c:pt>
                <c:pt idx="3">
                  <c:v>0.15</c:v>
                </c:pt>
                <c:pt idx="4">
                  <c:v>0.13</c:v>
                </c:pt>
                <c:pt idx="5">
                  <c:v>0.14000000000000001</c:v>
                </c:pt>
                <c:pt idx="6">
                  <c:v>0.1</c:v>
                </c:pt>
                <c:pt idx="7">
                  <c:v>0.13</c:v>
                </c:pt>
                <c:pt idx="8">
                  <c:v>0.09</c:v>
                </c:pt>
                <c:pt idx="9">
                  <c:v>0.08</c:v>
                </c:pt>
                <c:pt idx="10">
                  <c:v>0.09</c:v>
                </c:pt>
                <c:pt idx="11">
                  <c:v>0.11</c:v>
                </c:pt>
                <c:pt idx="12">
                  <c:v>0.11</c:v>
                </c:pt>
                <c:pt idx="13">
                  <c:v>0.11</c:v>
                </c:pt>
                <c:pt idx="14">
                  <c:v>0.09</c:v>
                </c:pt>
                <c:pt idx="15">
                  <c:v>0.08</c:v>
                </c:pt>
              </c:numCache>
            </c:numRef>
          </c:val>
        </c:ser>
        <c:ser>
          <c:idx val="2"/>
          <c:order val="2"/>
          <c:tx>
            <c:strRef>
              <c:f>Sheet1!$D$1</c:f>
              <c:strCache>
                <c:ptCount val="1"/>
                <c:pt idx="0">
                  <c:v>Somewhat satisfied</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0.28000000000000003</c:v>
                </c:pt>
                <c:pt idx="1">
                  <c:v>0.31</c:v>
                </c:pt>
                <c:pt idx="2">
                  <c:v>0.3</c:v>
                </c:pt>
                <c:pt idx="3">
                  <c:v>0.27</c:v>
                </c:pt>
                <c:pt idx="4">
                  <c:v>0.27</c:v>
                </c:pt>
                <c:pt idx="5">
                  <c:v>0.25</c:v>
                </c:pt>
                <c:pt idx="6">
                  <c:v>0.28000000000000003</c:v>
                </c:pt>
                <c:pt idx="7">
                  <c:v>0.28000000000000003</c:v>
                </c:pt>
                <c:pt idx="8">
                  <c:v>0.3</c:v>
                </c:pt>
                <c:pt idx="9">
                  <c:v>0.32</c:v>
                </c:pt>
                <c:pt idx="10">
                  <c:v>0.3</c:v>
                </c:pt>
                <c:pt idx="11">
                  <c:v>0.24</c:v>
                </c:pt>
                <c:pt idx="12">
                  <c:v>0.22</c:v>
                </c:pt>
                <c:pt idx="13">
                  <c:v>0.28000000000000003</c:v>
                </c:pt>
                <c:pt idx="14">
                  <c:v>0.3</c:v>
                </c:pt>
                <c:pt idx="15">
                  <c:v>0.19</c:v>
                </c:pt>
              </c:numCache>
            </c:numRef>
          </c:val>
        </c:ser>
        <c:ser>
          <c:idx val="3"/>
          <c:order val="3"/>
          <c:tx>
            <c:strRef>
              <c:f>Sheet1!$E$1</c:f>
              <c:strCache>
                <c:ptCount val="1"/>
                <c:pt idx="0">
                  <c:v>Not too satisfied</c:v>
                </c:pt>
              </c:strCache>
            </c:strRef>
          </c:tx>
          <c:spPr>
            <a:solidFill>
              <a:schemeClr val="accent2">
                <a:lumMod val="40000"/>
                <a:lumOff val="60000"/>
              </a:schemeClr>
            </a:solidFill>
          </c:spPr>
          <c:dLbls>
            <c:dLbl>
              <c:idx val="19"/>
              <c:delete val="1"/>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0.16</c:v>
                </c:pt>
                <c:pt idx="1">
                  <c:v>0.19</c:v>
                </c:pt>
                <c:pt idx="2">
                  <c:v>0.18</c:v>
                </c:pt>
                <c:pt idx="3">
                  <c:v>0.16</c:v>
                </c:pt>
                <c:pt idx="4">
                  <c:v>0.2</c:v>
                </c:pt>
                <c:pt idx="5">
                  <c:v>0.21</c:v>
                </c:pt>
                <c:pt idx="6">
                  <c:v>0.17</c:v>
                </c:pt>
                <c:pt idx="7">
                  <c:v>0.18</c:v>
                </c:pt>
                <c:pt idx="8">
                  <c:v>0.19</c:v>
                </c:pt>
                <c:pt idx="9">
                  <c:v>0.2</c:v>
                </c:pt>
                <c:pt idx="10">
                  <c:v>0.18</c:v>
                </c:pt>
                <c:pt idx="11">
                  <c:v>0.22</c:v>
                </c:pt>
                <c:pt idx="12">
                  <c:v>0.15</c:v>
                </c:pt>
                <c:pt idx="13">
                  <c:v>0.19</c:v>
                </c:pt>
                <c:pt idx="14">
                  <c:v>0.16</c:v>
                </c:pt>
                <c:pt idx="15">
                  <c:v>0.25</c:v>
                </c:pt>
              </c:numCache>
            </c:numRef>
          </c:val>
        </c:ser>
        <c:ser>
          <c:idx val="4"/>
          <c:order val="4"/>
          <c:tx>
            <c:strRef>
              <c:f>Sheet1!$F$1</c:f>
              <c:strCache>
                <c:ptCount val="1"/>
                <c:pt idx="0">
                  <c:v>Not at all satisfied</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0.19</c:v>
                </c:pt>
                <c:pt idx="1">
                  <c:v>0.14000000000000001</c:v>
                </c:pt>
                <c:pt idx="2">
                  <c:v>0.24</c:v>
                </c:pt>
                <c:pt idx="3">
                  <c:v>0.23</c:v>
                </c:pt>
                <c:pt idx="4">
                  <c:v>0.27</c:v>
                </c:pt>
                <c:pt idx="5">
                  <c:v>0.24</c:v>
                </c:pt>
                <c:pt idx="6">
                  <c:v>0.27</c:v>
                </c:pt>
                <c:pt idx="7">
                  <c:v>0.22</c:v>
                </c:pt>
                <c:pt idx="8">
                  <c:v>0.32</c:v>
                </c:pt>
                <c:pt idx="9">
                  <c:v>0.3</c:v>
                </c:pt>
                <c:pt idx="10">
                  <c:v>0.28000000000000003</c:v>
                </c:pt>
                <c:pt idx="11">
                  <c:v>0.31</c:v>
                </c:pt>
                <c:pt idx="12">
                  <c:v>0.38</c:v>
                </c:pt>
                <c:pt idx="13">
                  <c:v>0.31</c:v>
                </c:pt>
                <c:pt idx="14">
                  <c:v>0.33</c:v>
                </c:pt>
                <c:pt idx="15">
                  <c:v>0.35</c:v>
                </c:pt>
              </c:numCache>
            </c:numRef>
          </c:val>
        </c:ser>
        <c:ser>
          <c:idx val="5"/>
          <c:order val="5"/>
          <c:tx>
            <c:strRef>
              <c:f>Sheet1!$G$1</c:f>
              <c:strCache>
                <c:ptCount val="1"/>
                <c:pt idx="0">
                  <c:v>N/A</c:v>
                </c:pt>
              </c:strCache>
            </c:strRef>
          </c:tx>
          <c:spPr>
            <a:solidFill>
              <a:schemeClr val="bg1">
                <a:lumMod val="5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Sheet1!$G$2:$G$17</c:f>
              <c:numCache>
                <c:formatCode>0%</c:formatCode>
                <c:ptCount val="16"/>
                <c:pt idx="0">
                  <c:v>0.17</c:v>
                </c:pt>
                <c:pt idx="1">
                  <c:v>0.18</c:v>
                </c:pt>
                <c:pt idx="2">
                  <c:v>0.12</c:v>
                </c:pt>
                <c:pt idx="3">
                  <c:v>0.13</c:v>
                </c:pt>
                <c:pt idx="4">
                  <c:v>0.09</c:v>
                </c:pt>
                <c:pt idx="5">
                  <c:v>0.13</c:v>
                </c:pt>
                <c:pt idx="6">
                  <c:v>0.13</c:v>
                </c:pt>
                <c:pt idx="7">
                  <c:v>0.12</c:v>
                </c:pt>
                <c:pt idx="8">
                  <c:v>7.0000000000000007E-2</c:v>
                </c:pt>
                <c:pt idx="9">
                  <c:v>0.06</c:v>
                </c:pt>
                <c:pt idx="10">
                  <c:v>0.1</c:v>
                </c:pt>
                <c:pt idx="11">
                  <c:v>7.0000000000000007E-2</c:v>
                </c:pt>
                <c:pt idx="12">
                  <c:v>0.08</c:v>
                </c:pt>
                <c:pt idx="13">
                  <c:v>7.0000000000000007E-2</c:v>
                </c:pt>
                <c:pt idx="14">
                  <c:v>0.08</c:v>
                </c:pt>
                <c:pt idx="15">
                  <c:v>0.1</c:v>
                </c:pt>
              </c:numCache>
            </c:numRef>
          </c:val>
        </c:ser>
        <c:dLbls>
          <c:showLegendKey val="0"/>
          <c:showVal val="0"/>
          <c:showCatName val="0"/>
          <c:showSerName val="0"/>
          <c:showPercent val="0"/>
          <c:showBubbleSize val="0"/>
        </c:dLbls>
        <c:axId val="122543488"/>
        <c:axId val="122549376"/>
      </c:areaChart>
      <c:catAx>
        <c:axId val="122543488"/>
        <c:scaling>
          <c:orientation val="minMax"/>
        </c:scaling>
        <c:delete val="0"/>
        <c:axPos val="b"/>
        <c:numFmt formatCode="General" sourceLinked="1"/>
        <c:majorTickMark val="none"/>
        <c:minorTickMark val="none"/>
        <c:tickLblPos val="nextTo"/>
        <c:crossAx val="122549376"/>
        <c:crosses val="autoZero"/>
        <c:auto val="1"/>
        <c:lblAlgn val="ctr"/>
        <c:lblOffset val="100"/>
        <c:noMultiLvlLbl val="0"/>
      </c:catAx>
      <c:valAx>
        <c:axId val="122549376"/>
        <c:scaling>
          <c:orientation val="minMax"/>
        </c:scaling>
        <c:delete val="1"/>
        <c:axPos val="l"/>
        <c:numFmt formatCode="0%" sourceLinked="1"/>
        <c:majorTickMark val="out"/>
        <c:minorTickMark val="none"/>
        <c:tickLblPos val="nextTo"/>
        <c:crossAx val="122543488"/>
        <c:crosses val="autoZero"/>
        <c:crossBetween val="midCat"/>
      </c:valAx>
    </c:plotArea>
    <c:legend>
      <c:legendPos val="t"/>
      <c:layout>
        <c:manualLayout>
          <c:xMode val="edge"/>
          <c:yMode val="edge"/>
          <c:x val="3.4587189317630218E-2"/>
          <c:y val="2.5630172216523538E-2"/>
          <c:w val="0.93523495421948866"/>
          <c:h val="7.3260615389169267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82807532629237E-2"/>
          <c:y val="9.2528874130594199E-2"/>
          <c:w val="0.93365388511708947"/>
          <c:h val="0.81611443033643283"/>
        </c:manualLayout>
      </c:layout>
      <c:areaChart>
        <c:grouping val="percentStacked"/>
        <c:varyColors val="0"/>
        <c:ser>
          <c:idx val="0"/>
          <c:order val="0"/>
          <c:tx>
            <c:strRef>
              <c:f>Sheet1!$B$1</c:f>
              <c:strCache>
                <c:ptCount val="1"/>
                <c:pt idx="0">
                  <c:v>Extremely satisfied</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5.8480286157392859E-3"/>
                  <c:y val="-2.64981633851707E-3"/>
                </c:manualLayout>
              </c:layout>
              <c:showLegendKey val="0"/>
              <c:showVal val="1"/>
              <c:showCatName val="0"/>
              <c:showSerName val="0"/>
              <c:showPercent val="0"/>
              <c:showBubbleSize val="0"/>
            </c:dLbl>
            <c:txPr>
              <a:bodyPr/>
              <a:lstStyle/>
              <a:p>
                <a:pPr>
                  <a:defRPr>
                    <a:solidFill>
                      <a:schemeClr val="bg1"/>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0.13</c:v>
                </c:pt>
                <c:pt idx="1">
                  <c:v>0.11</c:v>
                </c:pt>
                <c:pt idx="2">
                  <c:v>0.12</c:v>
                </c:pt>
                <c:pt idx="3">
                  <c:v>0.11</c:v>
                </c:pt>
                <c:pt idx="4">
                  <c:v>0.11</c:v>
                </c:pt>
                <c:pt idx="5">
                  <c:v>0.12</c:v>
                </c:pt>
                <c:pt idx="6">
                  <c:v>0.13</c:v>
                </c:pt>
                <c:pt idx="7">
                  <c:v>0.15</c:v>
                </c:pt>
                <c:pt idx="8">
                  <c:v>0.15</c:v>
                </c:pt>
                <c:pt idx="9">
                  <c:v>0.16</c:v>
                </c:pt>
                <c:pt idx="10">
                  <c:v>0.14000000000000001</c:v>
                </c:pt>
                <c:pt idx="11">
                  <c:v>0.21</c:v>
                </c:pt>
                <c:pt idx="12">
                  <c:v>0.22</c:v>
                </c:pt>
                <c:pt idx="13">
                  <c:v>0.22</c:v>
                </c:pt>
                <c:pt idx="14">
                  <c:v>0.17</c:v>
                </c:pt>
                <c:pt idx="15">
                  <c:v>0.12</c:v>
                </c:pt>
              </c:numCache>
            </c:numRef>
          </c:val>
        </c:ser>
        <c:ser>
          <c:idx val="2"/>
          <c:order val="1"/>
          <c:tx>
            <c:strRef>
              <c:f>Sheet1!$C$1</c:f>
              <c:strCache>
                <c:ptCount val="1"/>
                <c:pt idx="0">
                  <c:v>Very satisfied</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3860214618044379E-3"/>
                  <c:y val="0"/>
                </c:manualLayout>
              </c:layout>
              <c:showLegendKey val="0"/>
              <c:showVal val="1"/>
              <c:showCatName val="0"/>
              <c:showSerName val="0"/>
              <c:showPercent val="0"/>
              <c:showBubbleSize val="0"/>
            </c:dLbl>
            <c:txPr>
              <a:bodyPr/>
              <a:lstStyle/>
              <a:p>
                <a:pPr>
                  <a:defRPr>
                    <a:solidFill>
                      <a:schemeClr val="bg1"/>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0.36</c:v>
                </c:pt>
                <c:pt idx="1">
                  <c:v>0.38</c:v>
                </c:pt>
                <c:pt idx="2">
                  <c:v>0.34</c:v>
                </c:pt>
                <c:pt idx="3">
                  <c:v>0.4</c:v>
                </c:pt>
                <c:pt idx="4">
                  <c:v>0.4</c:v>
                </c:pt>
                <c:pt idx="5">
                  <c:v>0.36</c:v>
                </c:pt>
                <c:pt idx="6">
                  <c:v>0.33</c:v>
                </c:pt>
                <c:pt idx="7">
                  <c:v>0.38</c:v>
                </c:pt>
                <c:pt idx="8">
                  <c:v>0.34</c:v>
                </c:pt>
                <c:pt idx="9">
                  <c:v>0.35</c:v>
                </c:pt>
                <c:pt idx="10">
                  <c:v>0.37</c:v>
                </c:pt>
                <c:pt idx="11">
                  <c:v>0.36</c:v>
                </c:pt>
                <c:pt idx="12">
                  <c:v>0.35</c:v>
                </c:pt>
                <c:pt idx="13">
                  <c:v>0.37</c:v>
                </c:pt>
                <c:pt idx="14">
                  <c:v>0.36</c:v>
                </c:pt>
                <c:pt idx="15">
                  <c:v>0.39</c:v>
                </c:pt>
              </c:numCache>
            </c:numRef>
          </c:val>
        </c:ser>
        <c:ser>
          <c:idx val="3"/>
          <c:order val="2"/>
          <c:tx>
            <c:strRef>
              <c:f>Sheet1!$D$1</c:f>
              <c:strCache>
                <c:ptCount val="1"/>
                <c:pt idx="0">
                  <c:v>Somewhat satisfied</c:v>
                </c:pt>
              </c:strCache>
            </c:strRef>
          </c:tx>
          <c:spPr>
            <a:solidFill>
              <a:schemeClr val="accent3"/>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0.38</c:v>
                </c:pt>
                <c:pt idx="1">
                  <c:v>0.4</c:v>
                </c:pt>
                <c:pt idx="2">
                  <c:v>0.42</c:v>
                </c:pt>
                <c:pt idx="3">
                  <c:v>0.38</c:v>
                </c:pt>
                <c:pt idx="4">
                  <c:v>0.37</c:v>
                </c:pt>
                <c:pt idx="5">
                  <c:v>0.43</c:v>
                </c:pt>
                <c:pt idx="6">
                  <c:v>0.38</c:v>
                </c:pt>
                <c:pt idx="7">
                  <c:v>0.36</c:v>
                </c:pt>
                <c:pt idx="8">
                  <c:v>0.39</c:v>
                </c:pt>
                <c:pt idx="9">
                  <c:v>0.37</c:v>
                </c:pt>
                <c:pt idx="10">
                  <c:v>0.35</c:v>
                </c:pt>
                <c:pt idx="11">
                  <c:v>0.3</c:v>
                </c:pt>
                <c:pt idx="12">
                  <c:v>0.33</c:v>
                </c:pt>
                <c:pt idx="13">
                  <c:v>0.28999999999999998</c:v>
                </c:pt>
                <c:pt idx="14">
                  <c:v>0.33</c:v>
                </c:pt>
                <c:pt idx="15">
                  <c:v>0.37</c:v>
                </c:pt>
              </c:numCache>
            </c:numRef>
          </c:val>
        </c:ser>
        <c:ser>
          <c:idx val="5"/>
          <c:order val="3"/>
          <c:tx>
            <c:strRef>
              <c:f>Sheet1!$E$1</c:f>
              <c:strCache>
                <c:ptCount val="1"/>
                <c:pt idx="0">
                  <c:v>Not too satisfied</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0.08</c:v>
                </c:pt>
                <c:pt idx="1">
                  <c:v>7.0000000000000007E-2</c:v>
                </c:pt>
                <c:pt idx="2">
                  <c:v>0.08</c:v>
                </c:pt>
                <c:pt idx="3">
                  <c:v>7.0000000000000007E-2</c:v>
                </c:pt>
                <c:pt idx="4">
                  <c:v>7.0000000000000007E-2</c:v>
                </c:pt>
                <c:pt idx="5">
                  <c:v>0.08</c:v>
                </c:pt>
                <c:pt idx="6">
                  <c:v>0.11</c:v>
                </c:pt>
                <c:pt idx="7">
                  <c:v>0.08</c:v>
                </c:pt>
                <c:pt idx="8">
                  <c:v>7.0000000000000007E-2</c:v>
                </c:pt>
                <c:pt idx="9">
                  <c:v>0.04</c:v>
                </c:pt>
                <c:pt idx="10">
                  <c:v>0.08</c:v>
                </c:pt>
                <c:pt idx="11">
                  <c:v>0.08</c:v>
                </c:pt>
                <c:pt idx="12">
                  <c:v>7.0000000000000007E-2</c:v>
                </c:pt>
                <c:pt idx="13">
                  <c:v>0.06</c:v>
                </c:pt>
                <c:pt idx="14">
                  <c:v>0.09</c:v>
                </c:pt>
                <c:pt idx="15">
                  <c:v>0.08</c:v>
                </c:pt>
              </c:numCache>
            </c:numRef>
          </c:val>
        </c:ser>
        <c:ser>
          <c:idx val="1"/>
          <c:order val="4"/>
          <c:tx>
            <c:strRef>
              <c:f>Sheet1!$F$1</c:f>
              <c:strCache>
                <c:ptCount val="1"/>
                <c:pt idx="0">
                  <c:v>Not at all satisfied</c:v>
                </c:pt>
              </c:strCache>
            </c:strRef>
          </c:tx>
          <c:spPr>
            <a:solidFill>
              <a:schemeClr val="accent2">
                <a:lumMod val="75000"/>
              </a:schemeClr>
            </a:solidFill>
            <a:ln w="25400">
              <a:noFill/>
            </a:ln>
          </c:spPr>
          <c:dLbls>
            <c:dLbl>
              <c:idx val="5"/>
              <c:delete val="1"/>
            </c:dLbl>
            <c:dLbl>
              <c:idx val="15"/>
              <c:delete val="1"/>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0.04</c:v>
                </c:pt>
                <c:pt idx="1">
                  <c:v>0.04</c:v>
                </c:pt>
                <c:pt idx="2">
                  <c:v>0.04</c:v>
                </c:pt>
                <c:pt idx="3">
                  <c:v>0.04</c:v>
                </c:pt>
                <c:pt idx="4">
                  <c:v>0.06</c:v>
                </c:pt>
                <c:pt idx="5">
                  <c:v>0.02</c:v>
                </c:pt>
                <c:pt idx="6">
                  <c:v>0.05</c:v>
                </c:pt>
                <c:pt idx="7">
                  <c:v>0.03</c:v>
                </c:pt>
                <c:pt idx="8">
                  <c:v>0.04</c:v>
                </c:pt>
                <c:pt idx="9">
                  <c:v>7.0000000000000007E-2</c:v>
                </c:pt>
                <c:pt idx="10">
                  <c:v>0.05</c:v>
                </c:pt>
                <c:pt idx="11">
                  <c:v>0.05</c:v>
                </c:pt>
                <c:pt idx="12">
                  <c:v>0.03</c:v>
                </c:pt>
                <c:pt idx="13">
                  <c:v>0.06</c:v>
                </c:pt>
                <c:pt idx="14">
                  <c:v>0.05</c:v>
                </c:pt>
                <c:pt idx="15">
                  <c:v>0.02</c:v>
                </c:pt>
              </c:numCache>
            </c:numRef>
          </c:val>
        </c:ser>
        <c:dLbls>
          <c:showLegendKey val="0"/>
          <c:showVal val="0"/>
          <c:showCatName val="0"/>
          <c:showSerName val="0"/>
          <c:showPercent val="0"/>
          <c:showBubbleSize val="0"/>
        </c:dLbls>
        <c:axId val="122886400"/>
        <c:axId val="123584512"/>
      </c:areaChart>
      <c:catAx>
        <c:axId val="122886400"/>
        <c:scaling>
          <c:orientation val="minMax"/>
        </c:scaling>
        <c:delete val="0"/>
        <c:axPos val="b"/>
        <c:numFmt formatCode="General" sourceLinked="1"/>
        <c:majorTickMark val="none"/>
        <c:minorTickMark val="none"/>
        <c:tickLblPos val="nextTo"/>
        <c:crossAx val="123584512"/>
        <c:crosses val="autoZero"/>
        <c:auto val="1"/>
        <c:lblAlgn val="ctr"/>
        <c:lblOffset val="100"/>
        <c:noMultiLvlLbl val="0"/>
      </c:catAx>
      <c:valAx>
        <c:axId val="123584512"/>
        <c:scaling>
          <c:orientation val="minMax"/>
        </c:scaling>
        <c:delete val="1"/>
        <c:axPos val="l"/>
        <c:numFmt formatCode="0%" sourceLinked="1"/>
        <c:majorTickMark val="out"/>
        <c:minorTickMark val="none"/>
        <c:tickLblPos val="nextTo"/>
        <c:crossAx val="122886400"/>
        <c:crosses val="autoZero"/>
        <c:crossBetween val="midCat"/>
      </c:valAx>
    </c:plotArea>
    <c:legend>
      <c:legendPos val="t"/>
      <c:layout>
        <c:manualLayout>
          <c:xMode val="edge"/>
          <c:yMode val="edge"/>
          <c:x val="3.9305774536854556E-2"/>
          <c:y val="2.1198530708137337E-2"/>
          <c:w val="0.93265016540251011"/>
          <c:h val="6.0731078068388213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8.5582468120168842E-2"/>
          <c:w val="0.98096197092301529"/>
          <c:h val="0.81830663359608968"/>
        </c:manualLayout>
      </c:layout>
      <c:lineChart>
        <c:grouping val="standard"/>
        <c:varyColors val="0"/>
        <c:ser>
          <c:idx val="0"/>
          <c:order val="0"/>
          <c:tx>
            <c:strRef>
              <c:f>Sheet1!$A$2</c:f>
              <c:strCache>
                <c:ptCount val="1"/>
                <c:pt idx="0">
                  <c:v>Increased</c:v>
                </c:pt>
              </c:strCache>
            </c:strRef>
          </c:tx>
          <c:spPr>
            <a:ln w="34925">
              <a:solidFill>
                <a:schemeClr val="tx2"/>
              </a:solidFill>
            </a:ln>
          </c:spPr>
          <c:marker>
            <c:spPr>
              <a:solidFill>
                <a:schemeClr val="tx2"/>
              </a:solidFill>
              <a:ln w="25400"/>
            </c:spPr>
          </c:marker>
          <c:dLbls>
            <c:dLbl>
              <c:idx val="0"/>
              <c:layout>
                <c:manualLayout>
                  <c:x val="-7.6889284757710357E-3"/>
                  <c:y val="-5.326898179347294E-2"/>
                </c:manualLayout>
              </c:layout>
              <c:showLegendKey val="0"/>
              <c:showVal val="1"/>
              <c:showCatName val="0"/>
              <c:showSerName val="0"/>
              <c:showPercent val="0"/>
              <c:showBubbleSize val="0"/>
            </c:dLbl>
            <c:dLbl>
              <c:idx val="1"/>
              <c:layout>
                <c:manualLayout>
                  <c:x val="-7.6889284757710357E-3"/>
                  <c:y val="-3.2553266651566798E-2"/>
                </c:manualLayout>
              </c:layout>
              <c:showLegendKey val="0"/>
              <c:showVal val="1"/>
              <c:showCatName val="0"/>
              <c:showSerName val="0"/>
              <c:showPercent val="0"/>
              <c:showBubbleSize val="0"/>
            </c:dLbl>
            <c:dLbl>
              <c:idx val="2"/>
              <c:layout>
                <c:manualLayout>
                  <c:x val="-6.1511427806168291E-3"/>
                  <c:y val="-3.2553266651566798E-2"/>
                </c:manualLayout>
              </c:layout>
              <c:showLegendKey val="0"/>
              <c:showVal val="1"/>
              <c:showCatName val="0"/>
              <c:showSerName val="0"/>
              <c:showPercent val="0"/>
              <c:showBubbleSize val="0"/>
            </c:dLbl>
            <c:dLbl>
              <c:idx val="3"/>
              <c:layout>
                <c:manualLayout>
                  <c:x val="-7.6889284757709793E-3"/>
                  <c:y val="-3.2553499674234314E-2"/>
                </c:manualLayout>
              </c:layout>
              <c:showLegendKey val="0"/>
              <c:showVal val="1"/>
              <c:showCatName val="0"/>
              <c:showSerName val="0"/>
              <c:showPercent val="0"/>
              <c:showBubbleSize val="0"/>
            </c:dLbl>
            <c:dLbl>
              <c:idx val="4"/>
              <c:layout>
                <c:manualLayout>
                  <c:x val="-6.1511427806168291E-3"/>
                  <c:y val="-2.0715715141906146E-2"/>
                </c:manualLayout>
              </c:layout>
              <c:showLegendKey val="0"/>
              <c:showVal val="1"/>
              <c:showCatName val="0"/>
              <c:showSerName val="0"/>
              <c:showPercent val="0"/>
              <c:showBubbleSize val="0"/>
            </c:dLbl>
            <c:dLbl>
              <c:idx val="5"/>
              <c:layout>
                <c:manualLayout>
                  <c:x val="-6.1511427806168291E-3"/>
                  <c:y val="-2.3675103019321308E-2"/>
                </c:manualLayout>
              </c:layout>
              <c:showLegendKey val="0"/>
              <c:showVal val="1"/>
              <c:showCatName val="0"/>
              <c:showSerName val="0"/>
              <c:showPercent val="0"/>
              <c:showBubbleSize val="0"/>
            </c:dLbl>
            <c:dLbl>
              <c:idx val="6"/>
              <c:layout>
                <c:manualLayout>
                  <c:x val="-1.076449986607945E-2"/>
                  <c:y val="-4.7350206038642616E-2"/>
                </c:manualLayout>
              </c:layout>
              <c:showLegendKey val="0"/>
              <c:showVal val="1"/>
              <c:showCatName val="0"/>
              <c:showSerName val="0"/>
              <c:showPercent val="0"/>
              <c:showBubbleSize val="0"/>
            </c:dLbl>
            <c:txPr>
              <a:bodyPr/>
              <a:lstStyle/>
              <a:p>
                <a:pPr>
                  <a:defRPr>
                    <a:solidFill>
                      <a:schemeClr val="tx1"/>
                    </a:solidFill>
                  </a:defRPr>
                </a:pPr>
                <a:endParaRPr lang="en-US"/>
              </a:p>
            </c:txPr>
            <c:showLegendKey val="0"/>
            <c:showVal val="1"/>
            <c:showCatName val="0"/>
            <c:showSerName val="0"/>
            <c:showPercent val="0"/>
            <c:showBubbleSize val="0"/>
            <c:showLeaderLines val="0"/>
          </c:dLbls>
          <c:cat>
            <c:numRef>
              <c:f>Sheet1!$B$1:$I$1</c:f>
              <c:numCache>
                <c:formatCode>General</c:formatCode>
                <c:ptCount val="8"/>
                <c:pt idx="0">
                  <c:v>2006</c:v>
                </c:pt>
                <c:pt idx="1">
                  <c:v>2007</c:v>
                </c:pt>
                <c:pt idx="2">
                  <c:v>2008</c:v>
                </c:pt>
                <c:pt idx="3">
                  <c:v>2009</c:v>
                </c:pt>
                <c:pt idx="4">
                  <c:v>2010</c:v>
                </c:pt>
                <c:pt idx="5">
                  <c:v>2011</c:v>
                </c:pt>
                <c:pt idx="6">
                  <c:v>2012</c:v>
                </c:pt>
                <c:pt idx="7">
                  <c:v>2013</c:v>
                </c:pt>
              </c:numCache>
            </c:numRef>
          </c:cat>
          <c:val>
            <c:numRef>
              <c:f>Sheet1!$B$2:$I$2</c:f>
              <c:numCache>
                <c:formatCode>0%</c:formatCode>
                <c:ptCount val="8"/>
                <c:pt idx="0">
                  <c:v>0.65</c:v>
                </c:pt>
                <c:pt idx="1">
                  <c:v>0.67</c:v>
                </c:pt>
                <c:pt idx="2">
                  <c:v>0.56999999999999995</c:v>
                </c:pt>
                <c:pt idx="3">
                  <c:v>0.59</c:v>
                </c:pt>
                <c:pt idx="4">
                  <c:v>0.63</c:v>
                </c:pt>
                <c:pt idx="5">
                  <c:v>0.6</c:v>
                </c:pt>
                <c:pt idx="6">
                  <c:v>0.55000000000000004</c:v>
                </c:pt>
                <c:pt idx="7">
                  <c:v>0.61</c:v>
                </c:pt>
              </c:numCache>
            </c:numRef>
          </c:val>
          <c:smooth val="0"/>
        </c:ser>
        <c:ser>
          <c:idx val="1"/>
          <c:order val="1"/>
          <c:tx>
            <c:strRef>
              <c:f>Sheet1!$A$3</c:f>
              <c:strCache>
                <c:ptCount val="1"/>
                <c:pt idx="0">
                  <c:v>Stayed the same</c:v>
                </c:pt>
              </c:strCache>
            </c:strRef>
          </c:tx>
          <c:spPr>
            <a:ln w="34925"/>
          </c:spPr>
          <c:marker>
            <c:spPr>
              <a:solidFill>
                <a:schemeClr val="accent3"/>
              </a:solidFill>
              <a:ln w="19050"/>
            </c:spPr>
          </c:marker>
          <c:dLbls>
            <c:dLbl>
              <c:idx val="0"/>
              <c:layout>
                <c:manualLayout>
                  <c:x val="-4.6133570854626216E-3"/>
                  <c:y val="-3.551265452898196E-2"/>
                </c:manualLayout>
              </c:layout>
              <c:showLegendKey val="0"/>
              <c:showVal val="1"/>
              <c:showCatName val="0"/>
              <c:showSerName val="0"/>
              <c:showPercent val="0"/>
              <c:showBubbleSize val="0"/>
            </c:dLbl>
            <c:dLbl>
              <c:idx val="1"/>
              <c:layout>
                <c:manualLayout>
                  <c:x val="-1.2302285561233658E-2"/>
                  <c:y val="-2.3675103019321308E-2"/>
                </c:manualLayout>
              </c:layout>
              <c:showLegendKey val="0"/>
              <c:showVal val="1"/>
              <c:showCatName val="0"/>
              <c:showSerName val="0"/>
              <c:showPercent val="0"/>
              <c:showBubbleSize val="0"/>
            </c:dLbl>
            <c:dLbl>
              <c:idx val="2"/>
              <c:layout>
                <c:manualLayout>
                  <c:x val="-9.2267141709252432E-3"/>
                  <c:y val="-3.551265452898196E-2"/>
                </c:manualLayout>
              </c:layout>
              <c:showLegendKey val="0"/>
              <c:showVal val="1"/>
              <c:showCatName val="0"/>
              <c:showSerName val="0"/>
              <c:showPercent val="0"/>
              <c:showBubbleSize val="0"/>
            </c:dLbl>
            <c:dLbl>
              <c:idx val="3"/>
              <c:layout>
                <c:manualLayout>
                  <c:x val="-9.2267141709251876E-3"/>
                  <c:y val="-3.2553266651566742E-2"/>
                </c:manualLayout>
              </c:layout>
              <c:showLegendKey val="0"/>
              <c:showVal val="1"/>
              <c:showCatName val="0"/>
              <c:showSerName val="0"/>
              <c:showPercent val="0"/>
              <c:showBubbleSize val="0"/>
            </c:dLbl>
            <c:dLbl>
              <c:idx val="4"/>
              <c:layout>
                <c:manualLayout>
                  <c:x val="-7.6889284757710357E-3"/>
                  <c:y val="-3.551265452898196E-2"/>
                </c:manualLayout>
              </c:layout>
              <c:showLegendKey val="0"/>
              <c:showVal val="1"/>
              <c:showCatName val="0"/>
              <c:showSerName val="0"/>
              <c:showPercent val="0"/>
              <c:showBubbleSize val="0"/>
            </c:dLbl>
            <c:dLbl>
              <c:idx val="5"/>
              <c:layout>
                <c:manualLayout>
                  <c:x val="-9.2267141709252432E-3"/>
                  <c:y val="-3.2553266651566798E-2"/>
                </c:manualLayout>
              </c:layout>
              <c:showLegendKey val="0"/>
              <c:showVal val="1"/>
              <c:showCatName val="0"/>
              <c:showSerName val="0"/>
              <c:showPercent val="0"/>
              <c:showBubbleSize val="0"/>
            </c:dLbl>
            <c:dLbl>
              <c:idx val="6"/>
              <c:layout>
                <c:manualLayout>
                  <c:x val="-4.6133570854626216E-3"/>
                  <c:y val="-2.959387877415163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Sheet1!$B$1:$I$1</c:f>
              <c:numCache>
                <c:formatCode>General</c:formatCode>
                <c:ptCount val="8"/>
                <c:pt idx="0">
                  <c:v>2006</c:v>
                </c:pt>
                <c:pt idx="1">
                  <c:v>2007</c:v>
                </c:pt>
                <c:pt idx="2">
                  <c:v>2008</c:v>
                </c:pt>
                <c:pt idx="3">
                  <c:v>2009</c:v>
                </c:pt>
                <c:pt idx="4">
                  <c:v>2010</c:v>
                </c:pt>
                <c:pt idx="5">
                  <c:v>2011</c:v>
                </c:pt>
                <c:pt idx="6">
                  <c:v>2012</c:v>
                </c:pt>
                <c:pt idx="7">
                  <c:v>2013</c:v>
                </c:pt>
              </c:numCache>
            </c:numRef>
          </c:cat>
          <c:val>
            <c:numRef>
              <c:f>Sheet1!$B$3:$I$3</c:f>
              <c:numCache>
                <c:formatCode>0%</c:formatCode>
                <c:ptCount val="8"/>
                <c:pt idx="0">
                  <c:v>0.32</c:v>
                </c:pt>
                <c:pt idx="1">
                  <c:v>0.28999999999999998</c:v>
                </c:pt>
                <c:pt idx="2">
                  <c:v>0.4</c:v>
                </c:pt>
                <c:pt idx="3">
                  <c:v>0.38</c:v>
                </c:pt>
                <c:pt idx="4">
                  <c:v>0.35</c:v>
                </c:pt>
                <c:pt idx="5">
                  <c:v>0.36</c:v>
                </c:pt>
                <c:pt idx="6">
                  <c:v>0.42</c:v>
                </c:pt>
                <c:pt idx="7">
                  <c:v>0.36</c:v>
                </c:pt>
              </c:numCache>
            </c:numRef>
          </c:val>
          <c:smooth val="0"/>
        </c:ser>
        <c:ser>
          <c:idx val="2"/>
          <c:order val="2"/>
          <c:tx>
            <c:strRef>
              <c:f>Sheet1!$A$4</c:f>
              <c:strCache>
                <c:ptCount val="1"/>
                <c:pt idx="0">
                  <c:v>Decreased</c:v>
                </c:pt>
              </c:strCache>
            </c:strRef>
          </c:tx>
          <c:spPr>
            <a:ln w="34925">
              <a:solidFill>
                <a:schemeClr val="accent2">
                  <a:lumMod val="75000"/>
                </a:schemeClr>
              </a:solidFill>
            </a:ln>
          </c:spPr>
          <c:marker>
            <c:spPr>
              <a:solidFill>
                <a:schemeClr val="accent2">
                  <a:lumMod val="75000"/>
                </a:schemeClr>
              </a:solidFill>
              <a:ln w="19050"/>
            </c:spPr>
          </c:marker>
          <c:dLbls>
            <c:dLbl>
              <c:idx val="0"/>
              <c:layout>
                <c:manualLayout>
                  <c:x val="-3.0755713903084145E-3"/>
                  <c:y val="-2.663449089673647E-2"/>
                </c:manualLayout>
              </c:layout>
              <c:showLegendKey val="0"/>
              <c:showVal val="1"/>
              <c:showCatName val="0"/>
              <c:showSerName val="0"/>
              <c:showPercent val="0"/>
              <c:showBubbleSize val="0"/>
            </c:dLbl>
            <c:dLbl>
              <c:idx val="1"/>
              <c:layout>
                <c:manualLayout>
                  <c:x val="-7.6889284757710357E-3"/>
                  <c:y val="-2.9593878774151636E-2"/>
                </c:manualLayout>
              </c:layout>
              <c:showLegendKey val="0"/>
              <c:showVal val="1"/>
              <c:showCatName val="0"/>
              <c:showSerName val="0"/>
              <c:showPercent val="0"/>
              <c:showBubbleSize val="0"/>
            </c:dLbl>
            <c:dLbl>
              <c:idx val="2"/>
              <c:layout>
                <c:manualLayout>
                  <c:x val="-6.1511427806168291E-3"/>
                  <c:y val="-2.663449089673647E-2"/>
                </c:manualLayout>
              </c:layout>
              <c:showLegendKey val="0"/>
              <c:showVal val="1"/>
              <c:showCatName val="0"/>
              <c:showSerName val="0"/>
              <c:showPercent val="0"/>
              <c:showBubbleSize val="0"/>
            </c:dLbl>
            <c:dLbl>
              <c:idx val="3"/>
              <c:layout>
                <c:manualLayout>
                  <c:x val="-1.0764499866079394E-2"/>
                  <c:y val="-3.2553266651566798E-2"/>
                </c:manualLayout>
              </c:layout>
              <c:showLegendKey val="0"/>
              <c:showVal val="1"/>
              <c:showCatName val="0"/>
              <c:showSerName val="0"/>
              <c:showPercent val="0"/>
              <c:showBubbleSize val="0"/>
            </c:dLbl>
            <c:dLbl>
              <c:idx val="4"/>
              <c:layout>
                <c:manualLayout>
                  <c:x val="-7.6889284757710357E-3"/>
                  <c:y val="-2.6634490896736581E-2"/>
                </c:manualLayout>
              </c:layout>
              <c:showLegendKey val="0"/>
              <c:showVal val="1"/>
              <c:showCatName val="0"/>
              <c:showSerName val="0"/>
              <c:showPercent val="0"/>
              <c:showBubbleSize val="0"/>
            </c:dLbl>
            <c:dLbl>
              <c:idx val="5"/>
              <c:layout>
                <c:manualLayout>
                  <c:x val="-9.2267141709252432E-3"/>
                  <c:y val="-2.9593878774151636E-2"/>
                </c:manualLayout>
              </c:layout>
              <c:showLegendKey val="0"/>
              <c:showVal val="1"/>
              <c:showCatName val="0"/>
              <c:showSerName val="0"/>
              <c:showPercent val="0"/>
              <c:showBubbleSize val="0"/>
            </c:dLbl>
            <c:dLbl>
              <c:idx val="6"/>
              <c:layout>
                <c:manualLayout>
                  <c:x val="-9.2267141709252432E-3"/>
                  <c:y val="-3.551265452898207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Sheet1!$B$1:$I$1</c:f>
              <c:numCache>
                <c:formatCode>General</c:formatCode>
                <c:ptCount val="8"/>
                <c:pt idx="0">
                  <c:v>2006</c:v>
                </c:pt>
                <c:pt idx="1">
                  <c:v>2007</c:v>
                </c:pt>
                <c:pt idx="2">
                  <c:v>2008</c:v>
                </c:pt>
                <c:pt idx="3">
                  <c:v>2009</c:v>
                </c:pt>
                <c:pt idx="4">
                  <c:v>2010</c:v>
                </c:pt>
                <c:pt idx="5">
                  <c:v>2011</c:v>
                </c:pt>
                <c:pt idx="6">
                  <c:v>2012</c:v>
                </c:pt>
                <c:pt idx="7">
                  <c:v>2013</c:v>
                </c:pt>
              </c:numCache>
            </c:numRef>
          </c:cat>
          <c:val>
            <c:numRef>
              <c:f>Sheet1!$B$4:$I$4</c:f>
              <c:numCache>
                <c:formatCode>0%</c:formatCode>
                <c:ptCount val="8"/>
                <c:pt idx="0">
                  <c:v>0.03</c:v>
                </c:pt>
                <c:pt idx="1">
                  <c:v>0.04</c:v>
                </c:pt>
                <c:pt idx="2">
                  <c:v>0.03</c:v>
                </c:pt>
                <c:pt idx="3">
                  <c:v>0.03</c:v>
                </c:pt>
                <c:pt idx="4">
                  <c:v>0.02</c:v>
                </c:pt>
                <c:pt idx="5">
                  <c:v>0.04</c:v>
                </c:pt>
                <c:pt idx="6">
                  <c:v>0.02</c:v>
                </c:pt>
                <c:pt idx="7">
                  <c:v>0.03</c:v>
                </c:pt>
              </c:numCache>
            </c:numRef>
          </c:val>
          <c:smooth val="0"/>
        </c:ser>
        <c:dLbls>
          <c:showLegendKey val="0"/>
          <c:showVal val="0"/>
          <c:showCatName val="0"/>
          <c:showSerName val="0"/>
          <c:showPercent val="0"/>
          <c:showBubbleSize val="0"/>
        </c:dLbls>
        <c:marker val="1"/>
        <c:smooth val="0"/>
        <c:axId val="123153408"/>
        <c:axId val="123176064"/>
      </c:lineChart>
      <c:catAx>
        <c:axId val="123153408"/>
        <c:scaling>
          <c:orientation val="minMax"/>
        </c:scaling>
        <c:delete val="0"/>
        <c:axPos val="b"/>
        <c:numFmt formatCode="General" sourceLinked="1"/>
        <c:majorTickMark val="none"/>
        <c:minorTickMark val="none"/>
        <c:tickLblPos val="nextTo"/>
        <c:crossAx val="123176064"/>
        <c:crosses val="autoZero"/>
        <c:auto val="1"/>
        <c:lblAlgn val="ctr"/>
        <c:lblOffset val="100"/>
        <c:noMultiLvlLbl val="0"/>
      </c:catAx>
      <c:valAx>
        <c:axId val="123176064"/>
        <c:scaling>
          <c:orientation val="minMax"/>
        </c:scaling>
        <c:delete val="1"/>
        <c:axPos val="l"/>
        <c:numFmt formatCode="0%" sourceLinked="1"/>
        <c:majorTickMark val="out"/>
        <c:minorTickMark val="none"/>
        <c:tickLblPos val="nextTo"/>
        <c:crossAx val="123153408"/>
        <c:crosses val="autoZero"/>
        <c:crossBetween val="between"/>
      </c:valAx>
    </c:plotArea>
    <c:legend>
      <c:legendPos val="r"/>
      <c:layout>
        <c:manualLayout>
          <c:xMode val="edge"/>
          <c:yMode val="edge"/>
          <c:x val="0.79523535870607087"/>
          <c:y val="2.5377799650838799E-2"/>
          <c:w val="0.19092457003754135"/>
          <c:h val="0.20347842256703363"/>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636984013361965"/>
          <c:y val="1.7708442694663169E-2"/>
          <c:w val="0.51419470963043101"/>
          <c:h val="0.97698643919510064"/>
        </c:manualLayout>
      </c:layout>
      <c:barChart>
        <c:barDir val="bar"/>
        <c:grouping val="clustered"/>
        <c:varyColors val="0"/>
        <c:ser>
          <c:idx val="0"/>
          <c:order val="0"/>
          <c:tx>
            <c:strRef>
              <c:f>Sheet1!$B$1</c:f>
              <c:strCache>
                <c:ptCount val="1"/>
                <c:pt idx="0">
                  <c:v>2004</c:v>
                </c:pt>
              </c:strCache>
            </c:strRef>
          </c:tx>
          <c:spPr>
            <a:solidFill>
              <a:schemeClr val="accent6"/>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Sheet1!$B$2:$B$8</c:f>
            </c:numRef>
          </c:val>
        </c:ser>
        <c:ser>
          <c:idx val="1"/>
          <c:order val="1"/>
          <c:tx>
            <c:strRef>
              <c:f>Sheet1!$C$1</c:f>
              <c:strCache>
                <c:ptCount val="1"/>
                <c:pt idx="0">
                  <c:v>2005</c:v>
                </c:pt>
              </c:strCache>
            </c:strRef>
          </c:tx>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Sheet1!$C$2:$C$8</c:f>
            </c:numRef>
          </c:val>
        </c:ser>
        <c:ser>
          <c:idx val="2"/>
          <c:order val="2"/>
          <c:tx>
            <c:strRef>
              <c:f>Sheet1!$D$1</c:f>
              <c:strCache>
                <c:ptCount val="1"/>
                <c:pt idx="0">
                  <c:v>2006</c:v>
                </c:pt>
              </c:strCache>
            </c:strRef>
          </c:tx>
          <c:spPr>
            <a:solidFill>
              <a:srgbClr val="2D68B1"/>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Sheet1!$D$2:$D$8</c:f>
              <c:numCache>
                <c:formatCode>0%</c:formatCode>
                <c:ptCount val="7"/>
                <c:pt idx="0">
                  <c:v>0.21</c:v>
                </c:pt>
                <c:pt idx="1">
                  <c:v>0.27</c:v>
                </c:pt>
                <c:pt idx="2">
                  <c:v>0.32</c:v>
                </c:pt>
                <c:pt idx="3">
                  <c:v>0.38</c:v>
                </c:pt>
                <c:pt idx="4">
                  <c:v>0.23</c:v>
                </c:pt>
                <c:pt idx="5">
                  <c:v>0.38</c:v>
                </c:pt>
                <c:pt idx="6">
                  <c:v>0.53</c:v>
                </c:pt>
              </c:numCache>
            </c:numRef>
          </c:val>
        </c:ser>
        <c:ser>
          <c:idx val="3"/>
          <c:order val="3"/>
          <c:tx>
            <c:strRef>
              <c:f>Sheet1!$E$1</c:f>
              <c:strCache>
                <c:ptCount val="1"/>
                <c:pt idx="0">
                  <c:v>2007</c:v>
                </c:pt>
              </c:strCache>
            </c:strRef>
          </c:tx>
          <c:spPr>
            <a:solidFill>
              <a:srgbClr val="FFC000"/>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Sheet1!$E$2:$E$8</c:f>
            </c:numRef>
          </c:val>
        </c:ser>
        <c:ser>
          <c:idx val="4"/>
          <c:order val="4"/>
          <c:tx>
            <c:strRef>
              <c:f>Sheet1!$F$1</c:f>
              <c:strCache>
                <c:ptCount val="1"/>
                <c:pt idx="0">
                  <c:v>2008</c:v>
                </c:pt>
              </c:strCache>
            </c:strRef>
          </c:tx>
          <c:spPr>
            <a:solidFill>
              <a:schemeClr val="accent2"/>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Sheet1!$F$2:$F$8</c:f>
              <c:numCache>
                <c:formatCode>0%</c:formatCode>
                <c:ptCount val="7"/>
                <c:pt idx="0">
                  <c:v>0.16</c:v>
                </c:pt>
                <c:pt idx="1">
                  <c:v>0.23</c:v>
                </c:pt>
                <c:pt idx="2">
                  <c:v>0.22</c:v>
                </c:pt>
                <c:pt idx="3">
                  <c:v>0.34</c:v>
                </c:pt>
                <c:pt idx="4">
                  <c:v>0.24</c:v>
                </c:pt>
                <c:pt idx="5">
                  <c:v>0.33</c:v>
                </c:pt>
                <c:pt idx="6">
                  <c:v>0.56000000000000005</c:v>
                </c:pt>
              </c:numCache>
            </c:numRef>
          </c:val>
        </c:ser>
        <c:ser>
          <c:idx val="5"/>
          <c:order val="5"/>
          <c:tx>
            <c:strRef>
              <c:f>Sheet1!$G$1</c:f>
              <c:strCache>
                <c:ptCount val="1"/>
                <c:pt idx="0">
                  <c:v>2009</c:v>
                </c:pt>
              </c:strCache>
            </c:strRef>
          </c:tx>
          <c:spPr>
            <a:solidFill>
              <a:srgbClr val="FFC000"/>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Sheet1!$G$2:$G$8</c:f>
            </c:numRef>
          </c:val>
        </c:ser>
        <c:ser>
          <c:idx val="6"/>
          <c:order val="6"/>
          <c:tx>
            <c:strRef>
              <c:f>Sheet1!$H$1</c:f>
              <c:strCache>
                <c:ptCount val="1"/>
                <c:pt idx="0">
                  <c:v>2010</c:v>
                </c:pt>
              </c:strCache>
            </c:strRef>
          </c:tx>
          <c:spPr>
            <a:solidFill>
              <a:srgbClr val="E36C09"/>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Sheet1!$H$2:$H$8</c:f>
            </c:numRef>
          </c:val>
        </c:ser>
        <c:ser>
          <c:idx val="7"/>
          <c:order val="7"/>
          <c:tx>
            <c:strRef>
              <c:f>Sheet1!$I$1</c:f>
              <c:strCache>
                <c:ptCount val="1"/>
                <c:pt idx="0">
                  <c:v>2011</c:v>
                </c:pt>
              </c:strCache>
            </c:strRef>
          </c:tx>
          <c:spPr>
            <a:solidFill>
              <a:srgbClr val="2D68B1"/>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Sheet1!$I$2:$I$8</c:f>
            </c:numRef>
          </c:val>
        </c:ser>
        <c:ser>
          <c:idx val="8"/>
          <c:order val="8"/>
          <c:tx>
            <c:strRef>
              <c:f>Sheet1!$J$1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Sheet1!$J$2:$J$8</c:f>
              <c:numCache>
                <c:formatCode>0%</c:formatCode>
                <c:ptCount val="7"/>
                <c:pt idx="0">
                  <c:v>0.15</c:v>
                </c:pt>
                <c:pt idx="1">
                  <c:v>0.27</c:v>
                </c:pt>
                <c:pt idx="2">
                  <c:v>0.28000000000000003</c:v>
                </c:pt>
                <c:pt idx="3">
                  <c:v>0.37</c:v>
                </c:pt>
                <c:pt idx="4">
                  <c:v>0.24</c:v>
                </c:pt>
                <c:pt idx="5">
                  <c:v>0.43</c:v>
                </c:pt>
                <c:pt idx="6">
                  <c:v>0.6</c:v>
                </c:pt>
              </c:numCache>
            </c:numRef>
          </c:val>
        </c:ser>
        <c:ser>
          <c:idx val="9"/>
          <c:order val="9"/>
          <c:tx>
            <c:strRef>
              <c:f>Sheet1!$K$1</c:f>
              <c:strCache>
                <c:ptCount val="1"/>
                <c:pt idx="0">
                  <c:v>2013</c:v>
                </c:pt>
              </c:strCache>
            </c:strRef>
          </c:tx>
          <c:spPr>
            <a:solidFill>
              <a:schemeClr val="accent1"/>
            </a:solidFill>
            <a:ln w="28575">
              <a:noFill/>
              <a:prstDash val="solid"/>
            </a:ln>
          </c:spPr>
          <c:invertIfNegative val="0"/>
          <c:dLbls>
            <c:showLegendKey val="0"/>
            <c:showVal val="1"/>
            <c:showCatName val="0"/>
            <c:showSerName val="0"/>
            <c:showPercent val="0"/>
            <c:showBubbleSize val="0"/>
            <c:showLeaderLines val="0"/>
          </c:dLbls>
          <c:cat>
            <c:strRef>
              <c:f>Sheet1!$A$2:$A$8</c:f>
              <c:strCache>
                <c:ptCount val="7"/>
                <c:pt idx="0">
                  <c:v>Borrow money</c:v>
                </c:pt>
                <c:pt idx="1">
                  <c:v>Have difficulty paying for basic necessities</c:v>
                </c:pt>
                <c:pt idx="2">
                  <c:v>Use up all or most of your savings</c:v>
                </c:pt>
                <c:pt idx="3">
                  <c:v>Decrease your contributions to retirement plan</c:v>
                </c:pt>
                <c:pt idx="4">
                  <c:v>Increase your credit card debt</c:v>
                </c:pt>
                <c:pt idx="5">
                  <c:v>Have difficulty paying for other bills</c:v>
                </c:pt>
                <c:pt idx="6">
                  <c:v>Decrease your contributions to other savings</c:v>
                </c:pt>
              </c:strCache>
            </c:strRef>
          </c:cat>
          <c:val>
            <c:numRef>
              <c:f>Sheet1!$K$2:$K$8</c:f>
              <c:numCache>
                <c:formatCode>0%</c:formatCode>
                <c:ptCount val="7"/>
                <c:pt idx="0">
                  <c:v>0.16</c:v>
                </c:pt>
                <c:pt idx="1">
                  <c:v>0.22</c:v>
                </c:pt>
                <c:pt idx="2">
                  <c:v>0.27</c:v>
                </c:pt>
                <c:pt idx="3">
                  <c:v>0.32</c:v>
                </c:pt>
                <c:pt idx="4">
                  <c:v>0.33</c:v>
                </c:pt>
                <c:pt idx="5">
                  <c:v>0.38</c:v>
                </c:pt>
                <c:pt idx="6">
                  <c:v>0.56999999999999995</c:v>
                </c:pt>
              </c:numCache>
            </c:numRef>
          </c:val>
        </c:ser>
        <c:dLbls>
          <c:showLegendKey val="0"/>
          <c:showVal val="0"/>
          <c:showCatName val="0"/>
          <c:showSerName val="0"/>
          <c:showPercent val="0"/>
          <c:showBubbleSize val="0"/>
        </c:dLbls>
        <c:gapWidth val="50"/>
        <c:axId val="114653824"/>
        <c:axId val="114680192"/>
      </c:barChart>
      <c:catAx>
        <c:axId val="114653824"/>
        <c:scaling>
          <c:orientation val="minMax"/>
        </c:scaling>
        <c:delete val="0"/>
        <c:axPos val="l"/>
        <c:numFmt formatCode="General" sourceLinked="1"/>
        <c:majorTickMark val="none"/>
        <c:minorTickMark val="none"/>
        <c:tickLblPos val="nextTo"/>
        <c:txPr>
          <a:bodyPr/>
          <a:lstStyle/>
          <a:p>
            <a:pPr algn="r">
              <a:defRPr sz="1400">
                <a:solidFill>
                  <a:schemeClr val="tx1"/>
                </a:solidFill>
              </a:defRPr>
            </a:pPr>
            <a:endParaRPr lang="en-US"/>
          </a:p>
        </c:txPr>
        <c:crossAx val="114680192"/>
        <c:crosses val="autoZero"/>
        <c:auto val="1"/>
        <c:lblAlgn val="ctr"/>
        <c:lblOffset val="100"/>
        <c:noMultiLvlLbl val="0"/>
      </c:catAx>
      <c:valAx>
        <c:axId val="114680192"/>
        <c:scaling>
          <c:orientation val="minMax"/>
        </c:scaling>
        <c:delete val="1"/>
        <c:axPos val="b"/>
        <c:numFmt formatCode="0%" sourceLinked="1"/>
        <c:majorTickMark val="out"/>
        <c:minorTickMark val="none"/>
        <c:tickLblPos val="nextTo"/>
        <c:crossAx val="114653824"/>
        <c:crosses val="autoZero"/>
        <c:crossBetween val="between"/>
      </c:valAx>
    </c:plotArea>
    <c:legend>
      <c:legendPos val="r"/>
      <c:layout>
        <c:manualLayout>
          <c:xMode val="edge"/>
          <c:yMode val="edge"/>
          <c:x val="0.86817960440527264"/>
          <c:y val="0.69177239173228344"/>
          <c:w val="8.3409131464795075E-2"/>
          <c:h val="0.30822758128798355"/>
        </c:manualLayout>
      </c:layout>
      <c:overlay val="1"/>
      <c:txPr>
        <a:bodyPr/>
        <a:lstStyle/>
        <a:p>
          <a:pPr>
            <a:defRPr sz="14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86232402767836"/>
          <c:y val="1.7708442694663169E-2"/>
          <c:w val="0.56167979002624668"/>
          <c:h val="0.97698643919510064"/>
        </c:manualLayout>
      </c:layout>
      <c:barChart>
        <c:barDir val="bar"/>
        <c:grouping val="clustered"/>
        <c:varyColors val="0"/>
        <c:ser>
          <c:idx val="0"/>
          <c:order val="0"/>
          <c:tx>
            <c:strRef>
              <c:f>Sheet1!$B$1</c:f>
              <c:strCache>
                <c:ptCount val="1"/>
                <c:pt idx="0">
                  <c:v>2008</c:v>
                </c:pt>
              </c:strCache>
            </c:strRef>
          </c:tx>
          <c:spPr>
            <a:solidFill>
              <a:schemeClr val="accent2"/>
            </a:solidFill>
          </c:spPr>
          <c:invertIfNegative val="0"/>
          <c:dLbls>
            <c:showLegendKey val="0"/>
            <c:showVal val="1"/>
            <c:showCatName val="0"/>
            <c:showSerName val="0"/>
            <c:showPercent val="0"/>
            <c:showBubbleSize val="0"/>
            <c:showLeaderLines val="0"/>
          </c:dLbls>
          <c:cat>
            <c:strRef>
              <c:f>Sheet1!$A$2:$A$10</c:f>
              <c:strCache>
                <c:ptCount val="9"/>
                <c:pt idx="0">
                  <c:v>Look for less expensive healthcare providers</c:v>
                </c:pt>
                <c:pt idx="1">
                  <c:v>Not fill or skip doses of your prescribed medications</c:v>
                </c:pt>
                <c:pt idx="2">
                  <c:v>Look for cheaper health insurance</c:v>
                </c:pt>
                <c:pt idx="3">
                  <c:v>Switch to over-the-counter drugs</c:v>
                </c:pt>
                <c:pt idx="4">
                  <c:v>Delay going to the doctor</c:v>
                </c:pt>
                <c:pt idx="5">
                  <c:v>Talk to the doctor more carefully about treatment costs and options</c:v>
                </c:pt>
                <c:pt idx="6">
                  <c:v>Go to the doctor only for more serious conditions or symptoms</c:v>
                </c:pt>
                <c:pt idx="7">
                  <c:v>Choose generic drugs more often</c:v>
                </c:pt>
                <c:pt idx="8">
                  <c:v>Try to take better care of yourself</c:v>
                </c:pt>
              </c:strCache>
            </c:strRef>
          </c:cat>
          <c:val>
            <c:numRef>
              <c:f>Sheet1!$B$2:$B$10</c:f>
              <c:numCache>
                <c:formatCode>0%</c:formatCode>
                <c:ptCount val="9"/>
                <c:pt idx="0">
                  <c:v>0.26</c:v>
                </c:pt>
                <c:pt idx="1">
                  <c:v>0.2</c:v>
                </c:pt>
                <c:pt idx="2">
                  <c:v>0.23</c:v>
                </c:pt>
                <c:pt idx="3">
                  <c:v>0.33</c:v>
                </c:pt>
                <c:pt idx="4">
                  <c:v>0.43</c:v>
                </c:pt>
                <c:pt idx="5">
                  <c:v>0.57999999999999996</c:v>
                </c:pt>
                <c:pt idx="6">
                  <c:v>0.56999999999999995</c:v>
                </c:pt>
                <c:pt idx="7">
                  <c:v>0.67</c:v>
                </c:pt>
                <c:pt idx="8">
                  <c:v>0.8</c:v>
                </c:pt>
              </c:numCache>
            </c:numRef>
          </c:val>
        </c:ser>
        <c:ser>
          <c:idx val="1"/>
          <c:order val="1"/>
          <c:tx>
            <c:strRef>
              <c:f>Sheet1!$C$1</c:f>
              <c:strCache>
                <c:ptCount val="1"/>
                <c:pt idx="0">
                  <c:v>2009</c:v>
                </c:pt>
              </c:strCache>
            </c:strRef>
          </c:tx>
          <c:spPr>
            <a:solidFill>
              <a:srgbClr val="E36C09"/>
            </a:solidFill>
          </c:spPr>
          <c:invertIfNegative val="0"/>
          <c:dLbls>
            <c:showLegendKey val="0"/>
            <c:showVal val="1"/>
            <c:showCatName val="0"/>
            <c:showSerName val="0"/>
            <c:showPercent val="0"/>
            <c:showBubbleSize val="0"/>
            <c:showLeaderLines val="0"/>
          </c:dLbls>
          <c:cat>
            <c:strRef>
              <c:f>Sheet1!$A$2:$A$10</c:f>
              <c:strCache>
                <c:ptCount val="9"/>
                <c:pt idx="0">
                  <c:v>Look for less expensive healthcare providers</c:v>
                </c:pt>
                <c:pt idx="1">
                  <c:v>Not fill or skip doses of your prescribed medications</c:v>
                </c:pt>
                <c:pt idx="2">
                  <c:v>Look for cheaper health insurance</c:v>
                </c:pt>
                <c:pt idx="3">
                  <c:v>Switch to over-the-counter drugs</c:v>
                </c:pt>
                <c:pt idx="4">
                  <c:v>Delay going to the doctor</c:v>
                </c:pt>
                <c:pt idx="5">
                  <c:v>Talk to the doctor more carefully about treatment costs and options</c:v>
                </c:pt>
                <c:pt idx="6">
                  <c:v>Go to the doctor only for more serious conditions or symptoms</c:v>
                </c:pt>
                <c:pt idx="7">
                  <c:v>Choose generic drugs more often</c:v>
                </c:pt>
                <c:pt idx="8">
                  <c:v>Try to take better care of yourself</c:v>
                </c:pt>
              </c:strCache>
            </c:strRef>
          </c:cat>
          <c:val>
            <c:numRef>
              <c:f>Sheet1!$C$2:$C$10</c:f>
            </c:numRef>
          </c:val>
        </c:ser>
        <c:ser>
          <c:idx val="2"/>
          <c:order val="2"/>
          <c:tx>
            <c:strRef>
              <c:f>Sheet1!$D$1</c:f>
              <c:strCache>
                <c:ptCount val="1"/>
                <c:pt idx="0">
                  <c:v>2010</c:v>
                </c:pt>
              </c:strCache>
            </c:strRef>
          </c:tx>
          <c:spPr>
            <a:solidFill>
              <a:srgbClr val="2D68B1"/>
            </a:solidFill>
          </c:spPr>
          <c:invertIfNegative val="0"/>
          <c:dLbls>
            <c:showLegendKey val="0"/>
            <c:showVal val="1"/>
            <c:showCatName val="0"/>
            <c:showSerName val="0"/>
            <c:showPercent val="0"/>
            <c:showBubbleSize val="0"/>
            <c:showLeaderLines val="0"/>
          </c:dLbls>
          <c:cat>
            <c:strRef>
              <c:f>Sheet1!$A$2:$A$10</c:f>
              <c:strCache>
                <c:ptCount val="9"/>
                <c:pt idx="0">
                  <c:v>Look for less expensive healthcare providers</c:v>
                </c:pt>
                <c:pt idx="1">
                  <c:v>Not fill or skip doses of your prescribed medications</c:v>
                </c:pt>
                <c:pt idx="2">
                  <c:v>Look for cheaper health insurance</c:v>
                </c:pt>
                <c:pt idx="3">
                  <c:v>Switch to over-the-counter drugs</c:v>
                </c:pt>
                <c:pt idx="4">
                  <c:v>Delay going to the doctor</c:v>
                </c:pt>
                <c:pt idx="5">
                  <c:v>Talk to the doctor more carefully about treatment costs and options</c:v>
                </c:pt>
                <c:pt idx="6">
                  <c:v>Go to the doctor only for more serious conditions or symptoms</c:v>
                </c:pt>
                <c:pt idx="7">
                  <c:v>Choose generic drugs more often</c:v>
                </c:pt>
                <c:pt idx="8">
                  <c:v>Try to take better care of yourself</c:v>
                </c:pt>
              </c:strCache>
            </c:strRef>
          </c:cat>
          <c:val>
            <c:numRef>
              <c:f>Sheet1!$D$2:$D$10</c:f>
            </c:numRef>
          </c:val>
        </c:ser>
        <c:ser>
          <c:idx val="3"/>
          <c:order val="3"/>
          <c:tx>
            <c:strRef>
              <c:f>Sheet1!$E$1</c:f>
              <c:strCache>
                <c:ptCount val="1"/>
                <c:pt idx="0">
                  <c:v>2011</c:v>
                </c:pt>
              </c:strCache>
            </c:strRef>
          </c:tx>
          <c:spPr>
            <a:solidFill>
              <a:schemeClr val="tx2">
                <a:lumMod val="90000"/>
                <a:lumOff val="10000"/>
              </a:schemeClr>
            </a:solidFill>
          </c:spPr>
          <c:invertIfNegative val="0"/>
          <c:dLbls>
            <c:showLegendKey val="0"/>
            <c:showVal val="1"/>
            <c:showCatName val="0"/>
            <c:showSerName val="0"/>
            <c:showPercent val="0"/>
            <c:showBubbleSize val="0"/>
            <c:showLeaderLines val="0"/>
          </c:dLbls>
          <c:cat>
            <c:strRef>
              <c:f>Sheet1!$A$2:$A$10</c:f>
              <c:strCache>
                <c:ptCount val="9"/>
                <c:pt idx="0">
                  <c:v>Look for less expensive healthcare providers</c:v>
                </c:pt>
                <c:pt idx="1">
                  <c:v>Not fill or skip doses of your prescribed medications</c:v>
                </c:pt>
                <c:pt idx="2">
                  <c:v>Look for cheaper health insurance</c:v>
                </c:pt>
                <c:pt idx="3">
                  <c:v>Switch to over-the-counter drugs</c:v>
                </c:pt>
                <c:pt idx="4">
                  <c:v>Delay going to the doctor</c:v>
                </c:pt>
                <c:pt idx="5">
                  <c:v>Talk to the doctor more carefully about treatment costs and options</c:v>
                </c:pt>
                <c:pt idx="6">
                  <c:v>Go to the doctor only for more serious conditions or symptoms</c:v>
                </c:pt>
                <c:pt idx="7">
                  <c:v>Choose generic drugs more often</c:v>
                </c:pt>
                <c:pt idx="8">
                  <c:v>Try to take better care of yourself</c:v>
                </c:pt>
              </c:strCache>
            </c:strRef>
          </c:cat>
          <c:val>
            <c:numRef>
              <c:f>Sheet1!$E$2:$E$10</c:f>
            </c:numRef>
          </c:val>
        </c:ser>
        <c:ser>
          <c:idx val="4"/>
          <c:order val="4"/>
          <c:tx>
            <c:strRef>
              <c:f>Sheet1!$F$1</c:f>
              <c:strCache>
                <c:ptCount val="1"/>
                <c:pt idx="0">
                  <c:v>2012</c:v>
                </c:pt>
              </c:strCache>
            </c:strRef>
          </c:tx>
          <c:spPr>
            <a:solidFill>
              <a:schemeClr val="accent5">
                <a:lumMod val="50000"/>
              </a:schemeClr>
            </a:solidFill>
            <a:ln w="28575">
              <a:noFill/>
              <a:prstDash val="solid"/>
            </a:ln>
          </c:spPr>
          <c:invertIfNegative val="0"/>
          <c:dLbls>
            <c:showLegendKey val="0"/>
            <c:showVal val="1"/>
            <c:showCatName val="0"/>
            <c:showSerName val="0"/>
            <c:showPercent val="0"/>
            <c:showBubbleSize val="0"/>
            <c:showLeaderLines val="0"/>
          </c:dLbls>
          <c:cat>
            <c:strRef>
              <c:f>Sheet1!$A$2:$A$10</c:f>
              <c:strCache>
                <c:ptCount val="9"/>
                <c:pt idx="0">
                  <c:v>Look for less expensive healthcare providers</c:v>
                </c:pt>
                <c:pt idx="1">
                  <c:v>Not fill or skip doses of your prescribed medications</c:v>
                </c:pt>
                <c:pt idx="2">
                  <c:v>Look for cheaper health insurance</c:v>
                </c:pt>
                <c:pt idx="3">
                  <c:v>Switch to over-the-counter drugs</c:v>
                </c:pt>
                <c:pt idx="4">
                  <c:v>Delay going to the doctor</c:v>
                </c:pt>
                <c:pt idx="5">
                  <c:v>Talk to the doctor more carefully about treatment costs and options</c:v>
                </c:pt>
                <c:pt idx="6">
                  <c:v>Go to the doctor only for more serious conditions or symptoms</c:v>
                </c:pt>
                <c:pt idx="7">
                  <c:v>Choose generic drugs more often</c:v>
                </c:pt>
                <c:pt idx="8">
                  <c:v>Try to take better care of yourself</c:v>
                </c:pt>
              </c:strCache>
            </c:strRef>
          </c:cat>
          <c:val>
            <c:numRef>
              <c:f>Sheet1!$F$2:$F$10</c:f>
              <c:numCache>
                <c:formatCode>0%</c:formatCode>
                <c:ptCount val="9"/>
                <c:pt idx="0">
                  <c:v>0.2</c:v>
                </c:pt>
                <c:pt idx="1">
                  <c:v>0.22</c:v>
                </c:pt>
                <c:pt idx="2">
                  <c:v>0.18</c:v>
                </c:pt>
                <c:pt idx="3">
                  <c:v>0.32</c:v>
                </c:pt>
                <c:pt idx="4">
                  <c:v>0.48</c:v>
                </c:pt>
                <c:pt idx="5">
                  <c:v>0.56000000000000005</c:v>
                </c:pt>
                <c:pt idx="6">
                  <c:v>0.53</c:v>
                </c:pt>
                <c:pt idx="7">
                  <c:v>0.69</c:v>
                </c:pt>
                <c:pt idx="8">
                  <c:v>0.84</c:v>
                </c:pt>
              </c:numCache>
            </c:numRef>
          </c:val>
        </c:ser>
        <c:ser>
          <c:idx val="5"/>
          <c:order val="5"/>
          <c:tx>
            <c:strRef>
              <c:f>Sheet1!$G$1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Sheet1!$A$2:$A$10</c:f>
              <c:strCache>
                <c:ptCount val="9"/>
                <c:pt idx="0">
                  <c:v>Look for less expensive healthcare providers</c:v>
                </c:pt>
                <c:pt idx="1">
                  <c:v>Not fill or skip doses of your prescribed medications</c:v>
                </c:pt>
                <c:pt idx="2">
                  <c:v>Look for cheaper health insurance</c:v>
                </c:pt>
                <c:pt idx="3">
                  <c:v>Switch to over-the-counter drugs</c:v>
                </c:pt>
                <c:pt idx="4">
                  <c:v>Delay going to the doctor</c:v>
                </c:pt>
                <c:pt idx="5">
                  <c:v>Talk to the doctor more carefully about treatment costs and options</c:v>
                </c:pt>
                <c:pt idx="6">
                  <c:v>Go to the doctor only for more serious conditions or symptoms</c:v>
                </c:pt>
                <c:pt idx="7">
                  <c:v>Choose generic drugs more often</c:v>
                </c:pt>
                <c:pt idx="8">
                  <c:v>Try to take better care of yourself</c:v>
                </c:pt>
              </c:strCache>
            </c:strRef>
          </c:cat>
          <c:val>
            <c:numRef>
              <c:f>Sheet1!$G$2:$G$10</c:f>
              <c:numCache>
                <c:formatCode>0%</c:formatCode>
                <c:ptCount val="9"/>
                <c:pt idx="0">
                  <c:v>0.24</c:v>
                </c:pt>
                <c:pt idx="1">
                  <c:v>0.25</c:v>
                </c:pt>
                <c:pt idx="2">
                  <c:v>0.25</c:v>
                </c:pt>
                <c:pt idx="3">
                  <c:v>0.37</c:v>
                </c:pt>
                <c:pt idx="4">
                  <c:v>0.53</c:v>
                </c:pt>
                <c:pt idx="5">
                  <c:v>0.53</c:v>
                </c:pt>
                <c:pt idx="6">
                  <c:v>0.61</c:v>
                </c:pt>
                <c:pt idx="7">
                  <c:v>0.7</c:v>
                </c:pt>
                <c:pt idx="8">
                  <c:v>0.79</c:v>
                </c:pt>
              </c:numCache>
            </c:numRef>
          </c:val>
        </c:ser>
        <c:dLbls>
          <c:showLegendKey val="0"/>
          <c:showVal val="0"/>
          <c:showCatName val="0"/>
          <c:showSerName val="0"/>
          <c:showPercent val="0"/>
          <c:showBubbleSize val="0"/>
        </c:dLbls>
        <c:gapWidth val="50"/>
        <c:axId val="122794752"/>
        <c:axId val="122797056"/>
      </c:barChart>
      <c:catAx>
        <c:axId val="122794752"/>
        <c:scaling>
          <c:orientation val="minMax"/>
        </c:scaling>
        <c:delete val="0"/>
        <c:axPos val="l"/>
        <c:numFmt formatCode="General" sourceLinked="1"/>
        <c:majorTickMark val="none"/>
        <c:minorTickMark val="none"/>
        <c:tickLblPos val="nextTo"/>
        <c:txPr>
          <a:bodyPr/>
          <a:lstStyle/>
          <a:p>
            <a:pPr algn="r">
              <a:defRPr sz="1400">
                <a:solidFill>
                  <a:schemeClr val="tx1"/>
                </a:solidFill>
              </a:defRPr>
            </a:pPr>
            <a:endParaRPr lang="en-US"/>
          </a:p>
        </c:txPr>
        <c:crossAx val="122797056"/>
        <c:crosses val="autoZero"/>
        <c:auto val="1"/>
        <c:lblAlgn val="ctr"/>
        <c:lblOffset val="100"/>
        <c:noMultiLvlLbl val="0"/>
      </c:catAx>
      <c:valAx>
        <c:axId val="122797056"/>
        <c:scaling>
          <c:orientation val="minMax"/>
        </c:scaling>
        <c:delete val="1"/>
        <c:axPos val="b"/>
        <c:numFmt formatCode="0%" sourceLinked="1"/>
        <c:majorTickMark val="out"/>
        <c:minorTickMark val="none"/>
        <c:tickLblPos val="nextTo"/>
        <c:crossAx val="122794752"/>
        <c:crosses val="autoZero"/>
        <c:crossBetween val="between"/>
      </c:valAx>
    </c:plotArea>
    <c:legend>
      <c:legendPos val="r"/>
      <c:layout>
        <c:manualLayout>
          <c:xMode val="edge"/>
          <c:yMode val="edge"/>
          <c:x val="0.87079145788594603"/>
          <c:y val="0.69177239173228344"/>
          <c:w val="7.5395609639704125E-2"/>
          <c:h val="0.19757738256855825"/>
        </c:manualLayout>
      </c:layout>
      <c:overlay val="1"/>
      <c:txPr>
        <a:bodyPr/>
        <a:lstStyle/>
        <a:p>
          <a:pPr>
            <a:defRPr sz="14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2001</c:v>
                </c:pt>
              </c:strCache>
            </c:strRef>
          </c:tx>
          <c:spPr>
            <a:solidFill>
              <a:srgbClr val="92D050"/>
            </a:solidFill>
          </c:spPr>
          <c:invertIfNegative val="0"/>
          <c:dLbls>
            <c:showLegendKey val="0"/>
            <c:showVal val="1"/>
            <c:showCatName val="0"/>
            <c:showSerName val="0"/>
            <c:showPercent val="0"/>
            <c:showBubbleSize val="0"/>
            <c:showLeaderLines val="0"/>
          </c:dLbls>
          <c:cat>
            <c:strRef>
              <c:f>Sheet1!$A$2:$A$4</c:f>
              <c:strCache>
                <c:ptCount val="3"/>
                <c:pt idx="0">
                  <c:v>You are satisfied with the health benefits you receive now</c:v>
                </c:pt>
                <c:pt idx="1">
                  <c:v>You would rather have more health benefits and lower wages</c:v>
                </c:pt>
                <c:pt idx="2">
                  <c:v>You would rather have fewer health benefits and higher wages</c:v>
                </c:pt>
              </c:strCache>
            </c:strRef>
          </c:cat>
          <c:val>
            <c:numRef>
              <c:f>Sheet1!$B$2:$B$4</c:f>
              <c:numCache>
                <c:formatCode>0%</c:formatCode>
                <c:ptCount val="3"/>
                <c:pt idx="0">
                  <c:v>0.7</c:v>
                </c:pt>
                <c:pt idx="1">
                  <c:v>0.2</c:v>
                </c:pt>
                <c:pt idx="2">
                  <c:v>0.11</c:v>
                </c:pt>
              </c:numCache>
            </c:numRef>
          </c:val>
        </c:ser>
        <c:ser>
          <c:idx val="1"/>
          <c:order val="1"/>
          <c:tx>
            <c:strRef>
              <c:f>Sheet1!$C$1</c:f>
              <c:strCache>
                <c:ptCount val="1"/>
                <c:pt idx="0">
                  <c:v>2004</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strRef>
              <c:f>Sheet1!$A$2:$A$4</c:f>
              <c:strCache>
                <c:ptCount val="3"/>
                <c:pt idx="0">
                  <c:v>You are satisfied with the health benefits you receive now</c:v>
                </c:pt>
                <c:pt idx="1">
                  <c:v>You would rather have more health benefits and lower wages</c:v>
                </c:pt>
                <c:pt idx="2">
                  <c:v>You would rather have fewer health benefits and higher wages</c:v>
                </c:pt>
              </c:strCache>
            </c:strRef>
          </c:cat>
          <c:val>
            <c:numRef>
              <c:f>Sheet1!$C$2:$C$4</c:f>
              <c:numCache>
                <c:formatCode>0%</c:formatCode>
                <c:ptCount val="3"/>
                <c:pt idx="0">
                  <c:v>0.6</c:v>
                </c:pt>
                <c:pt idx="1">
                  <c:v>0.28999999999999998</c:v>
                </c:pt>
                <c:pt idx="2">
                  <c:v>0.11</c:v>
                </c:pt>
              </c:numCache>
            </c:numRef>
          </c:val>
        </c:ser>
        <c:ser>
          <c:idx val="2"/>
          <c:order val="2"/>
          <c:tx>
            <c:strRef>
              <c:f>Sheet1!$D$1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Sheet1!$A$2:$A$4</c:f>
              <c:strCache>
                <c:ptCount val="3"/>
                <c:pt idx="0">
                  <c:v>You are satisfied with the health benefits you receive now</c:v>
                </c:pt>
                <c:pt idx="1">
                  <c:v>You would rather have more health benefits and lower wages</c:v>
                </c:pt>
                <c:pt idx="2">
                  <c:v>You would rather have fewer health benefits and higher wages</c:v>
                </c:pt>
              </c:strCache>
            </c:strRef>
          </c:cat>
          <c:val>
            <c:numRef>
              <c:f>Sheet1!$D$2:$D$4</c:f>
              <c:numCache>
                <c:formatCode>0%</c:formatCode>
                <c:ptCount val="3"/>
                <c:pt idx="0">
                  <c:v>0.74</c:v>
                </c:pt>
                <c:pt idx="1">
                  <c:v>0.15</c:v>
                </c:pt>
                <c:pt idx="2">
                  <c:v>0.1</c:v>
                </c:pt>
              </c:numCache>
            </c:numRef>
          </c:val>
        </c:ser>
        <c:ser>
          <c:idx val="3"/>
          <c:order val="3"/>
          <c:tx>
            <c:strRef>
              <c:f>Sheet1!$E$1</c:f>
              <c:strCache>
                <c:ptCount val="1"/>
                <c:pt idx="0">
                  <c:v>2013</c:v>
                </c:pt>
              </c:strCache>
            </c:strRef>
          </c:tx>
          <c:spPr>
            <a:solidFill>
              <a:schemeClr val="accent1"/>
            </a:solidFill>
            <a:ln w="28575">
              <a:noFill/>
              <a:prstDash val="solid"/>
            </a:ln>
          </c:spPr>
          <c:invertIfNegative val="0"/>
          <c:dLbls>
            <c:showLegendKey val="0"/>
            <c:showVal val="1"/>
            <c:showCatName val="0"/>
            <c:showSerName val="0"/>
            <c:showPercent val="0"/>
            <c:showBubbleSize val="0"/>
            <c:showLeaderLines val="0"/>
          </c:dLbls>
          <c:cat>
            <c:strRef>
              <c:f>Sheet1!$A$2:$A$4</c:f>
              <c:strCache>
                <c:ptCount val="3"/>
                <c:pt idx="0">
                  <c:v>You are satisfied with the health benefits you receive now</c:v>
                </c:pt>
                <c:pt idx="1">
                  <c:v>You would rather have more health benefits and lower wages</c:v>
                </c:pt>
                <c:pt idx="2">
                  <c:v>You would rather have fewer health benefits and higher wages</c:v>
                </c:pt>
              </c:strCache>
            </c:strRef>
          </c:cat>
          <c:val>
            <c:numRef>
              <c:f>Sheet1!$E$2:$E$4</c:f>
              <c:numCache>
                <c:formatCode>0%</c:formatCode>
                <c:ptCount val="3"/>
                <c:pt idx="0">
                  <c:v>0.74</c:v>
                </c:pt>
                <c:pt idx="1">
                  <c:v>0.12</c:v>
                </c:pt>
                <c:pt idx="2">
                  <c:v>0.14000000000000001</c:v>
                </c:pt>
              </c:numCache>
            </c:numRef>
          </c:val>
        </c:ser>
        <c:dLbls>
          <c:showLegendKey val="0"/>
          <c:showVal val="0"/>
          <c:showCatName val="0"/>
          <c:showSerName val="0"/>
          <c:showPercent val="0"/>
          <c:showBubbleSize val="0"/>
        </c:dLbls>
        <c:gapWidth val="50"/>
        <c:axId val="122389632"/>
        <c:axId val="122796672"/>
      </c:barChart>
      <c:catAx>
        <c:axId val="122389632"/>
        <c:scaling>
          <c:orientation val="minMax"/>
        </c:scaling>
        <c:delete val="0"/>
        <c:axPos val="b"/>
        <c:numFmt formatCode="General" sourceLinked="1"/>
        <c:majorTickMark val="none"/>
        <c:minorTickMark val="none"/>
        <c:tickLblPos val="nextTo"/>
        <c:crossAx val="122796672"/>
        <c:crosses val="autoZero"/>
        <c:auto val="1"/>
        <c:lblAlgn val="ctr"/>
        <c:lblOffset val="100"/>
        <c:noMultiLvlLbl val="0"/>
      </c:catAx>
      <c:valAx>
        <c:axId val="122796672"/>
        <c:scaling>
          <c:orientation val="minMax"/>
        </c:scaling>
        <c:delete val="1"/>
        <c:axPos val="l"/>
        <c:numFmt formatCode="0%" sourceLinked="1"/>
        <c:majorTickMark val="out"/>
        <c:minorTickMark val="none"/>
        <c:tickLblPos val="nextTo"/>
        <c:crossAx val="122389632"/>
        <c:crosses val="autoZero"/>
        <c:crossBetween val="between"/>
      </c:valAx>
    </c:plotArea>
    <c:legend>
      <c:legendPos val="t"/>
      <c:layout/>
      <c:overlay val="0"/>
    </c:legend>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28675235861832"/>
          <c:y val="0.11944961099940653"/>
          <c:w val="0.66412788181741267"/>
          <c:h val="0.86744400495291496"/>
        </c:manualLayout>
      </c:layout>
      <c:barChart>
        <c:barDir val="bar"/>
        <c:grouping val="clustered"/>
        <c:varyColors val="0"/>
        <c:ser>
          <c:idx val="0"/>
          <c:order val="0"/>
          <c:tx>
            <c:strRef>
              <c:f>Sheet1!$B$1</c:f>
              <c:strCache>
                <c:ptCount val="1"/>
                <c:pt idx="0">
                  <c:v>All employees</c:v>
                </c:pt>
              </c:strCache>
            </c:strRef>
          </c:tx>
          <c:spPr>
            <a:solidFill>
              <a:schemeClr val="accent1"/>
            </a:solidFill>
          </c:spPr>
          <c:invertIfNegative val="0"/>
          <c:dLbls>
            <c:showLegendKey val="0"/>
            <c:showVal val="1"/>
            <c:showCatName val="0"/>
            <c:showSerName val="0"/>
            <c:showPercent val="0"/>
            <c:showBubbleSize val="0"/>
            <c:showLeaderLines val="0"/>
          </c:dLbls>
          <c:cat>
            <c:strRef>
              <c:f>Sheet1!$A$2:$A$20</c:f>
              <c:strCache>
                <c:ptCount val="9"/>
                <c:pt idx="0">
                  <c:v>Health insurance (n=778)</c:v>
                </c:pt>
                <c:pt idx="1">
                  <c:v>Dental insurance (n=685)</c:v>
                </c:pt>
                <c:pt idx="2">
                  <c:v>Retirement savings plan (n=678)</c:v>
                </c:pt>
                <c:pt idx="3">
                  <c:v>Life insurance (n=593)</c:v>
                </c:pt>
                <c:pt idx="4">
                  <c:v>Vision insurance (n=609)</c:v>
                </c:pt>
                <c:pt idx="5">
                  <c:v>Short-term disability (n=570)</c:v>
                </c:pt>
                <c:pt idx="6">
                  <c:v>AD&amp;D insurance (n=494)</c:v>
                </c:pt>
                <c:pt idx="7">
                  <c:v>Long-term disability (n=509)</c:v>
                </c:pt>
                <c:pt idx="8">
                  <c:v>Traditional pension or DB plan (n=391)</c:v>
                </c:pt>
              </c:strCache>
            </c:strRef>
          </c:cat>
          <c:val>
            <c:numRef>
              <c:f>Sheet1!$B$2:$B$20</c:f>
              <c:numCache>
                <c:formatCode>0%</c:formatCode>
                <c:ptCount val="9"/>
                <c:pt idx="0">
                  <c:v>0.63</c:v>
                </c:pt>
                <c:pt idx="1">
                  <c:v>0.54</c:v>
                </c:pt>
                <c:pt idx="2">
                  <c:v>0.53</c:v>
                </c:pt>
                <c:pt idx="3">
                  <c:v>0.47</c:v>
                </c:pt>
                <c:pt idx="4">
                  <c:v>0.44</c:v>
                </c:pt>
                <c:pt idx="5">
                  <c:v>0.39</c:v>
                </c:pt>
                <c:pt idx="6">
                  <c:v>0.34</c:v>
                </c:pt>
                <c:pt idx="7">
                  <c:v>0.32</c:v>
                </c:pt>
                <c:pt idx="8">
                  <c:v>0.28999999999999998</c:v>
                </c:pt>
              </c:numCache>
            </c:numRef>
          </c:val>
        </c:ser>
        <c:ser>
          <c:idx val="1"/>
          <c:order val="1"/>
          <c:tx>
            <c:strRef>
              <c:f>Sheet1!$C$1</c:f>
              <c:strCache>
                <c:ptCount val="1"/>
                <c:pt idx="0">
                  <c:v>No</c:v>
                </c:pt>
              </c:strCache>
            </c:strRef>
          </c:tx>
          <c:invertIfNegative val="0"/>
          <c:cat>
            <c:strRef>
              <c:f>Sheet1!$A$2:$A$20</c:f>
              <c:strCache>
                <c:ptCount val="9"/>
                <c:pt idx="0">
                  <c:v>Health insurance (n=778)</c:v>
                </c:pt>
                <c:pt idx="1">
                  <c:v>Dental insurance (n=685)</c:v>
                </c:pt>
                <c:pt idx="2">
                  <c:v>Retirement savings plan (n=678)</c:v>
                </c:pt>
                <c:pt idx="3">
                  <c:v>Life insurance (n=593)</c:v>
                </c:pt>
                <c:pt idx="4">
                  <c:v>Vision insurance (n=609)</c:v>
                </c:pt>
                <c:pt idx="5">
                  <c:v>Short-term disability (n=570)</c:v>
                </c:pt>
                <c:pt idx="6">
                  <c:v>AD&amp;D insurance (n=494)</c:v>
                </c:pt>
                <c:pt idx="7">
                  <c:v>Long-term disability (n=509)</c:v>
                </c:pt>
                <c:pt idx="8">
                  <c:v>Traditional pension or DB plan (n=391)</c:v>
                </c:pt>
              </c:strCache>
            </c:strRef>
          </c:cat>
          <c:val>
            <c:numRef>
              <c:f>Sheet1!$C$2:$C$20</c:f>
            </c:numRef>
          </c:val>
        </c:ser>
        <c:ser>
          <c:idx val="2"/>
          <c:order val="2"/>
          <c:tx>
            <c:strRef>
              <c:f>Sheet1!$D$1</c:f>
              <c:strCache>
                <c:ptCount val="1"/>
                <c:pt idx="0">
                  <c:v>Employees offered benefit</c:v>
                </c:pt>
              </c:strCache>
            </c:strRef>
          </c:tx>
          <c:invertIfNegative val="0"/>
          <c:dLbls>
            <c:showLegendKey val="0"/>
            <c:showVal val="1"/>
            <c:showCatName val="0"/>
            <c:showSerName val="0"/>
            <c:showPercent val="0"/>
            <c:showBubbleSize val="0"/>
            <c:showLeaderLines val="0"/>
          </c:dLbls>
          <c:cat>
            <c:strRef>
              <c:f>Sheet1!$A$2:$A$20</c:f>
              <c:strCache>
                <c:ptCount val="9"/>
                <c:pt idx="0">
                  <c:v>Health insurance (n=778)</c:v>
                </c:pt>
                <c:pt idx="1">
                  <c:v>Dental insurance (n=685)</c:v>
                </c:pt>
                <c:pt idx="2">
                  <c:v>Retirement savings plan (n=678)</c:v>
                </c:pt>
                <c:pt idx="3">
                  <c:v>Life insurance (n=593)</c:v>
                </c:pt>
                <c:pt idx="4">
                  <c:v>Vision insurance (n=609)</c:v>
                </c:pt>
                <c:pt idx="5">
                  <c:v>Short-term disability (n=570)</c:v>
                </c:pt>
                <c:pt idx="6">
                  <c:v>AD&amp;D insurance (n=494)</c:v>
                </c:pt>
                <c:pt idx="7">
                  <c:v>Long-term disability (n=509)</c:v>
                </c:pt>
                <c:pt idx="8">
                  <c:v>Traditional pension or DB plan (n=391)</c:v>
                </c:pt>
              </c:strCache>
            </c:strRef>
          </c:cat>
          <c:val>
            <c:numRef>
              <c:f>Sheet1!$D$2:$D$20</c:f>
              <c:numCache>
                <c:formatCode>0%</c:formatCode>
                <c:ptCount val="9"/>
                <c:pt idx="0">
                  <c:v>0.83</c:v>
                </c:pt>
                <c:pt idx="1">
                  <c:v>0.8</c:v>
                </c:pt>
                <c:pt idx="2">
                  <c:v>0.8</c:v>
                </c:pt>
                <c:pt idx="3">
                  <c:v>0.81</c:v>
                </c:pt>
                <c:pt idx="4">
                  <c:v>0.73</c:v>
                </c:pt>
                <c:pt idx="5">
                  <c:v>0.71</c:v>
                </c:pt>
                <c:pt idx="6">
                  <c:v>0.7</c:v>
                </c:pt>
                <c:pt idx="7">
                  <c:v>0.66</c:v>
                </c:pt>
                <c:pt idx="8">
                  <c:v>0.76</c:v>
                </c:pt>
              </c:numCache>
            </c:numRef>
          </c:val>
        </c:ser>
        <c:dLbls>
          <c:showLegendKey val="0"/>
          <c:showVal val="0"/>
          <c:showCatName val="0"/>
          <c:showSerName val="0"/>
          <c:showPercent val="0"/>
          <c:showBubbleSize val="0"/>
        </c:dLbls>
        <c:gapWidth val="50"/>
        <c:axId val="33066368"/>
        <c:axId val="33080448"/>
      </c:barChart>
      <c:catAx>
        <c:axId val="33066368"/>
        <c:scaling>
          <c:orientation val="maxMin"/>
        </c:scaling>
        <c:delete val="0"/>
        <c:axPos val="l"/>
        <c:numFmt formatCode="General" sourceLinked="1"/>
        <c:majorTickMark val="none"/>
        <c:minorTickMark val="none"/>
        <c:tickLblPos val="nextTo"/>
        <c:crossAx val="33080448"/>
        <c:crosses val="autoZero"/>
        <c:auto val="1"/>
        <c:lblAlgn val="ctr"/>
        <c:lblOffset val="100"/>
        <c:noMultiLvlLbl val="0"/>
      </c:catAx>
      <c:valAx>
        <c:axId val="33080448"/>
        <c:scaling>
          <c:orientation val="minMax"/>
          <c:max val="0.9"/>
        </c:scaling>
        <c:delete val="1"/>
        <c:axPos val="t"/>
        <c:numFmt formatCode="0%" sourceLinked="1"/>
        <c:majorTickMark val="out"/>
        <c:minorTickMark val="none"/>
        <c:tickLblPos val="nextTo"/>
        <c:crossAx val="33066368"/>
        <c:crosses val="autoZero"/>
        <c:crossBetween val="between"/>
      </c:valAx>
    </c:plotArea>
    <c:legend>
      <c:legendPos val="r"/>
      <c:layout>
        <c:manualLayout>
          <c:xMode val="edge"/>
          <c:yMode val="edge"/>
          <c:x val="0.70421328568115849"/>
          <c:y val="1.9388798583206566E-3"/>
          <c:w val="0.26641392024549959"/>
          <c:h val="0.12186389532309605"/>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2011</c:v>
                </c:pt>
              </c:strCache>
            </c:strRef>
          </c:tx>
          <c:spPr>
            <a:solidFill>
              <a:schemeClr val="accent5">
                <a:lumMod val="40000"/>
                <a:lumOff val="60000"/>
              </a:schemeClr>
            </a:solidFill>
          </c:spPr>
          <c:invertIfNegative val="0"/>
          <c:dLbls>
            <c:showLegendKey val="0"/>
            <c:showVal val="1"/>
            <c:showCatName val="0"/>
            <c:showSerName val="0"/>
            <c:showPercent val="0"/>
            <c:showBubbleSize val="0"/>
            <c:showLeaderLines val="0"/>
          </c:dLbls>
          <c:cat>
            <c:strRef>
              <c:f>Sheet1!$A$2:$A$5</c:f>
              <c:strCache>
                <c:ptCount val="4"/>
                <c:pt idx="0">
                  <c:v>Continue with current coverage</c:v>
                </c:pt>
                <c:pt idx="1">
                  <c:v>Switch to less costly plan from employer</c:v>
                </c:pt>
                <c:pt idx="2">
                  <c:v>Shop directly from insurer</c:v>
                </c:pt>
                <c:pt idx="3">
                  <c:v>Drop health insurance altogether</c:v>
                </c:pt>
              </c:strCache>
            </c:strRef>
          </c:cat>
          <c:val>
            <c:numRef>
              <c:f>Sheet1!$B$2:$B$5</c:f>
              <c:numCache>
                <c:formatCode>0%</c:formatCode>
                <c:ptCount val="4"/>
                <c:pt idx="0">
                  <c:v>0.31</c:v>
                </c:pt>
                <c:pt idx="1">
                  <c:v>0.34</c:v>
                </c:pt>
                <c:pt idx="2">
                  <c:v>0.26</c:v>
                </c:pt>
                <c:pt idx="3">
                  <c:v>0.08</c:v>
                </c:pt>
              </c:numCache>
            </c:numRef>
          </c:val>
        </c:ser>
        <c:ser>
          <c:idx val="1"/>
          <c:order val="1"/>
          <c:tx>
            <c:strRef>
              <c:f>Sheet1!$C$1</c:f>
              <c:strCache>
                <c:ptCount val="1"/>
                <c:pt idx="0">
                  <c:v>No</c:v>
                </c:pt>
              </c:strCache>
            </c:strRef>
          </c:tx>
          <c:invertIfNegative val="0"/>
          <c:cat>
            <c:strRef>
              <c:f>Sheet1!$A$2:$A$5</c:f>
              <c:strCache>
                <c:ptCount val="4"/>
                <c:pt idx="0">
                  <c:v>Continue with current coverage</c:v>
                </c:pt>
                <c:pt idx="1">
                  <c:v>Switch to less costly plan from employer</c:v>
                </c:pt>
                <c:pt idx="2">
                  <c:v>Shop directly from insurer</c:v>
                </c:pt>
                <c:pt idx="3">
                  <c:v>Drop health insurance altogether</c:v>
                </c:pt>
              </c:strCache>
            </c:strRef>
          </c:cat>
          <c:val>
            <c:numRef>
              <c:f>Sheet1!$C$2:$C$5</c:f>
            </c:numRef>
          </c:val>
        </c:ser>
        <c:ser>
          <c:idx val="2"/>
          <c:order val="2"/>
          <c:tx>
            <c:strRef>
              <c:f>Sheet1!$D$1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Sheet1!$A$2:$A$5</c:f>
              <c:strCache>
                <c:ptCount val="4"/>
                <c:pt idx="0">
                  <c:v>Continue with current coverage</c:v>
                </c:pt>
                <c:pt idx="1">
                  <c:v>Switch to less costly plan from employer</c:v>
                </c:pt>
                <c:pt idx="2">
                  <c:v>Shop directly from insurer</c:v>
                </c:pt>
                <c:pt idx="3">
                  <c:v>Drop health insurance altogether</c:v>
                </c:pt>
              </c:strCache>
            </c:strRef>
          </c:cat>
          <c:val>
            <c:numRef>
              <c:f>Sheet1!$D$2:$D$5</c:f>
              <c:numCache>
                <c:formatCode>0%</c:formatCode>
                <c:ptCount val="4"/>
                <c:pt idx="0">
                  <c:v>0.4</c:v>
                </c:pt>
                <c:pt idx="1">
                  <c:v>0.28999999999999998</c:v>
                </c:pt>
                <c:pt idx="2">
                  <c:v>0.22</c:v>
                </c:pt>
                <c:pt idx="3">
                  <c:v>0.09</c:v>
                </c:pt>
              </c:numCache>
            </c:numRef>
          </c:val>
        </c:ser>
        <c:ser>
          <c:idx val="3"/>
          <c:order val="3"/>
          <c:tx>
            <c:strRef>
              <c:f>Sheet1!$E$1</c:f>
              <c:strCache>
                <c:ptCount val="1"/>
                <c:pt idx="0">
                  <c:v>2013</c:v>
                </c:pt>
              </c:strCache>
            </c:strRef>
          </c:tx>
          <c:spPr>
            <a:solidFill>
              <a:schemeClr val="accent1"/>
            </a:solidFill>
            <a:ln w="28575">
              <a:noFill/>
              <a:prstDash val="solid"/>
            </a:ln>
          </c:spPr>
          <c:invertIfNegative val="0"/>
          <c:dLbls>
            <c:showLegendKey val="0"/>
            <c:showVal val="1"/>
            <c:showCatName val="0"/>
            <c:showSerName val="0"/>
            <c:showPercent val="0"/>
            <c:showBubbleSize val="0"/>
            <c:showLeaderLines val="0"/>
          </c:dLbls>
          <c:cat>
            <c:strRef>
              <c:f>Sheet1!$A$2:$A$5</c:f>
              <c:strCache>
                <c:ptCount val="4"/>
                <c:pt idx="0">
                  <c:v>Continue with current coverage</c:v>
                </c:pt>
                <c:pt idx="1">
                  <c:v>Switch to less costly plan from employer</c:v>
                </c:pt>
                <c:pt idx="2">
                  <c:v>Shop directly from insurer</c:v>
                </c:pt>
                <c:pt idx="3">
                  <c:v>Drop health insurance altogether</c:v>
                </c:pt>
              </c:strCache>
            </c:strRef>
          </c:cat>
          <c:val>
            <c:numRef>
              <c:f>Sheet1!$E$2:$E$5</c:f>
              <c:numCache>
                <c:formatCode>0%</c:formatCode>
                <c:ptCount val="4"/>
                <c:pt idx="0">
                  <c:v>0.39</c:v>
                </c:pt>
                <c:pt idx="1">
                  <c:v>0.34</c:v>
                </c:pt>
                <c:pt idx="2">
                  <c:v>0.22</c:v>
                </c:pt>
                <c:pt idx="3">
                  <c:v>0.05</c:v>
                </c:pt>
              </c:numCache>
            </c:numRef>
          </c:val>
        </c:ser>
        <c:dLbls>
          <c:showLegendKey val="0"/>
          <c:showVal val="0"/>
          <c:showCatName val="0"/>
          <c:showSerName val="0"/>
          <c:showPercent val="0"/>
          <c:showBubbleSize val="0"/>
        </c:dLbls>
        <c:gapWidth val="50"/>
        <c:axId val="92430336"/>
        <c:axId val="92432256"/>
      </c:barChart>
      <c:catAx>
        <c:axId val="92430336"/>
        <c:scaling>
          <c:orientation val="minMax"/>
        </c:scaling>
        <c:delete val="0"/>
        <c:axPos val="b"/>
        <c:numFmt formatCode="General" sourceLinked="1"/>
        <c:majorTickMark val="none"/>
        <c:minorTickMark val="none"/>
        <c:tickLblPos val="nextTo"/>
        <c:crossAx val="92432256"/>
        <c:crosses val="autoZero"/>
        <c:auto val="1"/>
        <c:lblAlgn val="ctr"/>
        <c:lblOffset val="100"/>
        <c:noMultiLvlLbl val="0"/>
      </c:catAx>
      <c:valAx>
        <c:axId val="92432256"/>
        <c:scaling>
          <c:orientation val="minMax"/>
        </c:scaling>
        <c:delete val="1"/>
        <c:axPos val="l"/>
        <c:numFmt formatCode="0%" sourceLinked="1"/>
        <c:majorTickMark val="out"/>
        <c:minorTickMark val="none"/>
        <c:tickLblPos val="nextTo"/>
        <c:crossAx val="92430336"/>
        <c:crosses val="autoZero"/>
        <c:crossBetween val="between"/>
      </c:valAx>
    </c:plotArea>
    <c:legend>
      <c:legendPos val="t"/>
      <c:layout>
        <c:manualLayout>
          <c:xMode val="edge"/>
          <c:yMode val="edge"/>
          <c:x val="0.37017641047081506"/>
          <c:y val="1.2500000000000001E-2"/>
          <c:w val="0.26557696327782038"/>
          <c:h val="7.9170767716535431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24188790560472E-2"/>
          <c:y val="0.12474680118110236"/>
          <c:w val="0.96755162241887904"/>
          <c:h val="0.78938877952755904"/>
        </c:manualLayout>
      </c:layout>
      <c:barChart>
        <c:barDir val="col"/>
        <c:grouping val="clustered"/>
        <c:varyColors val="0"/>
        <c:ser>
          <c:idx val="0"/>
          <c:order val="0"/>
          <c:tx>
            <c:strRef>
              <c:f>Sheet1!$B$1</c:f>
              <c:strCache>
                <c:ptCount val="1"/>
                <c:pt idx="0">
                  <c:v>2000</c:v>
                </c:pt>
              </c:strCache>
            </c:strRef>
          </c:tx>
          <c:spPr>
            <a:solidFill>
              <a:schemeClr val="accent3">
                <a:lumMod val="75000"/>
              </a:schemeClr>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Sheet1!$B$2:$B$6</c:f>
              <c:numCache>
                <c:formatCode>0%</c:formatCode>
                <c:ptCount val="5"/>
                <c:pt idx="0">
                  <c:v>0.14000000000000001</c:v>
                </c:pt>
                <c:pt idx="1">
                  <c:v>0.28999999999999998</c:v>
                </c:pt>
                <c:pt idx="2">
                  <c:v>0.37</c:v>
                </c:pt>
                <c:pt idx="3">
                  <c:v>0.12</c:v>
                </c:pt>
                <c:pt idx="4">
                  <c:v>7.0000000000000007E-2</c:v>
                </c:pt>
              </c:numCache>
            </c:numRef>
          </c:val>
        </c:ser>
        <c:ser>
          <c:idx val="1"/>
          <c:order val="1"/>
          <c:tx>
            <c:strRef>
              <c:f>Sheet1!$C$1</c:f>
              <c:strCache>
                <c:ptCount val="1"/>
                <c:pt idx="0">
                  <c:v>2001</c:v>
                </c:pt>
              </c:strCache>
            </c:strRef>
          </c:tx>
          <c:spPr>
            <a:solidFill>
              <a:schemeClr val="accent4">
                <a:lumMod val="60000"/>
                <a:lumOff val="40000"/>
              </a:schemeClr>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Sheet1!$C$2:$C$6</c:f>
            </c:numRef>
          </c:val>
        </c:ser>
        <c:ser>
          <c:idx val="2"/>
          <c:order val="2"/>
          <c:tx>
            <c:strRef>
              <c:f>Sheet1!$D$1</c:f>
              <c:strCache>
                <c:ptCount val="1"/>
                <c:pt idx="0">
                  <c:v>2002</c:v>
                </c:pt>
              </c:strCache>
            </c:strRef>
          </c:tx>
          <c:spPr>
            <a:solidFill>
              <a:schemeClr val="accent6">
                <a:lumMod val="40000"/>
                <a:lumOff val="60000"/>
              </a:schemeClr>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Sheet1!$D$2:$D$6</c:f>
              <c:numCache>
                <c:formatCode>0%</c:formatCode>
                <c:ptCount val="5"/>
                <c:pt idx="0">
                  <c:v>0.17</c:v>
                </c:pt>
                <c:pt idx="1">
                  <c:v>0.3</c:v>
                </c:pt>
                <c:pt idx="2">
                  <c:v>0.35</c:v>
                </c:pt>
                <c:pt idx="3">
                  <c:v>0.09</c:v>
                </c:pt>
                <c:pt idx="4">
                  <c:v>0.08</c:v>
                </c:pt>
              </c:numCache>
            </c:numRef>
          </c:val>
        </c:ser>
        <c:ser>
          <c:idx val="3"/>
          <c:order val="3"/>
          <c:tx>
            <c:strRef>
              <c:f>Sheet1!$E$1</c:f>
              <c:strCache>
                <c:ptCount val="1"/>
                <c:pt idx="0">
                  <c:v>2012</c:v>
                </c:pt>
              </c:strCache>
            </c:strRef>
          </c:tx>
          <c:spPr>
            <a:solidFill>
              <a:schemeClr val="accent5">
                <a:lumMod val="50000"/>
              </a:schemeClr>
            </a:solidFill>
            <a:ln w="28575">
              <a:noFill/>
              <a:prstDash val="solid"/>
            </a:ln>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Sheet1!$E$2:$E$6</c:f>
              <c:numCache>
                <c:formatCode>0%</c:formatCode>
                <c:ptCount val="5"/>
                <c:pt idx="0">
                  <c:v>0.2</c:v>
                </c:pt>
                <c:pt idx="1">
                  <c:v>0.28999999999999998</c:v>
                </c:pt>
                <c:pt idx="2">
                  <c:v>0.32</c:v>
                </c:pt>
                <c:pt idx="3">
                  <c:v>0.09</c:v>
                </c:pt>
                <c:pt idx="4">
                  <c:v>0.1</c:v>
                </c:pt>
              </c:numCache>
            </c:numRef>
          </c:val>
        </c:ser>
        <c:ser>
          <c:idx val="4"/>
          <c:order val="4"/>
          <c:tx>
            <c:strRef>
              <c:f>Sheet1!$F$1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Sheet1!$F$2:$F$6</c:f>
              <c:numCache>
                <c:formatCode>0%</c:formatCode>
                <c:ptCount val="5"/>
                <c:pt idx="0">
                  <c:v>0.11</c:v>
                </c:pt>
                <c:pt idx="1">
                  <c:v>0.28999999999999998</c:v>
                </c:pt>
                <c:pt idx="2">
                  <c:v>0.42</c:v>
                </c:pt>
                <c:pt idx="3">
                  <c:v>0.14000000000000001</c:v>
                </c:pt>
                <c:pt idx="4">
                  <c:v>0.04</c:v>
                </c:pt>
              </c:numCache>
            </c:numRef>
          </c:val>
        </c:ser>
        <c:dLbls>
          <c:showLegendKey val="0"/>
          <c:showVal val="0"/>
          <c:showCatName val="0"/>
          <c:showSerName val="0"/>
          <c:showPercent val="0"/>
          <c:showBubbleSize val="0"/>
        </c:dLbls>
        <c:gapWidth val="50"/>
        <c:axId val="122851328"/>
        <c:axId val="122868480"/>
      </c:barChart>
      <c:catAx>
        <c:axId val="122851328"/>
        <c:scaling>
          <c:orientation val="minMax"/>
        </c:scaling>
        <c:delete val="0"/>
        <c:axPos val="b"/>
        <c:numFmt formatCode="General" sourceLinked="1"/>
        <c:majorTickMark val="none"/>
        <c:minorTickMark val="none"/>
        <c:tickLblPos val="nextTo"/>
        <c:crossAx val="122868480"/>
        <c:crosses val="autoZero"/>
        <c:auto val="1"/>
        <c:lblAlgn val="ctr"/>
        <c:lblOffset val="100"/>
        <c:noMultiLvlLbl val="0"/>
      </c:catAx>
      <c:valAx>
        <c:axId val="122868480"/>
        <c:scaling>
          <c:orientation val="minMax"/>
        </c:scaling>
        <c:delete val="1"/>
        <c:axPos val="l"/>
        <c:numFmt formatCode="0%" sourceLinked="1"/>
        <c:majorTickMark val="out"/>
        <c:minorTickMark val="none"/>
        <c:tickLblPos val="nextTo"/>
        <c:crossAx val="122851328"/>
        <c:crosses val="autoZero"/>
        <c:crossBetween val="between"/>
      </c:valAx>
    </c:plotArea>
    <c:legend>
      <c:legendPos val="t"/>
      <c:layout>
        <c:manualLayout>
          <c:xMode val="edge"/>
          <c:yMode val="edge"/>
          <c:x val="0.30527048057045969"/>
          <c:y val="1.8749999999999999E-2"/>
          <c:w val="0.38798411260539334"/>
          <c:h val="7.1621801181102368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24188790560472E-2"/>
          <c:y val="9.9746801181102351E-2"/>
          <c:w val="0.96755162241887904"/>
          <c:h val="0.79876377952755906"/>
        </c:manualLayout>
      </c:layout>
      <c:barChart>
        <c:barDir val="col"/>
        <c:grouping val="clustered"/>
        <c:varyColors val="0"/>
        <c:ser>
          <c:idx val="0"/>
          <c:order val="0"/>
          <c:tx>
            <c:strRef>
              <c:f>Sheet1!$B$1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Sheet1!$A$2:$A$6</c:f>
              <c:strCache>
                <c:ptCount val="5"/>
                <c:pt idx="0">
                  <c:v>Extremely important</c:v>
                </c:pt>
                <c:pt idx="1">
                  <c:v>Very important</c:v>
                </c:pt>
                <c:pt idx="2">
                  <c:v>Somewhat important</c:v>
                </c:pt>
                <c:pt idx="3">
                  <c:v>Not too important</c:v>
                </c:pt>
                <c:pt idx="4">
                  <c:v>Not at all important</c:v>
                </c:pt>
              </c:strCache>
            </c:strRef>
          </c:cat>
          <c:val>
            <c:numRef>
              <c:f>Sheet1!$B$2:$B$6</c:f>
              <c:numCache>
                <c:formatCode>0%</c:formatCode>
                <c:ptCount val="5"/>
                <c:pt idx="0">
                  <c:v>0.5</c:v>
                </c:pt>
                <c:pt idx="1">
                  <c:v>0.3</c:v>
                </c:pt>
                <c:pt idx="2">
                  <c:v>0.13</c:v>
                </c:pt>
                <c:pt idx="3">
                  <c:v>0.04</c:v>
                </c:pt>
                <c:pt idx="4">
                  <c:v>0.03</c:v>
                </c:pt>
              </c:numCache>
            </c:numRef>
          </c:val>
        </c:ser>
        <c:ser>
          <c:idx val="1"/>
          <c:order val="1"/>
          <c:tx>
            <c:strRef>
              <c:f>Sheet1!$C$1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important</c:v>
                </c:pt>
                <c:pt idx="1">
                  <c:v>Very important</c:v>
                </c:pt>
                <c:pt idx="2">
                  <c:v>Somewhat important</c:v>
                </c:pt>
                <c:pt idx="3">
                  <c:v>Not too important</c:v>
                </c:pt>
                <c:pt idx="4">
                  <c:v>Not at all important</c:v>
                </c:pt>
              </c:strCache>
            </c:strRef>
          </c:cat>
          <c:val>
            <c:numRef>
              <c:f>Sheet1!$C$2:$C$6</c:f>
              <c:numCache>
                <c:formatCode>0%</c:formatCode>
                <c:ptCount val="5"/>
                <c:pt idx="0">
                  <c:v>0.34</c:v>
                </c:pt>
                <c:pt idx="1">
                  <c:v>0.46</c:v>
                </c:pt>
                <c:pt idx="2">
                  <c:v>0.16</c:v>
                </c:pt>
                <c:pt idx="3">
                  <c:v>0.03</c:v>
                </c:pt>
                <c:pt idx="4">
                  <c:v>0.01</c:v>
                </c:pt>
              </c:numCache>
            </c:numRef>
          </c:val>
        </c:ser>
        <c:dLbls>
          <c:showLegendKey val="0"/>
          <c:showVal val="0"/>
          <c:showCatName val="0"/>
          <c:showSerName val="0"/>
          <c:showPercent val="0"/>
          <c:showBubbleSize val="0"/>
        </c:dLbls>
        <c:gapWidth val="80"/>
        <c:axId val="123387904"/>
        <c:axId val="123389440"/>
      </c:barChart>
      <c:catAx>
        <c:axId val="123387904"/>
        <c:scaling>
          <c:orientation val="minMax"/>
        </c:scaling>
        <c:delete val="0"/>
        <c:axPos val="b"/>
        <c:numFmt formatCode="General" sourceLinked="1"/>
        <c:majorTickMark val="none"/>
        <c:minorTickMark val="none"/>
        <c:tickLblPos val="nextTo"/>
        <c:crossAx val="123389440"/>
        <c:crosses val="autoZero"/>
        <c:auto val="1"/>
        <c:lblAlgn val="ctr"/>
        <c:lblOffset val="100"/>
        <c:noMultiLvlLbl val="0"/>
      </c:catAx>
      <c:valAx>
        <c:axId val="123389440"/>
        <c:scaling>
          <c:orientation val="minMax"/>
        </c:scaling>
        <c:delete val="1"/>
        <c:axPos val="l"/>
        <c:numFmt formatCode="0%" sourceLinked="1"/>
        <c:majorTickMark val="out"/>
        <c:minorTickMark val="none"/>
        <c:tickLblPos val="nextTo"/>
        <c:crossAx val="123387904"/>
        <c:crosses val="autoZero"/>
        <c:crossBetween val="between"/>
      </c:valAx>
    </c:plotArea>
    <c:legend>
      <c:legendPos val="t"/>
      <c:layout>
        <c:manualLayout>
          <c:xMode val="edge"/>
          <c:yMode val="edge"/>
          <c:x val="0.40042285090469887"/>
          <c:y val="1.8749999999999999E-2"/>
          <c:w val="0.2006292244442896"/>
          <c:h val="7.1621801181102368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24188790560472E-2"/>
          <c:y val="3.5733103313475692E-2"/>
          <c:w val="0.96755162241887904"/>
          <c:h val="0.86690197433711136"/>
        </c:manualLayout>
      </c:layout>
      <c:barChart>
        <c:barDir val="col"/>
        <c:grouping val="clustered"/>
        <c:varyColors val="0"/>
        <c:ser>
          <c:idx val="0"/>
          <c:order val="0"/>
          <c:tx>
            <c:strRef>
              <c:f>Sheet1!$B$1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Sheet1!$A$2:$A$6</c:f>
              <c:strCache>
                <c:ptCount val="5"/>
                <c:pt idx="0">
                  <c:v>Extremely interested</c:v>
                </c:pt>
                <c:pt idx="1">
                  <c:v>Very interested</c:v>
                </c:pt>
                <c:pt idx="2">
                  <c:v>Somewhat interested</c:v>
                </c:pt>
                <c:pt idx="3">
                  <c:v>Not too interested</c:v>
                </c:pt>
                <c:pt idx="4">
                  <c:v>Not at all interested</c:v>
                </c:pt>
              </c:strCache>
            </c:strRef>
          </c:cat>
          <c:val>
            <c:numRef>
              <c:f>Sheet1!$B$2:$B$6</c:f>
              <c:numCache>
                <c:formatCode>0%</c:formatCode>
                <c:ptCount val="5"/>
                <c:pt idx="0">
                  <c:v>0.25</c:v>
                </c:pt>
                <c:pt idx="1">
                  <c:v>0.3</c:v>
                </c:pt>
                <c:pt idx="2">
                  <c:v>0.26</c:v>
                </c:pt>
                <c:pt idx="3">
                  <c:v>0.09</c:v>
                </c:pt>
                <c:pt idx="4">
                  <c:v>0.09</c:v>
                </c:pt>
              </c:numCache>
            </c:numRef>
          </c:val>
        </c:ser>
        <c:ser>
          <c:idx val="1"/>
          <c:order val="1"/>
          <c:tx>
            <c:strRef>
              <c:f>Sheet1!$C$1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interested</c:v>
                </c:pt>
                <c:pt idx="1">
                  <c:v>Very interested</c:v>
                </c:pt>
                <c:pt idx="2">
                  <c:v>Somewhat interested</c:v>
                </c:pt>
                <c:pt idx="3">
                  <c:v>Not too interested</c:v>
                </c:pt>
                <c:pt idx="4">
                  <c:v>Not at all interested</c:v>
                </c:pt>
              </c:strCache>
            </c:strRef>
          </c:cat>
          <c:val>
            <c:numRef>
              <c:f>Sheet1!$C$2:$C$6</c:f>
              <c:numCache>
                <c:formatCode>0%</c:formatCode>
                <c:ptCount val="5"/>
                <c:pt idx="0">
                  <c:v>0.26</c:v>
                </c:pt>
                <c:pt idx="1">
                  <c:v>0.37</c:v>
                </c:pt>
                <c:pt idx="2">
                  <c:v>0.28000000000000003</c:v>
                </c:pt>
                <c:pt idx="3">
                  <c:v>0.08</c:v>
                </c:pt>
                <c:pt idx="4">
                  <c:v>0.01</c:v>
                </c:pt>
              </c:numCache>
            </c:numRef>
          </c:val>
        </c:ser>
        <c:dLbls>
          <c:showLegendKey val="0"/>
          <c:showVal val="0"/>
          <c:showCatName val="0"/>
          <c:showSerName val="0"/>
          <c:showPercent val="0"/>
          <c:showBubbleSize val="0"/>
        </c:dLbls>
        <c:gapWidth val="80"/>
        <c:axId val="123696640"/>
        <c:axId val="123724928"/>
      </c:barChart>
      <c:catAx>
        <c:axId val="123696640"/>
        <c:scaling>
          <c:orientation val="minMax"/>
        </c:scaling>
        <c:delete val="0"/>
        <c:axPos val="b"/>
        <c:numFmt formatCode="General" sourceLinked="1"/>
        <c:majorTickMark val="none"/>
        <c:minorTickMark val="none"/>
        <c:tickLblPos val="nextTo"/>
        <c:crossAx val="123724928"/>
        <c:crosses val="autoZero"/>
        <c:auto val="1"/>
        <c:lblAlgn val="ctr"/>
        <c:lblOffset val="100"/>
        <c:noMultiLvlLbl val="0"/>
      </c:catAx>
      <c:valAx>
        <c:axId val="123724928"/>
        <c:scaling>
          <c:orientation val="minMax"/>
          <c:max val="0.60000000000000009"/>
        </c:scaling>
        <c:delete val="1"/>
        <c:axPos val="l"/>
        <c:numFmt formatCode="0%" sourceLinked="1"/>
        <c:majorTickMark val="out"/>
        <c:minorTickMark val="none"/>
        <c:tickLblPos val="nextTo"/>
        <c:crossAx val="123696640"/>
        <c:crosses val="autoZero"/>
        <c:crossBetween val="between"/>
      </c:valAx>
    </c:plotArea>
    <c:legend>
      <c:legendPos val="t"/>
      <c:layout>
        <c:manualLayout>
          <c:xMode val="edge"/>
          <c:yMode val="edge"/>
          <c:x val="0.39452314588994958"/>
          <c:y val="4.796801628646348E-2"/>
          <c:w val="0.21242863447378812"/>
          <c:h val="6.8711114510419349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36723163841809E-2"/>
          <c:y val="9.3191585116084885E-2"/>
          <c:w val="0.97598870056497178"/>
          <c:h val="0.81506648741171372"/>
        </c:manualLayout>
      </c:layout>
      <c:areaChart>
        <c:grouping val="percentStacked"/>
        <c:varyColors val="0"/>
        <c:ser>
          <c:idx val="0"/>
          <c:order val="0"/>
          <c:tx>
            <c:strRef>
              <c:f>Sheet1!$A$2</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Sheet1!$B$1:$L$1</c:f>
              <c:numCache>
                <c:formatCode>General</c:formatCode>
                <c:ptCount val="11"/>
                <c:pt idx="0">
                  <c:v>2000</c:v>
                </c:pt>
                <c:pt idx="1">
                  <c:v>2001</c:v>
                </c:pt>
                <c:pt idx="2">
                  <c:v>2002</c:v>
                </c:pt>
                <c:pt idx="3">
                  <c:v>2003</c:v>
                </c:pt>
                <c:pt idx="4">
                  <c:v>2004</c:v>
                </c:pt>
                <c:pt idx="5">
                  <c:v>2007</c:v>
                </c:pt>
                <c:pt idx="6">
                  <c:v>2009</c:v>
                </c:pt>
                <c:pt idx="7">
                  <c:v>2010</c:v>
                </c:pt>
                <c:pt idx="8">
                  <c:v>2011</c:v>
                </c:pt>
                <c:pt idx="9">
                  <c:v>2012</c:v>
                </c:pt>
                <c:pt idx="10">
                  <c:v>2013</c:v>
                </c:pt>
              </c:numCache>
            </c:numRef>
          </c:cat>
          <c:val>
            <c:numRef>
              <c:f>Sheet1!$B$2:$L$2</c:f>
              <c:numCache>
                <c:formatCode>0%</c:formatCode>
                <c:ptCount val="11"/>
                <c:pt idx="0">
                  <c:v>0.31</c:v>
                </c:pt>
                <c:pt idx="1">
                  <c:v>0.28999999999999998</c:v>
                </c:pt>
                <c:pt idx="2">
                  <c:v>0.28000000000000003</c:v>
                </c:pt>
                <c:pt idx="3">
                  <c:v>0.28999999999999998</c:v>
                </c:pt>
                <c:pt idx="4">
                  <c:v>0.37</c:v>
                </c:pt>
                <c:pt idx="5">
                  <c:v>0.28999999999999998</c:v>
                </c:pt>
                <c:pt idx="6">
                  <c:v>0.32</c:v>
                </c:pt>
                <c:pt idx="7">
                  <c:v>0.24</c:v>
                </c:pt>
                <c:pt idx="8">
                  <c:v>0.3</c:v>
                </c:pt>
                <c:pt idx="9">
                  <c:v>0.35</c:v>
                </c:pt>
                <c:pt idx="10">
                  <c:v>0.28000000000000003</c:v>
                </c:pt>
              </c:numCache>
            </c:numRef>
          </c:val>
        </c:ser>
        <c:ser>
          <c:idx val="1"/>
          <c:order val="1"/>
          <c:tx>
            <c:strRef>
              <c:f>Sheet1!$A$3</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Sheet1!$B$1:$L$1</c:f>
              <c:numCache>
                <c:formatCode>General</c:formatCode>
                <c:ptCount val="11"/>
                <c:pt idx="0">
                  <c:v>2000</c:v>
                </c:pt>
                <c:pt idx="1">
                  <c:v>2001</c:v>
                </c:pt>
                <c:pt idx="2">
                  <c:v>2002</c:v>
                </c:pt>
                <c:pt idx="3">
                  <c:v>2003</c:v>
                </c:pt>
                <c:pt idx="4">
                  <c:v>2004</c:v>
                </c:pt>
                <c:pt idx="5">
                  <c:v>2007</c:v>
                </c:pt>
                <c:pt idx="6">
                  <c:v>2009</c:v>
                </c:pt>
                <c:pt idx="7">
                  <c:v>2010</c:v>
                </c:pt>
                <c:pt idx="8">
                  <c:v>2011</c:v>
                </c:pt>
                <c:pt idx="9">
                  <c:v>2012</c:v>
                </c:pt>
                <c:pt idx="10">
                  <c:v>2013</c:v>
                </c:pt>
              </c:numCache>
            </c:numRef>
          </c:cat>
          <c:val>
            <c:numRef>
              <c:f>Sheet1!$B$3:$L$3</c:f>
              <c:numCache>
                <c:formatCode>0%</c:formatCode>
                <c:ptCount val="11"/>
                <c:pt idx="0">
                  <c:v>0.4</c:v>
                </c:pt>
                <c:pt idx="1">
                  <c:v>0.36</c:v>
                </c:pt>
                <c:pt idx="2">
                  <c:v>0.35</c:v>
                </c:pt>
                <c:pt idx="3">
                  <c:v>0.32</c:v>
                </c:pt>
                <c:pt idx="4">
                  <c:v>0.27</c:v>
                </c:pt>
                <c:pt idx="5">
                  <c:v>0.3</c:v>
                </c:pt>
                <c:pt idx="6">
                  <c:v>0.31</c:v>
                </c:pt>
                <c:pt idx="7">
                  <c:v>0.31</c:v>
                </c:pt>
                <c:pt idx="8">
                  <c:v>0.3</c:v>
                </c:pt>
                <c:pt idx="9">
                  <c:v>0.23</c:v>
                </c:pt>
                <c:pt idx="10">
                  <c:v>0.37</c:v>
                </c:pt>
              </c:numCache>
            </c:numRef>
          </c:val>
        </c:ser>
        <c:ser>
          <c:idx val="2"/>
          <c:order val="2"/>
          <c:tx>
            <c:strRef>
              <c:f>Sheet1!$A$4</c:f>
              <c:strCache>
                <c:ptCount val="1"/>
                <c:pt idx="0">
                  <c:v>Somewhat confident</c:v>
                </c:pt>
              </c:strCache>
            </c:strRef>
          </c:tx>
          <c:spPr>
            <a:solidFill>
              <a:schemeClr val="accent3">
                <a:lumMod val="40000"/>
                <a:lumOff val="60000"/>
              </a:schemeClr>
            </a:solidFill>
          </c:spPr>
          <c:dLbls>
            <c:showLegendKey val="0"/>
            <c:showVal val="1"/>
            <c:showCatName val="0"/>
            <c:showSerName val="0"/>
            <c:showPercent val="0"/>
            <c:showBubbleSize val="0"/>
            <c:showLeaderLines val="0"/>
          </c:dLbls>
          <c:cat>
            <c:numRef>
              <c:f>Sheet1!$B$1:$L$1</c:f>
              <c:numCache>
                <c:formatCode>General</c:formatCode>
                <c:ptCount val="11"/>
                <c:pt idx="0">
                  <c:v>2000</c:v>
                </c:pt>
                <c:pt idx="1">
                  <c:v>2001</c:v>
                </c:pt>
                <c:pt idx="2">
                  <c:v>2002</c:v>
                </c:pt>
                <c:pt idx="3">
                  <c:v>2003</c:v>
                </c:pt>
                <c:pt idx="4">
                  <c:v>2004</c:v>
                </c:pt>
                <c:pt idx="5">
                  <c:v>2007</c:v>
                </c:pt>
                <c:pt idx="6">
                  <c:v>2009</c:v>
                </c:pt>
                <c:pt idx="7">
                  <c:v>2010</c:v>
                </c:pt>
                <c:pt idx="8">
                  <c:v>2011</c:v>
                </c:pt>
                <c:pt idx="9">
                  <c:v>2012</c:v>
                </c:pt>
                <c:pt idx="10">
                  <c:v>2013</c:v>
                </c:pt>
              </c:numCache>
            </c:numRef>
          </c:cat>
          <c:val>
            <c:numRef>
              <c:f>Sheet1!$B$4:$L$4</c:f>
              <c:numCache>
                <c:formatCode>0%</c:formatCode>
                <c:ptCount val="11"/>
                <c:pt idx="0">
                  <c:v>0.24</c:v>
                </c:pt>
                <c:pt idx="1">
                  <c:v>0.25</c:v>
                </c:pt>
                <c:pt idx="2">
                  <c:v>0.27</c:v>
                </c:pt>
                <c:pt idx="3">
                  <c:v>0.25</c:v>
                </c:pt>
                <c:pt idx="4">
                  <c:v>0.24</c:v>
                </c:pt>
                <c:pt idx="5">
                  <c:v>0.3</c:v>
                </c:pt>
                <c:pt idx="6">
                  <c:v>0.24</c:v>
                </c:pt>
                <c:pt idx="7">
                  <c:v>0.31</c:v>
                </c:pt>
                <c:pt idx="8">
                  <c:v>0.23</c:v>
                </c:pt>
                <c:pt idx="9">
                  <c:v>0.27</c:v>
                </c:pt>
                <c:pt idx="10">
                  <c:v>0.28000000000000003</c:v>
                </c:pt>
              </c:numCache>
            </c:numRef>
          </c:val>
        </c:ser>
        <c:ser>
          <c:idx val="3"/>
          <c:order val="3"/>
          <c:tx>
            <c:strRef>
              <c:f>Sheet1!$A$5</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Sheet1!$B$1:$L$1</c:f>
              <c:numCache>
                <c:formatCode>General</c:formatCode>
                <c:ptCount val="11"/>
                <c:pt idx="0">
                  <c:v>2000</c:v>
                </c:pt>
                <c:pt idx="1">
                  <c:v>2001</c:v>
                </c:pt>
                <c:pt idx="2">
                  <c:v>2002</c:v>
                </c:pt>
                <c:pt idx="3">
                  <c:v>2003</c:v>
                </c:pt>
                <c:pt idx="4">
                  <c:v>2004</c:v>
                </c:pt>
                <c:pt idx="5">
                  <c:v>2007</c:v>
                </c:pt>
                <c:pt idx="6">
                  <c:v>2009</c:v>
                </c:pt>
                <c:pt idx="7">
                  <c:v>2010</c:v>
                </c:pt>
                <c:pt idx="8">
                  <c:v>2011</c:v>
                </c:pt>
                <c:pt idx="9">
                  <c:v>2012</c:v>
                </c:pt>
                <c:pt idx="10">
                  <c:v>2013</c:v>
                </c:pt>
              </c:numCache>
            </c:numRef>
          </c:cat>
          <c:val>
            <c:numRef>
              <c:f>Sheet1!$B$5:$L$5</c:f>
              <c:numCache>
                <c:formatCode>0%</c:formatCode>
                <c:ptCount val="11"/>
                <c:pt idx="0">
                  <c:v>0.03</c:v>
                </c:pt>
                <c:pt idx="1">
                  <c:v>0.05</c:v>
                </c:pt>
                <c:pt idx="2">
                  <c:v>7.0000000000000007E-2</c:v>
                </c:pt>
                <c:pt idx="3">
                  <c:v>0.08</c:v>
                </c:pt>
                <c:pt idx="4">
                  <c:v>7.0000000000000007E-2</c:v>
                </c:pt>
                <c:pt idx="5">
                  <c:v>0.06</c:v>
                </c:pt>
                <c:pt idx="6">
                  <c:v>0.05</c:v>
                </c:pt>
                <c:pt idx="7">
                  <c:v>0.08</c:v>
                </c:pt>
                <c:pt idx="8">
                  <c:v>0.09</c:v>
                </c:pt>
                <c:pt idx="9">
                  <c:v>0.1</c:v>
                </c:pt>
                <c:pt idx="10">
                  <c:v>0.06</c:v>
                </c:pt>
              </c:numCache>
            </c:numRef>
          </c:val>
        </c:ser>
        <c:ser>
          <c:idx val="4"/>
          <c:order val="4"/>
          <c:tx>
            <c:strRef>
              <c:f>Sheet1!$A$6</c:f>
              <c:strCache>
                <c:ptCount val="1"/>
                <c:pt idx="0">
                  <c:v>Not at all</c:v>
                </c:pt>
              </c:strCache>
            </c:strRef>
          </c:tx>
          <c:spPr>
            <a:solidFill>
              <a:schemeClr val="accent2">
                <a:lumMod val="75000"/>
              </a:schemeClr>
            </a:solidFill>
          </c:spPr>
          <c:dLbls>
            <c:showLegendKey val="0"/>
            <c:showVal val="1"/>
            <c:showCatName val="0"/>
            <c:showSerName val="0"/>
            <c:showPercent val="0"/>
            <c:showBubbleSize val="0"/>
            <c:showLeaderLines val="0"/>
          </c:dLbls>
          <c:cat>
            <c:numRef>
              <c:f>Sheet1!$B$1:$L$1</c:f>
              <c:numCache>
                <c:formatCode>General</c:formatCode>
                <c:ptCount val="11"/>
                <c:pt idx="0">
                  <c:v>2000</c:v>
                </c:pt>
                <c:pt idx="1">
                  <c:v>2001</c:v>
                </c:pt>
                <c:pt idx="2">
                  <c:v>2002</c:v>
                </c:pt>
                <c:pt idx="3">
                  <c:v>2003</c:v>
                </c:pt>
                <c:pt idx="4">
                  <c:v>2004</c:v>
                </c:pt>
                <c:pt idx="5">
                  <c:v>2007</c:v>
                </c:pt>
                <c:pt idx="6">
                  <c:v>2009</c:v>
                </c:pt>
                <c:pt idx="7">
                  <c:v>2010</c:v>
                </c:pt>
                <c:pt idx="8">
                  <c:v>2011</c:v>
                </c:pt>
                <c:pt idx="9">
                  <c:v>2012</c:v>
                </c:pt>
                <c:pt idx="10">
                  <c:v>2013</c:v>
                </c:pt>
              </c:numCache>
            </c:numRef>
          </c:cat>
          <c:val>
            <c:numRef>
              <c:f>Sheet1!$B$6:$L$6</c:f>
              <c:numCache>
                <c:formatCode>0%</c:formatCode>
                <c:ptCount val="11"/>
                <c:pt idx="0">
                  <c:v>0.02</c:v>
                </c:pt>
                <c:pt idx="1">
                  <c:v>0.04</c:v>
                </c:pt>
                <c:pt idx="2">
                  <c:v>0.03</c:v>
                </c:pt>
                <c:pt idx="3">
                  <c:v>0.06</c:v>
                </c:pt>
                <c:pt idx="4">
                  <c:v>0.05</c:v>
                </c:pt>
                <c:pt idx="5">
                  <c:v>0.06</c:v>
                </c:pt>
                <c:pt idx="6">
                  <c:v>0.08</c:v>
                </c:pt>
                <c:pt idx="7">
                  <c:v>7.0000000000000007E-2</c:v>
                </c:pt>
                <c:pt idx="8">
                  <c:v>0.08</c:v>
                </c:pt>
                <c:pt idx="9">
                  <c:v>0.06</c:v>
                </c:pt>
                <c:pt idx="10">
                  <c:v>0.02</c:v>
                </c:pt>
              </c:numCache>
            </c:numRef>
          </c:val>
        </c:ser>
        <c:dLbls>
          <c:showLegendKey val="0"/>
          <c:showVal val="0"/>
          <c:showCatName val="0"/>
          <c:showSerName val="0"/>
          <c:showPercent val="0"/>
          <c:showBubbleSize val="0"/>
        </c:dLbls>
        <c:axId val="141578624"/>
        <c:axId val="141580160"/>
      </c:areaChart>
      <c:catAx>
        <c:axId val="141578624"/>
        <c:scaling>
          <c:orientation val="minMax"/>
        </c:scaling>
        <c:delete val="0"/>
        <c:axPos val="b"/>
        <c:numFmt formatCode="General" sourceLinked="1"/>
        <c:majorTickMark val="none"/>
        <c:minorTickMark val="none"/>
        <c:tickLblPos val="nextTo"/>
        <c:crossAx val="141580160"/>
        <c:crosses val="autoZero"/>
        <c:auto val="1"/>
        <c:lblAlgn val="ctr"/>
        <c:lblOffset val="100"/>
        <c:noMultiLvlLbl val="0"/>
      </c:catAx>
      <c:valAx>
        <c:axId val="141580160"/>
        <c:scaling>
          <c:orientation val="minMax"/>
        </c:scaling>
        <c:delete val="1"/>
        <c:axPos val="l"/>
        <c:numFmt formatCode="0%" sourceLinked="1"/>
        <c:majorTickMark val="out"/>
        <c:minorTickMark val="none"/>
        <c:tickLblPos val="nextTo"/>
        <c:crossAx val="141578624"/>
        <c:crosses val="autoZero"/>
        <c:crossBetween val="midCat"/>
      </c:valAx>
    </c:plotArea>
    <c:legend>
      <c:legendPos val="t"/>
      <c:layout>
        <c:manualLayout>
          <c:xMode val="edge"/>
          <c:yMode val="edge"/>
          <c:x val="2.9644271081219933E-2"/>
          <c:y val="1.1356605652167595E-2"/>
          <c:w val="0.94108854697088062"/>
          <c:h val="6.4087682269568513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674389705711568"/>
          <c:y val="3.4375000000000003E-2"/>
          <c:w val="0.49770074094720462"/>
          <c:h val="0.95088311186143115"/>
        </c:manualLayout>
      </c:layout>
      <c:barChart>
        <c:barDir val="bar"/>
        <c:grouping val="clustered"/>
        <c:varyColors val="0"/>
        <c:ser>
          <c:idx val="0"/>
          <c:order val="0"/>
          <c:tx>
            <c:strRef>
              <c:f>Sheet1!$B$1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Sheet1!$A$2:$A$4</c:f>
              <c:strCache>
                <c:ptCount val="3"/>
                <c:pt idx="0">
                  <c:v>Your employer gives you the money they currently spend on health insurance, and you decide whether to purchase health insurance and how much to spend.</c:v>
                </c:pt>
                <c:pt idx="1">
                  <c:v>Employers continue to choose and pay for health insurance the way they do now.</c:v>
                </c:pt>
                <c:pt idx="2">
                  <c:v>You choose your health insurance.  Your employer then pays the same amount they currently spend toward that insurance, and you pay any remaining amount, if there is any.</c:v>
                </c:pt>
              </c:strCache>
            </c:strRef>
          </c:cat>
          <c:val>
            <c:numRef>
              <c:f>Sheet1!$B$2:$B$4</c:f>
              <c:numCache>
                <c:formatCode>0%</c:formatCode>
                <c:ptCount val="3"/>
                <c:pt idx="0">
                  <c:v>0.24</c:v>
                </c:pt>
                <c:pt idx="1">
                  <c:v>0.4</c:v>
                </c:pt>
                <c:pt idx="2">
                  <c:v>0.36</c:v>
                </c:pt>
              </c:numCache>
            </c:numRef>
          </c:val>
        </c:ser>
        <c:ser>
          <c:idx val="1"/>
          <c:order val="1"/>
          <c:tx>
            <c:strRef>
              <c:f>Sheet1!$C$1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Sheet1!$A$2:$A$4</c:f>
              <c:strCache>
                <c:ptCount val="3"/>
                <c:pt idx="0">
                  <c:v>Your employer gives you the money they currently spend on health insurance, and you decide whether to purchase health insurance and how much to spend.</c:v>
                </c:pt>
                <c:pt idx="1">
                  <c:v>Employers continue to choose and pay for health insurance the way they do now.</c:v>
                </c:pt>
                <c:pt idx="2">
                  <c:v>You choose your health insurance.  Your employer then pays the same amount they currently spend toward that insurance, and you pay any remaining amount, if there is any.</c:v>
                </c:pt>
              </c:strCache>
            </c:strRef>
          </c:cat>
          <c:val>
            <c:numRef>
              <c:f>Sheet1!$C$2:$C$4</c:f>
              <c:numCache>
                <c:formatCode>0%</c:formatCode>
                <c:ptCount val="3"/>
                <c:pt idx="0">
                  <c:v>0.21</c:v>
                </c:pt>
                <c:pt idx="1">
                  <c:v>0.35</c:v>
                </c:pt>
                <c:pt idx="2">
                  <c:v>0.45</c:v>
                </c:pt>
              </c:numCache>
            </c:numRef>
          </c:val>
        </c:ser>
        <c:dLbls>
          <c:showLegendKey val="0"/>
          <c:showVal val="0"/>
          <c:showCatName val="0"/>
          <c:showSerName val="0"/>
          <c:showPercent val="0"/>
          <c:showBubbleSize val="0"/>
        </c:dLbls>
        <c:gapWidth val="80"/>
        <c:axId val="141787904"/>
        <c:axId val="141789440"/>
      </c:barChart>
      <c:catAx>
        <c:axId val="141787904"/>
        <c:scaling>
          <c:orientation val="minMax"/>
        </c:scaling>
        <c:delete val="0"/>
        <c:axPos val="l"/>
        <c:numFmt formatCode="General" sourceLinked="1"/>
        <c:majorTickMark val="none"/>
        <c:minorTickMark val="none"/>
        <c:tickLblPos val="nextTo"/>
        <c:txPr>
          <a:bodyPr/>
          <a:lstStyle/>
          <a:p>
            <a:pPr algn="r">
              <a:defRPr/>
            </a:pPr>
            <a:endParaRPr lang="en-US"/>
          </a:p>
        </c:txPr>
        <c:crossAx val="141789440"/>
        <c:crosses val="autoZero"/>
        <c:auto val="1"/>
        <c:lblAlgn val="ctr"/>
        <c:lblOffset val="100"/>
        <c:noMultiLvlLbl val="0"/>
      </c:catAx>
      <c:valAx>
        <c:axId val="141789440"/>
        <c:scaling>
          <c:orientation val="minMax"/>
        </c:scaling>
        <c:delete val="1"/>
        <c:axPos val="b"/>
        <c:numFmt formatCode="0%" sourceLinked="1"/>
        <c:majorTickMark val="out"/>
        <c:minorTickMark val="none"/>
        <c:tickLblPos val="nextTo"/>
        <c:crossAx val="141787904"/>
        <c:crosses val="autoZero"/>
        <c:crossBetween val="between"/>
      </c:valAx>
    </c:plotArea>
    <c:legend>
      <c:legendPos val="r"/>
      <c:layout>
        <c:manualLayout>
          <c:xMode val="edge"/>
          <c:yMode val="edge"/>
          <c:x val="0.89563259238612869"/>
          <c:y val="0.79509893790824127"/>
          <c:w val="7.3393956286437648E-2"/>
          <c:h val="0.1299634717590395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24188790560472E-2"/>
          <c:y val="0.10599680118110234"/>
          <c:w val="0.96755162241887904"/>
          <c:h val="0.79251377952755908"/>
        </c:manualLayout>
      </c:layout>
      <c:barChart>
        <c:barDir val="col"/>
        <c:grouping val="clustered"/>
        <c:varyColors val="0"/>
        <c:ser>
          <c:idx val="0"/>
          <c:order val="0"/>
          <c:tx>
            <c:strRef>
              <c:f>Sheet1!$B$1</c:f>
              <c:strCache>
                <c:ptCount val="1"/>
                <c:pt idx="0">
                  <c:v>2011</c:v>
                </c:pt>
              </c:strCache>
            </c:strRef>
          </c:tx>
          <c:spPr>
            <a:solidFill>
              <a:schemeClr val="accent5">
                <a:lumMod val="40000"/>
                <a:lumOff val="60000"/>
              </a:schemeClr>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Sheet1!$B$2:$B$6</c:f>
              <c:numCache>
                <c:formatCode>0%</c:formatCode>
                <c:ptCount val="5"/>
                <c:pt idx="0">
                  <c:v>0.18</c:v>
                </c:pt>
                <c:pt idx="1">
                  <c:v>0.21</c:v>
                </c:pt>
                <c:pt idx="2">
                  <c:v>0.43</c:v>
                </c:pt>
                <c:pt idx="3">
                  <c:v>0.1</c:v>
                </c:pt>
                <c:pt idx="4">
                  <c:v>0.09</c:v>
                </c:pt>
              </c:numCache>
            </c:numRef>
          </c:val>
        </c:ser>
        <c:ser>
          <c:idx val="1"/>
          <c:order val="1"/>
          <c:tx>
            <c:strRef>
              <c:f>Sheet1!$C$1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Sheet1!$C$2:$C$6</c:f>
              <c:numCache>
                <c:formatCode>0%</c:formatCode>
                <c:ptCount val="5"/>
                <c:pt idx="0">
                  <c:v>0.15</c:v>
                </c:pt>
                <c:pt idx="1">
                  <c:v>0.22</c:v>
                </c:pt>
                <c:pt idx="2">
                  <c:v>0.35</c:v>
                </c:pt>
                <c:pt idx="3">
                  <c:v>0.16</c:v>
                </c:pt>
                <c:pt idx="4">
                  <c:v>0.12</c:v>
                </c:pt>
              </c:numCache>
            </c:numRef>
          </c:val>
        </c:ser>
        <c:ser>
          <c:idx val="2"/>
          <c:order val="2"/>
          <c:tx>
            <c:strRef>
              <c:f>Sheet1!$D$1</c:f>
              <c:strCache>
                <c:ptCount val="1"/>
                <c:pt idx="0">
                  <c:v>No</c:v>
                </c:pt>
              </c:strCache>
            </c:strRef>
          </c:tx>
          <c:invertIfNegative val="0"/>
          <c:cat>
            <c:strRef>
              <c:f>Sheet1!$A$2:$A$6</c:f>
              <c:strCache>
                <c:ptCount val="5"/>
                <c:pt idx="0">
                  <c:v>Extremely confident</c:v>
                </c:pt>
                <c:pt idx="1">
                  <c:v>Very confident</c:v>
                </c:pt>
                <c:pt idx="2">
                  <c:v>Somewhat confident</c:v>
                </c:pt>
                <c:pt idx="3">
                  <c:v>Not too confident</c:v>
                </c:pt>
                <c:pt idx="4">
                  <c:v>Not at all confident</c:v>
                </c:pt>
              </c:strCache>
            </c:strRef>
          </c:cat>
          <c:val>
            <c:numRef>
              <c:f>Sheet1!$D$2:$D$6</c:f>
            </c:numRef>
          </c:val>
        </c:ser>
        <c:ser>
          <c:idx val="3"/>
          <c:order val="3"/>
          <c:tx>
            <c:strRef>
              <c:f>Sheet1!$E$1</c:f>
              <c:strCache>
                <c:ptCount val="1"/>
                <c:pt idx="0">
                  <c:v>2013</c:v>
                </c:pt>
              </c:strCache>
            </c:strRef>
          </c:tx>
          <c:spPr>
            <a:solidFill>
              <a:schemeClr val="accent1"/>
            </a:solidFill>
            <a:ln w="28575">
              <a:noFill/>
              <a:prstDash val="solid"/>
            </a:ln>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Sheet1!$E$2:$E$6</c:f>
              <c:numCache>
                <c:formatCode>0%</c:formatCode>
                <c:ptCount val="5"/>
                <c:pt idx="0">
                  <c:v>0.11</c:v>
                </c:pt>
                <c:pt idx="1">
                  <c:v>0.26</c:v>
                </c:pt>
                <c:pt idx="2">
                  <c:v>0.41</c:v>
                </c:pt>
                <c:pt idx="3">
                  <c:v>0.17</c:v>
                </c:pt>
                <c:pt idx="4">
                  <c:v>0.05</c:v>
                </c:pt>
              </c:numCache>
            </c:numRef>
          </c:val>
        </c:ser>
        <c:dLbls>
          <c:showLegendKey val="0"/>
          <c:showVal val="0"/>
          <c:showCatName val="0"/>
          <c:showSerName val="0"/>
          <c:showPercent val="0"/>
          <c:showBubbleSize val="0"/>
        </c:dLbls>
        <c:gapWidth val="80"/>
        <c:axId val="141589888"/>
        <c:axId val="141689984"/>
      </c:barChart>
      <c:catAx>
        <c:axId val="141589888"/>
        <c:scaling>
          <c:orientation val="minMax"/>
        </c:scaling>
        <c:delete val="0"/>
        <c:axPos val="b"/>
        <c:numFmt formatCode="General" sourceLinked="1"/>
        <c:majorTickMark val="none"/>
        <c:minorTickMark val="none"/>
        <c:tickLblPos val="nextTo"/>
        <c:crossAx val="141689984"/>
        <c:crosses val="autoZero"/>
        <c:auto val="1"/>
        <c:lblAlgn val="ctr"/>
        <c:lblOffset val="100"/>
        <c:noMultiLvlLbl val="0"/>
      </c:catAx>
      <c:valAx>
        <c:axId val="141689984"/>
        <c:scaling>
          <c:orientation val="minMax"/>
          <c:max val="0.5"/>
        </c:scaling>
        <c:delete val="1"/>
        <c:axPos val="l"/>
        <c:numFmt formatCode="0%" sourceLinked="1"/>
        <c:majorTickMark val="out"/>
        <c:minorTickMark val="none"/>
        <c:tickLblPos val="nextTo"/>
        <c:crossAx val="141589888"/>
        <c:crosses val="autoZero"/>
        <c:crossBetween val="between"/>
      </c:valAx>
    </c:plotArea>
    <c:legend>
      <c:legendPos val="t"/>
      <c:layout>
        <c:manualLayout>
          <c:xMode val="edge"/>
          <c:yMode val="edge"/>
          <c:x val="0.3569020741876292"/>
          <c:y val="1.8749999999999999E-2"/>
          <c:w val="0.29360056209787938"/>
          <c:h val="7.9170767716535431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2011</c:v>
                </c:pt>
              </c:strCache>
            </c:strRef>
          </c:tx>
          <c:spPr>
            <a:solidFill>
              <a:schemeClr val="accent5">
                <a:lumMod val="40000"/>
                <a:lumOff val="60000"/>
              </a:schemeClr>
            </a:solidFill>
          </c:spPr>
          <c:invertIfNegative val="0"/>
          <c:dLbls>
            <c:showLegendKey val="0"/>
            <c:showVal val="1"/>
            <c:showCatName val="0"/>
            <c:showSerName val="0"/>
            <c:showPercent val="0"/>
            <c:showBubbleSize val="0"/>
            <c:showLeaderLines val="0"/>
          </c:dLbls>
          <c:cat>
            <c:strRef>
              <c:f>Sheet1!$A$2:$A$6</c:f>
              <c:strCache>
                <c:ptCount val="5"/>
                <c:pt idx="0">
                  <c:v>Extremely comfortable</c:v>
                </c:pt>
                <c:pt idx="1">
                  <c:v>Very comfortable</c:v>
                </c:pt>
                <c:pt idx="2">
                  <c:v>Somewhat comfortable</c:v>
                </c:pt>
                <c:pt idx="3">
                  <c:v>Not too comfortable</c:v>
                </c:pt>
                <c:pt idx="4">
                  <c:v>Not at all comfortable</c:v>
                </c:pt>
              </c:strCache>
            </c:strRef>
          </c:cat>
          <c:val>
            <c:numRef>
              <c:f>Sheet1!$B$2:$B$6</c:f>
              <c:numCache>
                <c:formatCode>0%</c:formatCode>
                <c:ptCount val="5"/>
                <c:pt idx="0">
                  <c:v>0.14000000000000001</c:v>
                </c:pt>
                <c:pt idx="1">
                  <c:v>0.3</c:v>
                </c:pt>
                <c:pt idx="2">
                  <c:v>0.44</c:v>
                </c:pt>
                <c:pt idx="3">
                  <c:v>0.06</c:v>
                </c:pt>
                <c:pt idx="4">
                  <c:v>0.05</c:v>
                </c:pt>
              </c:numCache>
            </c:numRef>
          </c:val>
        </c:ser>
        <c:ser>
          <c:idx val="1"/>
          <c:order val="1"/>
          <c:tx>
            <c:strRef>
              <c:f>Sheet1!$C$1</c:f>
              <c:strCache>
                <c:ptCount val="1"/>
                <c:pt idx="0">
                  <c:v>2012</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Sheet1!$A$2:$A$6</c:f>
              <c:strCache>
                <c:ptCount val="5"/>
                <c:pt idx="0">
                  <c:v>Extremely comfortable</c:v>
                </c:pt>
                <c:pt idx="1">
                  <c:v>Very comfortable</c:v>
                </c:pt>
                <c:pt idx="2">
                  <c:v>Somewhat comfortable</c:v>
                </c:pt>
                <c:pt idx="3">
                  <c:v>Not too comfortable</c:v>
                </c:pt>
                <c:pt idx="4">
                  <c:v>Not at all comfortable</c:v>
                </c:pt>
              </c:strCache>
            </c:strRef>
          </c:cat>
          <c:val>
            <c:numRef>
              <c:f>Sheet1!$C$2:$C$6</c:f>
              <c:numCache>
                <c:formatCode>0%</c:formatCode>
                <c:ptCount val="5"/>
                <c:pt idx="0">
                  <c:v>0.09</c:v>
                </c:pt>
                <c:pt idx="1">
                  <c:v>0.28999999999999998</c:v>
                </c:pt>
                <c:pt idx="2">
                  <c:v>0.48</c:v>
                </c:pt>
                <c:pt idx="3">
                  <c:v>0.08</c:v>
                </c:pt>
                <c:pt idx="4">
                  <c:v>0.06</c:v>
                </c:pt>
              </c:numCache>
            </c:numRef>
          </c:val>
        </c:ser>
        <c:ser>
          <c:idx val="2"/>
          <c:order val="2"/>
          <c:tx>
            <c:strRef>
              <c:f>Sheet1!$D$1</c:f>
              <c:strCache>
                <c:ptCount val="1"/>
                <c:pt idx="0">
                  <c:v>No</c:v>
                </c:pt>
              </c:strCache>
            </c:strRef>
          </c:tx>
          <c:invertIfNegative val="0"/>
          <c:cat>
            <c:strRef>
              <c:f>Sheet1!$A$2:$A$6</c:f>
              <c:strCache>
                <c:ptCount val="5"/>
                <c:pt idx="0">
                  <c:v>Extremely comfortable</c:v>
                </c:pt>
                <c:pt idx="1">
                  <c:v>Very comfortable</c:v>
                </c:pt>
                <c:pt idx="2">
                  <c:v>Somewhat comfortable</c:v>
                </c:pt>
                <c:pt idx="3">
                  <c:v>Not too comfortable</c:v>
                </c:pt>
                <c:pt idx="4">
                  <c:v>Not at all comfortable</c:v>
                </c:pt>
              </c:strCache>
            </c:strRef>
          </c:cat>
          <c:val>
            <c:numRef>
              <c:f>Sheet1!$D$2:$D$6</c:f>
            </c:numRef>
          </c:val>
        </c:ser>
        <c:ser>
          <c:idx val="3"/>
          <c:order val="3"/>
          <c:tx>
            <c:strRef>
              <c:f>Sheet1!$E$1</c:f>
              <c:strCache>
                <c:ptCount val="1"/>
                <c:pt idx="0">
                  <c:v>2013</c:v>
                </c:pt>
              </c:strCache>
            </c:strRef>
          </c:tx>
          <c:spPr>
            <a:solidFill>
              <a:schemeClr val="accent1"/>
            </a:solidFill>
            <a:ln w="28575">
              <a:noFill/>
              <a:prstDash val="solid"/>
            </a:ln>
          </c:spPr>
          <c:invertIfNegative val="0"/>
          <c:dLbls>
            <c:showLegendKey val="0"/>
            <c:showVal val="1"/>
            <c:showCatName val="0"/>
            <c:showSerName val="0"/>
            <c:showPercent val="0"/>
            <c:showBubbleSize val="0"/>
            <c:showLeaderLines val="0"/>
          </c:dLbls>
          <c:cat>
            <c:strRef>
              <c:f>Sheet1!$A$2:$A$6</c:f>
              <c:strCache>
                <c:ptCount val="5"/>
                <c:pt idx="0">
                  <c:v>Extremely comfortable</c:v>
                </c:pt>
                <c:pt idx="1">
                  <c:v>Very comfortable</c:v>
                </c:pt>
                <c:pt idx="2">
                  <c:v>Somewhat comfortable</c:v>
                </c:pt>
                <c:pt idx="3">
                  <c:v>Not too comfortable</c:v>
                </c:pt>
                <c:pt idx="4">
                  <c:v>Not at all comfortable</c:v>
                </c:pt>
              </c:strCache>
            </c:strRef>
          </c:cat>
          <c:val>
            <c:numRef>
              <c:f>Sheet1!$E$2:$E$6</c:f>
              <c:numCache>
                <c:formatCode>0%</c:formatCode>
                <c:ptCount val="5"/>
                <c:pt idx="0">
                  <c:v>0.12</c:v>
                </c:pt>
                <c:pt idx="1">
                  <c:v>0.35</c:v>
                </c:pt>
                <c:pt idx="2">
                  <c:v>0.47</c:v>
                </c:pt>
                <c:pt idx="3">
                  <c:v>0.06</c:v>
                </c:pt>
                <c:pt idx="4">
                  <c:v>0.01</c:v>
                </c:pt>
              </c:numCache>
            </c:numRef>
          </c:val>
        </c:ser>
        <c:dLbls>
          <c:showLegendKey val="0"/>
          <c:showVal val="0"/>
          <c:showCatName val="0"/>
          <c:showSerName val="0"/>
          <c:showPercent val="0"/>
          <c:showBubbleSize val="0"/>
        </c:dLbls>
        <c:gapWidth val="80"/>
        <c:axId val="142800768"/>
        <c:axId val="142802304"/>
      </c:barChart>
      <c:catAx>
        <c:axId val="142800768"/>
        <c:scaling>
          <c:orientation val="minMax"/>
        </c:scaling>
        <c:delete val="0"/>
        <c:axPos val="b"/>
        <c:numFmt formatCode="General" sourceLinked="1"/>
        <c:majorTickMark val="none"/>
        <c:minorTickMark val="none"/>
        <c:tickLblPos val="nextTo"/>
        <c:crossAx val="142802304"/>
        <c:crosses val="autoZero"/>
        <c:auto val="1"/>
        <c:lblAlgn val="ctr"/>
        <c:lblOffset val="100"/>
        <c:noMultiLvlLbl val="0"/>
      </c:catAx>
      <c:valAx>
        <c:axId val="142802304"/>
        <c:scaling>
          <c:orientation val="minMax"/>
          <c:max val="0.5"/>
        </c:scaling>
        <c:delete val="1"/>
        <c:axPos val="l"/>
        <c:numFmt formatCode="0%" sourceLinked="1"/>
        <c:majorTickMark val="out"/>
        <c:minorTickMark val="none"/>
        <c:tickLblPos val="nextTo"/>
        <c:crossAx val="142800768"/>
        <c:crosses val="autoZero"/>
        <c:crossBetween val="between"/>
      </c:valAx>
    </c:plotArea>
    <c:legend>
      <c:legendPos val="t"/>
      <c:layout>
        <c:manualLayout>
          <c:xMode val="edge"/>
          <c:yMode val="edge"/>
          <c:x val="0.38382005899705013"/>
          <c:y val="9.3749999999999997E-3"/>
          <c:w val="0.23235976586997423"/>
          <c:h val="7.1621801181102368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24188790560472E-2"/>
          <c:y val="0.11595604371116906"/>
          <c:w val="0.96755162241887904"/>
          <c:h val="0.71979421080950345"/>
        </c:manualLayout>
      </c:layout>
      <c:barChart>
        <c:barDir val="col"/>
        <c:grouping val="clustered"/>
        <c:varyColors val="0"/>
        <c:ser>
          <c:idx val="0"/>
          <c:order val="0"/>
          <c:tx>
            <c:strRef>
              <c:f>Sheet1!$B$1</c:f>
              <c:strCache>
                <c:ptCount val="1"/>
                <c:pt idx="0">
                  <c:v>2011</c:v>
                </c:pt>
              </c:strCache>
            </c:strRef>
          </c:tx>
          <c:spPr>
            <a:solidFill>
              <a:schemeClr val="accent5">
                <a:lumMod val="40000"/>
                <a:lumOff val="60000"/>
              </a:schemeClr>
            </a:solidFill>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Sheet1!$B$2:$B$6</c:f>
              <c:numCache>
                <c:formatCode>0%</c:formatCode>
                <c:ptCount val="5"/>
                <c:pt idx="0">
                  <c:v>0.1</c:v>
                </c:pt>
                <c:pt idx="1">
                  <c:v>0.26</c:v>
                </c:pt>
                <c:pt idx="2">
                  <c:v>0.49</c:v>
                </c:pt>
                <c:pt idx="3">
                  <c:v>0.08</c:v>
                </c:pt>
                <c:pt idx="4">
                  <c:v>7.0000000000000007E-2</c:v>
                </c:pt>
              </c:numCache>
            </c:numRef>
          </c:val>
        </c:ser>
        <c:ser>
          <c:idx val="1"/>
          <c:order val="1"/>
          <c:tx>
            <c:strRef>
              <c:f>Sheet1!$C$1</c:f>
              <c:strCache>
                <c:ptCount val="1"/>
                <c:pt idx="0">
                  <c:v>2012</c:v>
                </c:pt>
              </c:strCache>
            </c:strRef>
          </c:tx>
          <c:spPr>
            <a:solidFill>
              <a:schemeClr val="accent5">
                <a:lumMod val="50000"/>
              </a:schemeClr>
            </a:solidFill>
          </c:spPr>
          <c:invertIfNegative val="0"/>
          <c:dLbls>
            <c:dLblPos val="outEnd"/>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Sheet1!$C$2:$C$6</c:f>
              <c:numCache>
                <c:formatCode>0%</c:formatCode>
                <c:ptCount val="5"/>
                <c:pt idx="0">
                  <c:v>0.08</c:v>
                </c:pt>
                <c:pt idx="1">
                  <c:v>0.26</c:v>
                </c:pt>
                <c:pt idx="2">
                  <c:v>0.51</c:v>
                </c:pt>
                <c:pt idx="3">
                  <c:v>0.09</c:v>
                </c:pt>
                <c:pt idx="4">
                  <c:v>0.05</c:v>
                </c:pt>
              </c:numCache>
            </c:numRef>
          </c:val>
        </c:ser>
        <c:ser>
          <c:idx val="2"/>
          <c:order val="2"/>
          <c:tx>
            <c:strRef>
              <c:f>Sheet1!$D$1</c:f>
              <c:strCache>
                <c:ptCount val="1"/>
                <c:pt idx="0">
                  <c:v>No</c:v>
                </c:pt>
              </c:strCache>
            </c:strRef>
          </c:tx>
          <c:invertIfNegative val="0"/>
          <c:cat>
            <c:strRef>
              <c:f>Sheet1!$A$2:$A$6</c:f>
              <c:strCache>
                <c:ptCount val="5"/>
                <c:pt idx="0">
                  <c:v>Extremely confident</c:v>
                </c:pt>
                <c:pt idx="1">
                  <c:v>Very confident</c:v>
                </c:pt>
                <c:pt idx="2">
                  <c:v>Somewhat confident</c:v>
                </c:pt>
                <c:pt idx="3">
                  <c:v>Not too confident</c:v>
                </c:pt>
                <c:pt idx="4">
                  <c:v>Not at all confident</c:v>
                </c:pt>
              </c:strCache>
            </c:strRef>
          </c:cat>
          <c:val>
            <c:numRef>
              <c:f>Sheet1!$D$2:$D$6</c:f>
            </c:numRef>
          </c:val>
        </c:ser>
        <c:ser>
          <c:idx val="3"/>
          <c:order val="3"/>
          <c:tx>
            <c:strRef>
              <c:f>Sheet1!$E$1</c:f>
              <c:strCache>
                <c:ptCount val="1"/>
                <c:pt idx="0">
                  <c:v>2013</c:v>
                </c:pt>
              </c:strCache>
            </c:strRef>
          </c:tx>
          <c:spPr>
            <a:solidFill>
              <a:schemeClr val="accent1"/>
            </a:solidFill>
            <a:ln w="28575">
              <a:noFill/>
              <a:prstDash val="solid"/>
            </a:ln>
          </c:spPr>
          <c:invertIfNegative val="0"/>
          <c:dLbls>
            <c:showLegendKey val="0"/>
            <c:showVal val="1"/>
            <c:showCatName val="0"/>
            <c:showSerName val="0"/>
            <c:showPercent val="0"/>
            <c:showBubbleSize val="0"/>
            <c:showLeaderLines val="0"/>
          </c:dLbls>
          <c:cat>
            <c:strRef>
              <c:f>Sheet1!$A$2:$A$6</c:f>
              <c:strCache>
                <c:ptCount val="5"/>
                <c:pt idx="0">
                  <c:v>Extremely confident</c:v>
                </c:pt>
                <c:pt idx="1">
                  <c:v>Very confident</c:v>
                </c:pt>
                <c:pt idx="2">
                  <c:v>Somewhat confident</c:v>
                </c:pt>
                <c:pt idx="3">
                  <c:v>Not too confident</c:v>
                </c:pt>
                <c:pt idx="4">
                  <c:v>Not at all confident</c:v>
                </c:pt>
              </c:strCache>
            </c:strRef>
          </c:cat>
          <c:val>
            <c:numRef>
              <c:f>Sheet1!$E$2:$E$6</c:f>
              <c:numCache>
                <c:formatCode>0%</c:formatCode>
                <c:ptCount val="5"/>
                <c:pt idx="0">
                  <c:v>0.1</c:v>
                </c:pt>
                <c:pt idx="1">
                  <c:v>0.31</c:v>
                </c:pt>
                <c:pt idx="2">
                  <c:v>0.49</c:v>
                </c:pt>
                <c:pt idx="3">
                  <c:v>0.09</c:v>
                </c:pt>
                <c:pt idx="4">
                  <c:v>0.01</c:v>
                </c:pt>
              </c:numCache>
            </c:numRef>
          </c:val>
        </c:ser>
        <c:dLbls>
          <c:showLegendKey val="0"/>
          <c:showVal val="0"/>
          <c:showCatName val="0"/>
          <c:showSerName val="0"/>
          <c:showPercent val="0"/>
          <c:showBubbleSize val="0"/>
        </c:dLbls>
        <c:gapWidth val="80"/>
        <c:axId val="141835264"/>
        <c:axId val="141841152"/>
      </c:barChart>
      <c:catAx>
        <c:axId val="141835264"/>
        <c:scaling>
          <c:orientation val="minMax"/>
        </c:scaling>
        <c:delete val="0"/>
        <c:axPos val="b"/>
        <c:numFmt formatCode="General" sourceLinked="1"/>
        <c:majorTickMark val="none"/>
        <c:minorTickMark val="none"/>
        <c:tickLblPos val="nextTo"/>
        <c:crossAx val="141841152"/>
        <c:crosses val="autoZero"/>
        <c:auto val="1"/>
        <c:lblAlgn val="ctr"/>
        <c:lblOffset val="100"/>
        <c:noMultiLvlLbl val="0"/>
      </c:catAx>
      <c:valAx>
        <c:axId val="141841152"/>
        <c:scaling>
          <c:orientation val="minMax"/>
          <c:max val="0.55000000000000004"/>
        </c:scaling>
        <c:delete val="1"/>
        <c:axPos val="l"/>
        <c:numFmt formatCode="0%" sourceLinked="1"/>
        <c:majorTickMark val="out"/>
        <c:minorTickMark val="none"/>
        <c:tickLblPos val="nextTo"/>
        <c:crossAx val="141835264"/>
        <c:crosses val="autoZero"/>
        <c:crossBetween val="between"/>
      </c:valAx>
    </c:plotArea>
    <c:legend>
      <c:legendPos val="t"/>
      <c:layout/>
      <c:overlay val="0"/>
    </c:legend>
    <c:plotVisOnly val="1"/>
    <c:dispBlanksAs val="gap"/>
    <c:showDLblsOverMax val="0"/>
  </c:chart>
  <c:txPr>
    <a:bodyPr/>
    <a:lstStyle/>
    <a:p>
      <a:pPr>
        <a:defRPr sz="14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776001706916617E-3"/>
          <c:y val="3.4375000000000003E-2"/>
          <c:w val="0.99892239982930831"/>
          <c:h val="0.86413558070866137"/>
        </c:manualLayout>
      </c:layout>
      <c:barChart>
        <c:barDir val="col"/>
        <c:grouping val="clustered"/>
        <c:varyColors val="0"/>
        <c:ser>
          <c:idx val="0"/>
          <c:order val="0"/>
          <c:tx>
            <c:strRef>
              <c:f>Sheet1!$B$1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satisfied</c:v>
                </c:pt>
                <c:pt idx="1">
                  <c:v>Very satisfied</c:v>
                </c:pt>
                <c:pt idx="2">
                  <c:v>Somewhat satisfied</c:v>
                </c:pt>
                <c:pt idx="3">
                  <c:v>Not too satisfied</c:v>
                </c:pt>
                <c:pt idx="4">
                  <c:v>Not at all satisfied</c:v>
                </c:pt>
              </c:strCache>
            </c:strRef>
          </c:cat>
          <c:val>
            <c:numRef>
              <c:f>Sheet1!$B$2:$B$6</c:f>
              <c:numCache>
                <c:formatCode>0%</c:formatCode>
                <c:ptCount val="5"/>
                <c:pt idx="0">
                  <c:v>0.19</c:v>
                </c:pt>
                <c:pt idx="1">
                  <c:v>0.36</c:v>
                </c:pt>
                <c:pt idx="2">
                  <c:v>0.34</c:v>
                </c:pt>
                <c:pt idx="3">
                  <c:v>0.08</c:v>
                </c:pt>
                <c:pt idx="4">
                  <c:v>0.03</c:v>
                </c:pt>
              </c:numCache>
            </c:numRef>
          </c:val>
        </c:ser>
        <c:dLbls>
          <c:showLegendKey val="0"/>
          <c:showVal val="0"/>
          <c:showCatName val="0"/>
          <c:showSerName val="0"/>
          <c:showPercent val="0"/>
          <c:showBubbleSize val="0"/>
        </c:dLbls>
        <c:gapWidth val="80"/>
        <c:axId val="6056960"/>
        <c:axId val="6755456"/>
      </c:barChart>
      <c:catAx>
        <c:axId val="6056960"/>
        <c:scaling>
          <c:orientation val="minMax"/>
        </c:scaling>
        <c:delete val="0"/>
        <c:axPos val="b"/>
        <c:numFmt formatCode="General" sourceLinked="1"/>
        <c:majorTickMark val="none"/>
        <c:minorTickMark val="none"/>
        <c:tickLblPos val="nextTo"/>
        <c:crossAx val="6755456"/>
        <c:crosses val="autoZero"/>
        <c:auto val="1"/>
        <c:lblAlgn val="ctr"/>
        <c:lblOffset val="100"/>
        <c:noMultiLvlLbl val="0"/>
      </c:catAx>
      <c:valAx>
        <c:axId val="6755456"/>
        <c:scaling>
          <c:orientation val="minMax"/>
        </c:scaling>
        <c:delete val="1"/>
        <c:axPos val="l"/>
        <c:numFmt formatCode="0%" sourceLinked="1"/>
        <c:majorTickMark val="out"/>
        <c:minorTickMark val="none"/>
        <c:tickLblPos val="nextTo"/>
        <c:crossAx val="6056960"/>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139815351880109"/>
          <c:y val="8.4888062240094958E-2"/>
          <c:w val="0.66103600875706092"/>
          <c:h val="0.8807369083218809"/>
        </c:manualLayout>
      </c:layout>
      <c:barChart>
        <c:barDir val="bar"/>
        <c:grouping val="clustered"/>
        <c:varyColors val="0"/>
        <c:ser>
          <c:idx val="0"/>
          <c:order val="0"/>
          <c:tx>
            <c:strRef>
              <c:f>Sheet1!$B$1</c:f>
              <c:strCache>
                <c:ptCount val="1"/>
                <c:pt idx="0">
                  <c:v>All employees</c:v>
                </c:pt>
              </c:strCache>
            </c:strRef>
          </c:tx>
          <c:spPr>
            <a:solidFill>
              <a:schemeClr val="accent1"/>
            </a:solidFill>
          </c:spPr>
          <c:invertIfNegative val="0"/>
          <c:dLbls>
            <c:showLegendKey val="0"/>
            <c:showVal val="1"/>
            <c:showCatName val="0"/>
            <c:showSerName val="0"/>
            <c:showPercent val="0"/>
            <c:showBubbleSize val="0"/>
            <c:showLeaderLines val="0"/>
          </c:dLbls>
          <c:cat>
            <c:strRef>
              <c:f>Sheet1!$A$2:$A$20</c:f>
              <c:strCache>
                <c:ptCount val="10"/>
                <c:pt idx="0">
                  <c:v>Long-term care insurance (n=264)</c:v>
                </c:pt>
                <c:pt idx="1">
                  <c:v>Stock options (n=168)</c:v>
                </c:pt>
                <c:pt idx="2">
                  <c:v>Retiree health insurance (n=223)</c:v>
                </c:pt>
                <c:pt idx="3">
                  <c:v>Critical illness insurance (n=176)</c:v>
                </c:pt>
                <c:pt idx="4">
                  <c:v>Prepaid legal services (n=148)</c:v>
                </c:pt>
                <c:pt idx="5">
                  <c:v>Cancer insurance (n=131)</c:v>
                </c:pt>
                <c:pt idx="6">
                  <c:v>Home health insurance (n=131)</c:v>
                </c:pt>
                <c:pt idx="7">
                  <c:v>Auto insurance (n=67)</c:v>
                </c:pt>
                <c:pt idx="8">
                  <c:v>Homeowners insurance (n=44)</c:v>
                </c:pt>
                <c:pt idx="9">
                  <c:v>Pet insurance (n=47)</c:v>
                </c:pt>
              </c:strCache>
            </c:strRef>
          </c:cat>
          <c:val>
            <c:numRef>
              <c:f>Sheet1!$B$2:$B$20</c:f>
              <c:numCache>
                <c:formatCode>0%</c:formatCode>
                <c:ptCount val="10"/>
                <c:pt idx="0">
                  <c:v>0.1</c:v>
                </c:pt>
                <c:pt idx="1">
                  <c:v>0.09</c:v>
                </c:pt>
                <c:pt idx="2">
                  <c:v>7.0000000000000007E-2</c:v>
                </c:pt>
                <c:pt idx="3">
                  <c:v>7.0000000000000007E-2</c:v>
                </c:pt>
                <c:pt idx="4">
                  <c:v>0.06</c:v>
                </c:pt>
                <c:pt idx="5">
                  <c:v>0.04</c:v>
                </c:pt>
                <c:pt idx="6">
                  <c:v>0.03</c:v>
                </c:pt>
                <c:pt idx="7">
                  <c:v>0.03</c:v>
                </c:pt>
                <c:pt idx="8">
                  <c:v>0.02</c:v>
                </c:pt>
                <c:pt idx="9">
                  <c:v>0.01</c:v>
                </c:pt>
              </c:numCache>
            </c:numRef>
          </c:val>
        </c:ser>
        <c:ser>
          <c:idx val="1"/>
          <c:order val="1"/>
          <c:tx>
            <c:strRef>
              <c:f>Sheet1!$C$1</c:f>
              <c:strCache>
                <c:ptCount val="1"/>
                <c:pt idx="0">
                  <c:v>No</c:v>
                </c:pt>
              </c:strCache>
            </c:strRef>
          </c:tx>
          <c:invertIfNegative val="0"/>
          <c:cat>
            <c:strRef>
              <c:f>Sheet1!$A$2:$A$20</c:f>
              <c:strCache>
                <c:ptCount val="10"/>
                <c:pt idx="0">
                  <c:v>Long-term care insurance (n=264)</c:v>
                </c:pt>
                <c:pt idx="1">
                  <c:v>Stock options (n=168)</c:v>
                </c:pt>
                <c:pt idx="2">
                  <c:v>Retiree health insurance (n=223)</c:v>
                </c:pt>
                <c:pt idx="3">
                  <c:v>Critical illness insurance (n=176)</c:v>
                </c:pt>
                <c:pt idx="4">
                  <c:v>Prepaid legal services (n=148)</c:v>
                </c:pt>
                <c:pt idx="5">
                  <c:v>Cancer insurance (n=131)</c:v>
                </c:pt>
                <c:pt idx="6">
                  <c:v>Home health insurance (n=131)</c:v>
                </c:pt>
                <c:pt idx="7">
                  <c:v>Auto insurance (n=67)</c:v>
                </c:pt>
                <c:pt idx="8">
                  <c:v>Homeowners insurance (n=44)</c:v>
                </c:pt>
                <c:pt idx="9">
                  <c:v>Pet insurance (n=47)</c:v>
                </c:pt>
              </c:strCache>
            </c:strRef>
          </c:cat>
          <c:val>
            <c:numRef>
              <c:f>Sheet1!$C$2:$C$20</c:f>
            </c:numRef>
          </c:val>
        </c:ser>
        <c:ser>
          <c:idx val="2"/>
          <c:order val="2"/>
          <c:tx>
            <c:strRef>
              <c:f>Sheet1!$D$1</c:f>
              <c:strCache>
                <c:ptCount val="1"/>
                <c:pt idx="0">
                  <c:v>Employees offered benefit</c:v>
                </c:pt>
              </c:strCache>
            </c:strRef>
          </c:tx>
          <c:invertIfNegative val="0"/>
          <c:dLbls>
            <c:showLegendKey val="0"/>
            <c:showVal val="1"/>
            <c:showCatName val="0"/>
            <c:showSerName val="0"/>
            <c:showPercent val="0"/>
            <c:showBubbleSize val="0"/>
            <c:showLeaderLines val="0"/>
          </c:dLbls>
          <c:cat>
            <c:strRef>
              <c:f>Sheet1!$A$2:$A$20</c:f>
              <c:strCache>
                <c:ptCount val="10"/>
                <c:pt idx="0">
                  <c:v>Long-term care insurance (n=264)</c:v>
                </c:pt>
                <c:pt idx="1">
                  <c:v>Stock options (n=168)</c:v>
                </c:pt>
                <c:pt idx="2">
                  <c:v>Retiree health insurance (n=223)</c:v>
                </c:pt>
                <c:pt idx="3">
                  <c:v>Critical illness insurance (n=176)</c:v>
                </c:pt>
                <c:pt idx="4">
                  <c:v>Prepaid legal services (n=148)</c:v>
                </c:pt>
                <c:pt idx="5">
                  <c:v>Cancer insurance (n=131)</c:v>
                </c:pt>
                <c:pt idx="6">
                  <c:v>Home health insurance (n=131)</c:v>
                </c:pt>
                <c:pt idx="7">
                  <c:v>Auto insurance (n=67)</c:v>
                </c:pt>
                <c:pt idx="8">
                  <c:v>Homeowners insurance (n=44)</c:v>
                </c:pt>
                <c:pt idx="9">
                  <c:v>Pet insurance (n=47)</c:v>
                </c:pt>
              </c:strCache>
            </c:strRef>
          </c:cat>
          <c:val>
            <c:numRef>
              <c:f>Sheet1!$D$2:$D$20</c:f>
              <c:numCache>
                <c:formatCode>0%</c:formatCode>
                <c:ptCount val="10"/>
                <c:pt idx="0">
                  <c:v>0.39</c:v>
                </c:pt>
                <c:pt idx="1">
                  <c:v>0.56999999999999995</c:v>
                </c:pt>
                <c:pt idx="2">
                  <c:v>0.34</c:v>
                </c:pt>
                <c:pt idx="3">
                  <c:v>0.41</c:v>
                </c:pt>
                <c:pt idx="4">
                  <c:v>0.39</c:v>
                </c:pt>
                <c:pt idx="5">
                  <c:v>0.34</c:v>
                </c:pt>
                <c:pt idx="6">
                  <c:v>0.27</c:v>
                </c:pt>
                <c:pt idx="7">
                  <c:v>0.47</c:v>
                </c:pt>
                <c:pt idx="8">
                  <c:v>0.5</c:v>
                </c:pt>
                <c:pt idx="9">
                  <c:v>0.26</c:v>
                </c:pt>
              </c:numCache>
            </c:numRef>
          </c:val>
        </c:ser>
        <c:dLbls>
          <c:showLegendKey val="0"/>
          <c:showVal val="0"/>
          <c:showCatName val="0"/>
          <c:showSerName val="0"/>
          <c:showPercent val="0"/>
          <c:showBubbleSize val="0"/>
        </c:dLbls>
        <c:gapWidth val="50"/>
        <c:axId val="5055616"/>
        <c:axId val="5057152"/>
      </c:barChart>
      <c:catAx>
        <c:axId val="5055616"/>
        <c:scaling>
          <c:orientation val="maxMin"/>
        </c:scaling>
        <c:delete val="0"/>
        <c:axPos val="l"/>
        <c:numFmt formatCode="General" sourceLinked="1"/>
        <c:majorTickMark val="none"/>
        <c:minorTickMark val="none"/>
        <c:tickLblPos val="nextTo"/>
        <c:crossAx val="5057152"/>
        <c:crosses val="autoZero"/>
        <c:auto val="1"/>
        <c:lblAlgn val="ctr"/>
        <c:lblOffset val="100"/>
        <c:noMultiLvlLbl val="0"/>
      </c:catAx>
      <c:valAx>
        <c:axId val="5057152"/>
        <c:scaling>
          <c:orientation val="minMax"/>
          <c:max val="0.9"/>
        </c:scaling>
        <c:delete val="1"/>
        <c:axPos val="t"/>
        <c:numFmt formatCode="0%" sourceLinked="1"/>
        <c:majorTickMark val="out"/>
        <c:minorTickMark val="none"/>
        <c:tickLblPos val="nextTo"/>
        <c:crossAx val="5055616"/>
        <c:crosses val="autoZero"/>
        <c:crossBetween val="between"/>
      </c:valAx>
    </c:plotArea>
    <c:legend>
      <c:legendPos val="r"/>
      <c:layout>
        <c:manualLayout>
          <c:xMode val="edge"/>
          <c:yMode val="edge"/>
          <c:x val="0.73358607975450041"/>
          <c:y val="0.55226507933351265"/>
          <c:w val="0.26641392024549959"/>
          <c:h val="0.12186389532309605"/>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087404939715388"/>
          <c:y val="1.2617133565259767E-2"/>
          <c:w val="0.70187045463526931"/>
          <c:h val="0.97698643919510064"/>
        </c:manualLayout>
      </c:layout>
      <c:barChart>
        <c:barDir val="bar"/>
        <c:grouping val="clustered"/>
        <c:varyColors val="0"/>
        <c:ser>
          <c:idx val="0"/>
          <c:order val="0"/>
          <c:tx>
            <c:strRef>
              <c:f>Sheet1!$B$1</c:f>
              <c:strCache>
                <c:ptCount val="1"/>
                <c:pt idx="0">
                  <c:v>2013</c:v>
                </c:pt>
              </c:strCache>
            </c:strRef>
          </c:tx>
          <c:spPr>
            <a:solidFill>
              <a:schemeClr val="accent1"/>
            </a:solidFill>
            <a:ln w="28575">
              <a:noFill/>
              <a:prstDash val="solid"/>
            </a:ln>
          </c:spPr>
          <c:invertIfNegative val="0"/>
          <c:dLbls>
            <c:dLbl>
              <c:idx val="8"/>
              <c:tx>
                <c:rich>
                  <a:bodyPr/>
                  <a:lstStyle/>
                  <a:p>
                    <a:r>
                      <a:rPr lang="en-US" dirty="0" smtClean="0"/>
                      <a:t>&lt;0.5%</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Health insurance</c:v>
                </c:pt>
                <c:pt idx="1">
                  <c:v>Retirement savings plan</c:v>
                </c:pt>
                <c:pt idx="2">
                  <c:v>Paid time off</c:v>
                </c:pt>
                <c:pt idx="3">
                  <c:v>Traditional pension or DB plan</c:v>
                </c:pt>
                <c:pt idx="4">
                  <c:v>Anything else</c:v>
                </c:pt>
              </c:strCache>
            </c:strRef>
          </c:cat>
          <c:val>
            <c:numRef>
              <c:f>Sheet1!$B$2:$B$6</c:f>
              <c:numCache>
                <c:formatCode>0%</c:formatCode>
                <c:ptCount val="5"/>
                <c:pt idx="0">
                  <c:v>0.69</c:v>
                </c:pt>
                <c:pt idx="1">
                  <c:v>0.09</c:v>
                </c:pt>
                <c:pt idx="2">
                  <c:v>7.0000000000000007E-2</c:v>
                </c:pt>
                <c:pt idx="3">
                  <c:v>0.05</c:v>
                </c:pt>
                <c:pt idx="4">
                  <c:v>0.1</c:v>
                </c:pt>
              </c:numCache>
            </c:numRef>
          </c:val>
        </c:ser>
        <c:ser>
          <c:idx val="1"/>
          <c:order val="1"/>
          <c:tx>
            <c:strRef>
              <c:f>Sheet1!$C$1</c:f>
              <c:strCache>
                <c:ptCount val="1"/>
                <c:pt idx="0">
                  <c:v>2012</c:v>
                </c:pt>
              </c:strCache>
            </c:strRef>
          </c:tx>
          <c:spPr>
            <a:solidFill>
              <a:schemeClr val="accent5">
                <a:lumMod val="50000"/>
              </a:schemeClr>
            </a:solidFill>
          </c:spPr>
          <c:invertIfNegative val="0"/>
          <c:dLbls>
            <c:dLbl>
              <c:idx val="8"/>
              <c:tx>
                <c:rich>
                  <a:bodyPr/>
                  <a:lstStyle/>
                  <a:p>
                    <a:r>
                      <a:rPr lang="en-US" dirty="0" smtClean="0"/>
                      <a:t>&lt;0.5%</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Health insurance</c:v>
                </c:pt>
                <c:pt idx="1">
                  <c:v>Retirement savings plan</c:v>
                </c:pt>
                <c:pt idx="2">
                  <c:v>Paid time off</c:v>
                </c:pt>
                <c:pt idx="3">
                  <c:v>Traditional pension or DB plan</c:v>
                </c:pt>
                <c:pt idx="4">
                  <c:v>Anything else</c:v>
                </c:pt>
              </c:strCache>
            </c:strRef>
          </c:cat>
          <c:val>
            <c:numRef>
              <c:f>Sheet1!$C$2:$C$6</c:f>
              <c:numCache>
                <c:formatCode>0%</c:formatCode>
                <c:ptCount val="5"/>
                <c:pt idx="0">
                  <c:v>0.59</c:v>
                </c:pt>
                <c:pt idx="1">
                  <c:v>0.18</c:v>
                </c:pt>
                <c:pt idx="2">
                  <c:v>0.06</c:v>
                </c:pt>
                <c:pt idx="3">
                  <c:v>0.04</c:v>
                </c:pt>
                <c:pt idx="4">
                  <c:v>0.13</c:v>
                </c:pt>
              </c:numCache>
            </c:numRef>
          </c:val>
        </c:ser>
        <c:ser>
          <c:idx val="2"/>
          <c:order val="2"/>
          <c:tx>
            <c:strRef>
              <c:f>Sheet1!$D$1</c:f>
              <c:strCache>
                <c:ptCount val="1"/>
                <c:pt idx="0">
                  <c:v>2004</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strRef>
              <c:f>Sheet1!$A$2:$A$6</c:f>
              <c:strCache>
                <c:ptCount val="5"/>
                <c:pt idx="0">
                  <c:v>Health insurance</c:v>
                </c:pt>
                <c:pt idx="1">
                  <c:v>Retirement savings plan</c:v>
                </c:pt>
                <c:pt idx="2">
                  <c:v>Paid time off</c:v>
                </c:pt>
                <c:pt idx="3">
                  <c:v>Traditional pension or DB plan</c:v>
                </c:pt>
                <c:pt idx="4">
                  <c:v>Anything else</c:v>
                </c:pt>
              </c:strCache>
            </c:strRef>
          </c:cat>
          <c:val>
            <c:numRef>
              <c:f>Sheet1!$D$2:$D$6</c:f>
              <c:numCache>
                <c:formatCode>0%</c:formatCode>
                <c:ptCount val="5"/>
                <c:pt idx="0">
                  <c:v>0.61</c:v>
                </c:pt>
                <c:pt idx="1">
                  <c:v>0.17</c:v>
                </c:pt>
                <c:pt idx="2">
                  <c:v>0.05</c:v>
                </c:pt>
                <c:pt idx="3">
                  <c:v>0.04</c:v>
                </c:pt>
                <c:pt idx="4">
                  <c:v>0.13</c:v>
                </c:pt>
              </c:numCache>
            </c:numRef>
          </c:val>
        </c:ser>
        <c:ser>
          <c:idx val="3"/>
          <c:order val="3"/>
          <c:tx>
            <c:strRef>
              <c:f>Sheet1!$E$1</c:f>
              <c:strCache>
                <c:ptCount val="1"/>
                <c:pt idx="0">
                  <c:v>2001</c:v>
                </c:pt>
              </c:strCache>
            </c:strRef>
          </c:tx>
          <c:spPr>
            <a:solidFill>
              <a:srgbClr val="92D050"/>
            </a:solidFill>
          </c:spPr>
          <c:invertIfNegative val="0"/>
          <c:dLbls>
            <c:dLbl>
              <c:idx val="2"/>
              <c:layout/>
              <c:tx>
                <c:rich>
                  <a:bodyPr/>
                  <a:lstStyle/>
                  <a:p>
                    <a:r>
                      <a:rPr lang="en-US" dirty="0" smtClean="0"/>
                      <a:t>NA</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Health insurance</c:v>
                </c:pt>
                <c:pt idx="1">
                  <c:v>Retirement savings plan</c:v>
                </c:pt>
                <c:pt idx="2">
                  <c:v>Paid time off</c:v>
                </c:pt>
                <c:pt idx="3">
                  <c:v>Traditional pension or DB plan</c:v>
                </c:pt>
                <c:pt idx="4">
                  <c:v>Anything else</c:v>
                </c:pt>
              </c:strCache>
            </c:strRef>
          </c:cat>
          <c:val>
            <c:numRef>
              <c:f>Sheet1!$E$2:$E$6</c:f>
              <c:numCache>
                <c:formatCode>0%</c:formatCode>
                <c:ptCount val="5"/>
                <c:pt idx="0">
                  <c:v>0.6</c:v>
                </c:pt>
                <c:pt idx="1">
                  <c:v>0.23</c:v>
                </c:pt>
                <c:pt idx="2">
                  <c:v>0</c:v>
                </c:pt>
                <c:pt idx="3">
                  <c:v>0.06</c:v>
                </c:pt>
                <c:pt idx="4">
                  <c:v>0.1</c:v>
                </c:pt>
              </c:numCache>
            </c:numRef>
          </c:val>
        </c:ser>
        <c:ser>
          <c:idx val="4"/>
          <c:order val="4"/>
          <c:tx>
            <c:strRef>
              <c:f>Sheet1!$F$1</c:f>
              <c:strCache>
                <c:ptCount val="1"/>
                <c:pt idx="0">
                  <c:v>1999</c:v>
                </c:pt>
              </c:strCache>
            </c:strRef>
          </c:tx>
          <c:spPr>
            <a:solidFill>
              <a:srgbClr val="00B0F0"/>
            </a:solidFill>
          </c:spPr>
          <c:invertIfNegative val="0"/>
          <c:dLbls>
            <c:dLbl>
              <c:idx val="2"/>
              <c:layout/>
              <c:tx>
                <c:rich>
                  <a:bodyPr/>
                  <a:lstStyle/>
                  <a:p>
                    <a:r>
                      <a:rPr lang="en-US" dirty="0" smtClean="0"/>
                      <a:t>NA</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Health insurance</c:v>
                </c:pt>
                <c:pt idx="1">
                  <c:v>Retirement savings plan</c:v>
                </c:pt>
                <c:pt idx="2">
                  <c:v>Paid time off</c:v>
                </c:pt>
                <c:pt idx="3">
                  <c:v>Traditional pension or DB plan</c:v>
                </c:pt>
                <c:pt idx="4">
                  <c:v>Anything else</c:v>
                </c:pt>
              </c:strCache>
            </c:strRef>
          </c:cat>
          <c:val>
            <c:numRef>
              <c:f>Sheet1!$F$2:$F$6</c:f>
              <c:numCache>
                <c:formatCode>0%</c:formatCode>
                <c:ptCount val="5"/>
                <c:pt idx="0">
                  <c:v>0.65</c:v>
                </c:pt>
                <c:pt idx="1">
                  <c:v>0.21</c:v>
                </c:pt>
                <c:pt idx="2">
                  <c:v>0</c:v>
                </c:pt>
                <c:pt idx="3">
                  <c:v>0.06</c:v>
                </c:pt>
                <c:pt idx="4">
                  <c:v>0.08</c:v>
                </c:pt>
              </c:numCache>
            </c:numRef>
          </c:val>
        </c:ser>
        <c:dLbls>
          <c:showLegendKey val="0"/>
          <c:showVal val="0"/>
          <c:showCatName val="0"/>
          <c:showSerName val="0"/>
          <c:showPercent val="0"/>
          <c:showBubbleSize val="0"/>
        </c:dLbls>
        <c:gapWidth val="50"/>
        <c:axId val="141648640"/>
        <c:axId val="141650176"/>
      </c:barChart>
      <c:catAx>
        <c:axId val="141648640"/>
        <c:scaling>
          <c:orientation val="maxMin"/>
        </c:scaling>
        <c:delete val="0"/>
        <c:axPos val="l"/>
        <c:numFmt formatCode="General" sourceLinked="1"/>
        <c:majorTickMark val="none"/>
        <c:minorTickMark val="none"/>
        <c:tickLblPos val="nextTo"/>
        <c:txPr>
          <a:bodyPr/>
          <a:lstStyle/>
          <a:p>
            <a:pPr algn="r">
              <a:defRPr sz="1400"/>
            </a:pPr>
            <a:endParaRPr lang="en-US"/>
          </a:p>
        </c:txPr>
        <c:crossAx val="141650176"/>
        <c:crosses val="autoZero"/>
        <c:auto val="1"/>
        <c:lblAlgn val="ctr"/>
        <c:lblOffset val="100"/>
        <c:noMultiLvlLbl val="0"/>
      </c:catAx>
      <c:valAx>
        <c:axId val="141650176"/>
        <c:scaling>
          <c:orientation val="minMax"/>
        </c:scaling>
        <c:delete val="1"/>
        <c:axPos val="t"/>
        <c:numFmt formatCode="0%" sourceLinked="1"/>
        <c:majorTickMark val="out"/>
        <c:minorTickMark val="none"/>
        <c:tickLblPos val="nextTo"/>
        <c:crossAx val="141648640"/>
        <c:crosses val="autoZero"/>
        <c:crossBetween val="between"/>
      </c:valAx>
    </c:plotArea>
    <c:legend>
      <c:legendPos val="r"/>
      <c:layout>
        <c:manualLayout>
          <c:xMode val="edge"/>
          <c:yMode val="edge"/>
          <c:x val="0.83618052516425412"/>
          <c:y val="0.65962779530010562"/>
          <c:w val="0.10552321728635412"/>
          <c:h val="0.29202129639656715"/>
        </c:manualLayout>
      </c:layout>
      <c:overlay val="1"/>
      <c:txPr>
        <a:bodyPr/>
        <a:lstStyle/>
        <a:p>
          <a:pPr>
            <a:defRPr sz="14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09327320433854"/>
          <c:y val="1.0863311982990077E-2"/>
          <c:w val="0.67129182334352278"/>
          <c:h val="0.94594493897819176"/>
        </c:manualLayout>
      </c:layout>
      <c:barChart>
        <c:barDir val="bar"/>
        <c:grouping val="clustered"/>
        <c:varyColors val="0"/>
        <c:ser>
          <c:idx val="0"/>
          <c:order val="0"/>
          <c:tx>
            <c:strRef>
              <c:f>Sheet1!$B$1</c:f>
              <c:strCache>
                <c:ptCount val="1"/>
                <c:pt idx="0">
                  <c:v>All benefits</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None</c:v>
                </c:pt>
                <c:pt idx="1">
                  <c:v>1 to 4</c:v>
                </c:pt>
                <c:pt idx="2">
                  <c:v>5 to 9</c:v>
                </c:pt>
                <c:pt idx="3">
                  <c:v>10 to 14</c:v>
                </c:pt>
                <c:pt idx="4">
                  <c:v>15 or more</c:v>
                </c:pt>
              </c:strCache>
            </c:strRef>
          </c:cat>
          <c:val>
            <c:numRef>
              <c:f>Sheet1!$B$2:$B$6</c:f>
              <c:numCache>
                <c:formatCode>0%</c:formatCode>
                <c:ptCount val="5"/>
                <c:pt idx="0">
                  <c:v>0.02</c:v>
                </c:pt>
                <c:pt idx="1">
                  <c:v>0.38</c:v>
                </c:pt>
                <c:pt idx="2">
                  <c:v>0.39</c:v>
                </c:pt>
                <c:pt idx="3">
                  <c:v>0.15</c:v>
                </c:pt>
                <c:pt idx="4">
                  <c:v>0.06</c:v>
                </c:pt>
              </c:numCache>
            </c:numRef>
          </c:val>
        </c:ser>
        <c:ser>
          <c:idx val="1"/>
          <c:order val="1"/>
          <c:tx>
            <c:strRef>
              <c:f>Sheet1!$C$1</c:f>
              <c:strCache>
                <c:ptCount val="1"/>
                <c:pt idx="0">
                  <c:v>No</c:v>
                </c:pt>
              </c:strCache>
            </c:strRef>
          </c:tx>
          <c:invertIfNegative val="0"/>
          <c:cat>
            <c:strRef>
              <c:f>Sheet1!$A$2:$A$6</c:f>
              <c:strCache>
                <c:ptCount val="5"/>
                <c:pt idx="0">
                  <c:v>None</c:v>
                </c:pt>
                <c:pt idx="1">
                  <c:v>1 to 4</c:v>
                </c:pt>
                <c:pt idx="2">
                  <c:v>5 to 9</c:v>
                </c:pt>
                <c:pt idx="3">
                  <c:v>10 to 14</c:v>
                </c:pt>
                <c:pt idx="4">
                  <c:v>15 or more</c:v>
                </c:pt>
              </c:strCache>
            </c:strRef>
          </c:cat>
          <c:val>
            <c:numRef>
              <c:f>Sheet1!$C$2:$C$6</c:f>
            </c:numRef>
          </c:val>
        </c:ser>
        <c:ser>
          <c:idx val="2"/>
          <c:order val="2"/>
          <c:tx>
            <c:strRef>
              <c:f>Sheet1!$D$1</c:f>
              <c:strCache>
                <c:ptCount val="1"/>
                <c:pt idx="0">
                  <c:v>Health insurance excluded</c:v>
                </c:pt>
              </c:strCache>
            </c:strRef>
          </c:tx>
          <c:invertIfNegative val="0"/>
          <c:dLbls>
            <c:showLegendKey val="0"/>
            <c:showVal val="1"/>
            <c:showCatName val="0"/>
            <c:showSerName val="0"/>
            <c:showPercent val="0"/>
            <c:showBubbleSize val="0"/>
            <c:showLeaderLines val="0"/>
          </c:dLbls>
          <c:cat>
            <c:strRef>
              <c:f>Sheet1!$A$2:$A$6</c:f>
              <c:strCache>
                <c:ptCount val="5"/>
                <c:pt idx="0">
                  <c:v>None</c:v>
                </c:pt>
                <c:pt idx="1">
                  <c:v>1 to 4</c:v>
                </c:pt>
                <c:pt idx="2">
                  <c:v>5 to 9</c:v>
                </c:pt>
                <c:pt idx="3">
                  <c:v>10 to 14</c:v>
                </c:pt>
                <c:pt idx="4">
                  <c:v>15 or more</c:v>
                </c:pt>
              </c:strCache>
            </c:strRef>
          </c:cat>
          <c:val>
            <c:numRef>
              <c:f>Sheet1!$D$2:$D$6</c:f>
              <c:numCache>
                <c:formatCode>0%</c:formatCode>
                <c:ptCount val="5"/>
                <c:pt idx="0">
                  <c:v>0.06</c:v>
                </c:pt>
                <c:pt idx="1">
                  <c:v>0.44</c:v>
                </c:pt>
                <c:pt idx="2">
                  <c:v>0.34</c:v>
                </c:pt>
                <c:pt idx="3">
                  <c:v>0.12</c:v>
                </c:pt>
                <c:pt idx="4">
                  <c:v>0.05</c:v>
                </c:pt>
              </c:numCache>
            </c:numRef>
          </c:val>
        </c:ser>
        <c:ser>
          <c:idx val="3"/>
          <c:order val="3"/>
          <c:tx>
            <c:strRef>
              <c:f>Sheet1!$E$1</c:f>
              <c:strCache>
                <c:ptCount val="1"/>
                <c:pt idx="0">
                  <c:v>Health insurance and DC plan excluded</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strRef>
              <c:f>Sheet1!$A$2:$A$6</c:f>
              <c:strCache>
                <c:ptCount val="5"/>
                <c:pt idx="0">
                  <c:v>None</c:v>
                </c:pt>
                <c:pt idx="1">
                  <c:v>1 to 4</c:v>
                </c:pt>
                <c:pt idx="2">
                  <c:v>5 to 9</c:v>
                </c:pt>
                <c:pt idx="3">
                  <c:v>10 to 14</c:v>
                </c:pt>
                <c:pt idx="4">
                  <c:v>15 or more</c:v>
                </c:pt>
              </c:strCache>
            </c:strRef>
          </c:cat>
          <c:val>
            <c:numRef>
              <c:f>Sheet1!$E$2:$E$6</c:f>
              <c:numCache>
                <c:formatCode>0%</c:formatCode>
                <c:ptCount val="5"/>
                <c:pt idx="0">
                  <c:v>0.15</c:v>
                </c:pt>
                <c:pt idx="1">
                  <c:v>0.38</c:v>
                </c:pt>
                <c:pt idx="2">
                  <c:v>0.31</c:v>
                </c:pt>
                <c:pt idx="3">
                  <c:v>0.12</c:v>
                </c:pt>
                <c:pt idx="4">
                  <c:v>0.04</c:v>
                </c:pt>
              </c:numCache>
            </c:numRef>
          </c:val>
        </c:ser>
        <c:dLbls>
          <c:showLegendKey val="0"/>
          <c:showVal val="0"/>
          <c:showCatName val="0"/>
          <c:showSerName val="0"/>
          <c:showPercent val="0"/>
          <c:showBubbleSize val="0"/>
        </c:dLbls>
        <c:gapWidth val="35"/>
        <c:axId val="141662080"/>
        <c:axId val="141678080"/>
      </c:barChart>
      <c:catAx>
        <c:axId val="141662080"/>
        <c:scaling>
          <c:orientation val="maxMin"/>
        </c:scaling>
        <c:delete val="0"/>
        <c:axPos val="l"/>
        <c:numFmt formatCode="General" sourceLinked="1"/>
        <c:majorTickMark val="none"/>
        <c:minorTickMark val="none"/>
        <c:tickLblPos val="nextTo"/>
        <c:txPr>
          <a:bodyPr/>
          <a:lstStyle/>
          <a:p>
            <a:pPr algn="r">
              <a:defRPr/>
            </a:pPr>
            <a:endParaRPr lang="en-US"/>
          </a:p>
        </c:txPr>
        <c:crossAx val="141678080"/>
        <c:crosses val="autoZero"/>
        <c:auto val="1"/>
        <c:lblAlgn val="ctr"/>
        <c:lblOffset val="100"/>
        <c:noMultiLvlLbl val="0"/>
      </c:catAx>
      <c:valAx>
        <c:axId val="141678080"/>
        <c:scaling>
          <c:orientation val="minMax"/>
        </c:scaling>
        <c:delete val="1"/>
        <c:axPos val="t"/>
        <c:numFmt formatCode="0%" sourceLinked="1"/>
        <c:majorTickMark val="out"/>
        <c:minorTickMark val="none"/>
        <c:tickLblPos val="nextTo"/>
        <c:crossAx val="141662080"/>
        <c:crosses val="autoZero"/>
        <c:crossBetween val="between"/>
      </c:valAx>
    </c:plotArea>
    <c:legend>
      <c:legendPos val="r"/>
      <c:layout>
        <c:manualLayout>
          <c:xMode val="edge"/>
          <c:yMode val="edge"/>
          <c:x val="0.59117929135293057"/>
          <c:y val="0.71232020794021722"/>
          <c:w val="0.39638731632446894"/>
          <c:h val="0.19548222478629984"/>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608832591578227"/>
          <c:y val="0.10997485261986231"/>
          <c:w val="0.62796964509871045"/>
          <c:h val="0.86122933586181305"/>
        </c:manualLayout>
      </c:layout>
      <c:barChart>
        <c:barDir val="bar"/>
        <c:grouping val="percentStacked"/>
        <c:varyColors val="0"/>
        <c:ser>
          <c:idx val="0"/>
          <c:order val="0"/>
          <c:tx>
            <c:strRef>
              <c:f>Sheet1!$B$1</c:f>
              <c:strCache>
                <c:ptCount val="1"/>
                <c:pt idx="0">
                  <c:v>Extremely valuable</c:v>
                </c:pt>
              </c:strCache>
            </c:strRef>
          </c:tx>
          <c:spPr>
            <a:solidFill>
              <a:schemeClr val="accent1">
                <a:lumMod val="50000"/>
              </a:schemeClr>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Sheet1!$A$2:$A$5</c:f>
              <c:strCache>
                <c:ptCount val="4"/>
                <c:pt idx="0">
                  <c:v>A product that makes guaranteed monthly payments for as long as you live</c:v>
                </c:pt>
                <c:pt idx="1">
                  <c:v>Life insurance that pays benefits to your surviving spouse (if married, n=546)</c:v>
                </c:pt>
                <c:pt idx="2">
                  <c:v>Retirement planning</c:v>
                </c:pt>
                <c:pt idx="3">
                  <c:v>Long-term care insurance</c:v>
                </c:pt>
              </c:strCache>
            </c:strRef>
          </c:cat>
          <c:val>
            <c:numRef>
              <c:f>Sheet1!$B$2:$B$5</c:f>
              <c:numCache>
                <c:formatCode>0%</c:formatCode>
                <c:ptCount val="4"/>
                <c:pt idx="0">
                  <c:v>0.48</c:v>
                </c:pt>
                <c:pt idx="1">
                  <c:v>0.44</c:v>
                </c:pt>
                <c:pt idx="2">
                  <c:v>0.39</c:v>
                </c:pt>
                <c:pt idx="3">
                  <c:v>0.35</c:v>
                </c:pt>
              </c:numCache>
            </c:numRef>
          </c:val>
        </c:ser>
        <c:ser>
          <c:idx val="1"/>
          <c:order val="1"/>
          <c:tx>
            <c:strRef>
              <c:f>Sheet1!$C$1</c:f>
              <c:strCache>
                <c:ptCount val="1"/>
                <c:pt idx="0">
                  <c:v>Very valuable</c:v>
                </c:pt>
              </c:strCache>
            </c:strRef>
          </c:tx>
          <c:spPr>
            <a:solidFill>
              <a:schemeClr val="tx2">
                <a:lumMod val="90000"/>
                <a:lumOff val="10000"/>
              </a:schemeClr>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Sheet1!$A$2:$A$5</c:f>
              <c:strCache>
                <c:ptCount val="4"/>
                <c:pt idx="0">
                  <c:v>A product that makes guaranteed monthly payments for as long as you live</c:v>
                </c:pt>
                <c:pt idx="1">
                  <c:v>Life insurance that pays benefits to your surviving spouse (if married, n=546)</c:v>
                </c:pt>
                <c:pt idx="2">
                  <c:v>Retirement planning</c:v>
                </c:pt>
                <c:pt idx="3">
                  <c:v>Long-term care insurance</c:v>
                </c:pt>
              </c:strCache>
            </c:strRef>
          </c:cat>
          <c:val>
            <c:numRef>
              <c:f>Sheet1!$C$2:$C$5</c:f>
              <c:numCache>
                <c:formatCode>0%</c:formatCode>
                <c:ptCount val="4"/>
                <c:pt idx="0">
                  <c:v>0.35</c:v>
                </c:pt>
                <c:pt idx="1">
                  <c:v>0.33</c:v>
                </c:pt>
                <c:pt idx="2">
                  <c:v>0.37</c:v>
                </c:pt>
                <c:pt idx="3">
                  <c:v>0.36</c:v>
                </c:pt>
              </c:numCache>
            </c:numRef>
          </c:val>
        </c:ser>
        <c:ser>
          <c:idx val="2"/>
          <c:order val="2"/>
          <c:tx>
            <c:strRef>
              <c:f>Sheet1!$D$1</c:f>
              <c:strCache>
                <c:ptCount val="1"/>
                <c:pt idx="0">
                  <c:v>Somewhat valuable</c:v>
                </c:pt>
              </c:strCache>
            </c:strRef>
          </c:tx>
          <c:spPr>
            <a:solidFill>
              <a:schemeClr val="accent3">
                <a:lumMod val="60000"/>
                <a:lumOff val="40000"/>
              </a:schemeClr>
            </a:solidFill>
          </c:spPr>
          <c:invertIfNegative val="0"/>
          <c:dLbls>
            <c:showLegendKey val="0"/>
            <c:showVal val="1"/>
            <c:showCatName val="0"/>
            <c:showSerName val="0"/>
            <c:showPercent val="0"/>
            <c:showBubbleSize val="0"/>
            <c:showLeaderLines val="0"/>
          </c:dLbls>
          <c:cat>
            <c:strRef>
              <c:f>Sheet1!$A$2:$A$5</c:f>
              <c:strCache>
                <c:ptCount val="4"/>
                <c:pt idx="0">
                  <c:v>A product that makes guaranteed monthly payments for as long as you live</c:v>
                </c:pt>
                <c:pt idx="1">
                  <c:v>Life insurance that pays benefits to your surviving spouse (if married, n=546)</c:v>
                </c:pt>
                <c:pt idx="2">
                  <c:v>Retirement planning</c:v>
                </c:pt>
                <c:pt idx="3">
                  <c:v>Long-term care insurance</c:v>
                </c:pt>
              </c:strCache>
            </c:strRef>
          </c:cat>
          <c:val>
            <c:numRef>
              <c:f>Sheet1!$D$2:$D$5</c:f>
              <c:numCache>
                <c:formatCode>0%</c:formatCode>
                <c:ptCount val="4"/>
                <c:pt idx="0">
                  <c:v>0.14000000000000001</c:v>
                </c:pt>
                <c:pt idx="1">
                  <c:v>0.21</c:v>
                </c:pt>
                <c:pt idx="2">
                  <c:v>0.2</c:v>
                </c:pt>
                <c:pt idx="3">
                  <c:v>0.26</c:v>
                </c:pt>
              </c:numCache>
            </c:numRef>
          </c:val>
        </c:ser>
        <c:ser>
          <c:idx val="3"/>
          <c:order val="3"/>
          <c:tx>
            <c:strRef>
              <c:f>Sheet1!$E$1</c:f>
              <c:strCache>
                <c:ptCount val="1"/>
                <c:pt idx="0">
                  <c:v>Not too valuable</c:v>
                </c:pt>
              </c:strCache>
            </c:strRef>
          </c:tx>
          <c:spPr>
            <a:solidFill>
              <a:schemeClr val="accent2">
                <a:lumMod val="40000"/>
                <a:lumOff val="60000"/>
              </a:schemeClr>
            </a:solidFill>
          </c:spPr>
          <c:invertIfNegative val="0"/>
          <c:dLbls>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showLegendKey val="0"/>
            <c:showVal val="0"/>
            <c:showCatName val="0"/>
            <c:showSerName val="0"/>
            <c:showPercent val="0"/>
            <c:showBubbleSize val="0"/>
          </c:dLbls>
          <c:cat>
            <c:strRef>
              <c:f>Sheet1!$A$2:$A$5</c:f>
              <c:strCache>
                <c:ptCount val="4"/>
                <c:pt idx="0">
                  <c:v>A product that makes guaranteed monthly payments for as long as you live</c:v>
                </c:pt>
                <c:pt idx="1">
                  <c:v>Life insurance that pays benefits to your surviving spouse (if married, n=546)</c:v>
                </c:pt>
                <c:pt idx="2">
                  <c:v>Retirement planning</c:v>
                </c:pt>
                <c:pt idx="3">
                  <c:v>Long-term care insurance</c:v>
                </c:pt>
              </c:strCache>
            </c:strRef>
          </c:cat>
          <c:val>
            <c:numRef>
              <c:f>Sheet1!$E$2:$E$5</c:f>
              <c:numCache>
                <c:formatCode>0%</c:formatCode>
                <c:ptCount val="4"/>
                <c:pt idx="0">
                  <c:v>0.02</c:v>
                </c:pt>
                <c:pt idx="1">
                  <c:v>0.02</c:v>
                </c:pt>
                <c:pt idx="2">
                  <c:v>0.03</c:v>
                </c:pt>
                <c:pt idx="3">
                  <c:v>0.03</c:v>
                </c:pt>
              </c:numCache>
            </c:numRef>
          </c:val>
        </c:ser>
        <c:ser>
          <c:idx val="4"/>
          <c:order val="4"/>
          <c:tx>
            <c:strRef>
              <c:f>Sheet1!$F$1</c:f>
              <c:strCache>
                <c:ptCount val="1"/>
                <c:pt idx="0">
                  <c:v>Not at all valuable</c:v>
                </c:pt>
              </c:strCache>
            </c:strRef>
          </c:tx>
          <c:spPr>
            <a:solidFill>
              <a:schemeClr val="accent2">
                <a:lumMod val="75000"/>
              </a:schemeClr>
            </a:solidFill>
          </c:spPr>
          <c:invertIfNegative val="0"/>
          <c:cat>
            <c:strRef>
              <c:f>Sheet1!$A$2:$A$5</c:f>
              <c:strCache>
                <c:ptCount val="4"/>
                <c:pt idx="0">
                  <c:v>A product that makes guaranteed monthly payments for as long as you live</c:v>
                </c:pt>
                <c:pt idx="1">
                  <c:v>Life insurance that pays benefits to your surviving spouse (if married, n=546)</c:v>
                </c:pt>
                <c:pt idx="2">
                  <c:v>Retirement planning</c:v>
                </c:pt>
                <c:pt idx="3">
                  <c:v>Long-term care insurance</c:v>
                </c:pt>
              </c:strCache>
            </c:strRef>
          </c:cat>
          <c:val>
            <c:numRef>
              <c:f>Sheet1!$F$2:$F$5</c:f>
              <c:numCache>
                <c:formatCode>0%</c:formatCode>
                <c:ptCount val="4"/>
                <c:pt idx="0">
                  <c:v>0.01</c:v>
                </c:pt>
                <c:pt idx="1">
                  <c:v>0.01</c:v>
                </c:pt>
                <c:pt idx="2">
                  <c:v>0.01</c:v>
                </c:pt>
                <c:pt idx="3">
                  <c:v>0.01</c:v>
                </c:pt>
              </c:numCache>
            </c:numRef>
          </c:val>
        </c:ser>
        <c:dLbls>
          <c:showLegendKey val="0"/>
          <c:showVal val="0"/>
          <c:showCatName val="0"/>
          <c:showSerName val="0"/>
          <c:showPercent val="0"/>
          <c:showBubbleSize val="0"/>
        </c:dLbls>
        <c:gapWidth val="50"/>
        <c:overlap val="100"/>
        <c:axId val="141991296"/>
        <c:axId val="142047104"/>
      </c:barChart>
      <c:catAx>
        <c:axId val="141991296"/>
        <c:scaling>
          <c:orientation val="maxMin"/>
        </c:scaling>
        <c:delete val="0"/>
        <c:axPos val="l"/>
        <c:numFmt formatCode="General" sourceLinked="1"/>
        <c:majorTickMark val="none"/>
        <c:minorTickMark val="none"/>
        <c:tickLblPos val="nextTo"/>
        <c:txPr>
          <a:bodyPr/>
          <a:lstStyle/>
          <a:p>
            <a:pPr algn="r">
              <a:defRPr/>
            </a:pPr>
            <a:endParaRPr lang="en-US"/>
          </a:p>
        </c:txPr>
        <c:crossAx val="142047104"/>
        <c:crosses val="autoZero"/>
        <c:auto val="1"/>
        <c:lblAlgn val="ctr"/>
        <c:lblOffset val="100"/>
        <c:noMultiLvlLbl val="0"/>
      </c:catAx>
      <c:valAx>
        <c:axId val="142047104"/>
        <c:scaling>
          <c:orientation val="minMax"/>
        </c:scaling>
        <c:delete val="1"/>
        <c:axPos val="t"/>
        <c:numFmt formatCode="0%" sourceLinked="1"/>
        <c:majorTickMark val="out"/>
        <c:minorTickMark val="none"/>
        <c:tickLblPos val="nextTo"/>
        <c:crossAx val="141991296"/>
        <c:crosses val="autoZero"/>
        <c:crossBetween val="between"/>
      </c:valAx>
    </c:plotArea>
    <c:legend>
      <c:legendPos val="t"/>
      <c:layout>
        <c:manualLayout>
          <c:xMode val="edge"/>
          <c:yMode val="edge"/>
          <c:x val="0"/>
          <c:y val="3.1413612565445025E-2"/>
          <c:w val="0.99693686472009657"/>
          <c:h val="5.999732036113286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252523693676042E-2"/>
          <c:y val="8.9276942531965719E-2"/>
          <c:w val="0.93410600409339795"/>
          <c:h val="0.80943251369959257"/>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043620524327164E-3"/>
                  <c:y val="-2.8551355908388366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0.1</c:v>
                </c:pt>
                <c:pt idx="1">
                  <c:v>7.0000000000000007E-2</c:v>
                </c:pt>
                <c:pt idx="2">
                  <c:v>0.1</c:v>
                </c:pt>
                <c:pt idx="3">
                  <c:v>0.08</c:v>
                </c:pt>
                <c:pt idx="4">
                  <c:v>0.09</c:v>
                </c:pt>
                <c:pt idx="5">
                  <c:v>0.08</c:v>
                </c:pt>
                <c:pt idx="6">
                  <c:v>0.08</c:v>
                </c:pt>
                <c:pt idx="7">
                  <c:v>0.09</c:v>
                </c:pt>
                <c:pt idx="8">
                  <c:v>0.12</c:v>
                </c:pt>
                <c:pt idx="9">
                  <c:v>0.09</c:v>
                </c:pt>
                <c:pt idx="10">
                  <c:v>0.1</c:v>
                </c:pt>
                <c:pt idx="11">
                  <c:v>0.13</c:v>
                </c:pt>
                <c:pt idx="12">
                  <c:v>0.13</c:v>
                </c:pt>
                <c:pt idx="13">
                  <c:v>0.09</c:v>
                </c:pt>
                <c:pt idx="14">
                  <c:v>0.1</c:v>
                </c:pt>
                <c:pt idx="15">
                  <c:v>0.09</c:v>
                </c:pt>
              </c:numCache>
            </c:numRef>
          </c:val>
        </c:ser>
        <c:ser>
          <c:idx val="1"/>
          <c:order val="1"/>
          <c:tx>
            <c:strRef>
              <c:f>Sheet1!$C$1</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5.8724827365769549E-3"/>
                  <c:y val="-2.8551355908388366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0.21</c:v>
                </c:pt>
                <c:pt idx="1">
                  <c:v>0.24</c:v>
                </c:pt>
                <c:pt idx="2">
                  <c:v>0.24</c:v>
                </c:pt>
                <c:pt idx="3">
                  <c:v>0.27</c:v>
                </c:pt>
                <c:pt idx="4">
                  <c:v>0.24</c:v>
                </c:pt>
                <c:pt idx="5">
                  <c:v>0.22</c:v>
                </c:pt>
                <c:pt idx="6">
                  <c:v>0.24</c:v>
                </c:pt>
                <c:pt idx="7">
                  <c:v>0.28000000000000003</c:v>
                </c:pt>
                <c:pt idx="8">
                  <c:v>0.21</c:v>
                </c:pt>
                <c:pt idx="9">
                  <c:v>0.23</c:v>
                </c:pt>
                <c:pt idx="10">
                  <c:v>0.19</c:v>
                </c:pt>
                <c:pt idx="11">
                  <c:v>0.24</c:v>
                </c:pt>
                <c:pt idx="12">
                  <c:v>0.18</c:v>
                </c:pt>
                <c:pt idx="13">
                  <c:v>0.2</c:v>
                </c:pt>
                <c:pt idx="14">
                  <c:v>0.22</c:v>
                </c:pt>
                <c:pt idx="15">
                  <c:v>0.19</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0.47</c:v>
                </c:pt>
                <c:pt idx="1">
                  <c:v>0.44</c:v>
                </c:pt>
                <c:pt idx="2">
                  <c:v>0.43</c:v>
                </c:pt>
                <c:pt idx="3">
                  <c:v>0.44</c:v>
                </c:pt>
                <c:pt idx="4">
                  <c:v>0.45</c:v>
                </c:pt>
                <c:pt idx="5">
                  <c:v>0.44</c:v>
                </c:pt>
                <c:pt idx="6">
                  <c:v>0.42</c:v>
                </c:pt>
                <c:pt idx="7">
                  <c:v>0.38</c:v>
                </c:pt>
                <c:pt idx="8">
                  <c:v>0.41</c:v>
                </c:pt>
                <c:pt idx="9">
                  <c:v>0.48</c:v>
                </c:pt>
                <c:pt idx="10">
                  <c:v>0.45</c:v>
                </c:pt>
                <c:pt idx="11">
                  <c:v>0.39</c:v>
                </c:pt>
                <c:pt idx="12">
                  <c:v>0.39</c:v>
                </c:pt>
                <c:pt idx="13">
                  <c:v>0.39</c:v>
                </c:pt>
                <c:pt idx="14">
                  <c:v>0.33</c:v>
                </c:pt>
                <c:pt idx="15">
                  <c:v>0.35</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0.15</c:v>
                </c:pt>
                <c:pt idx="1">
                  <c:v>0.18</c:v>
                </c:pt>
                <c:pt idx="2">
                  <c:v>0.14000000000000001</c:v>
                </c:pt>
                <c:pt idx="3">
                  <c:v>0.14000000000000001</c:v>
                </c:pt>
                <c:pt idx="4">
                  <c:v>0.12</c:v>
                </c:pt>
                <c:pt idx="5">
                  <c:v>0.15</c:v>
                </c:pt>
                <c:pt idx="6">
                  <c:v>0.14000000000000001</c:v>
                </c:pt>
                <c:pt idx="7">
                  <c:v>0.11</c:v>
                </c:pt>
                <c:pt idx="8">
                  <c:v>0.13</c:v>
                </c:pt>
                <c:pt idx="9">
                  <c:v>0.11</c:v>
                </c:pt>
                <c:pt idx="10">
                  <c:v>0.14000000000000001</c:v>
                </c:pt>
                <c:pt idx="11">
                  <c:v>0.14000000000000001</c:v>
                </c:pt>
                <c:pt idx="12">
                  <c:v>0.15</c:v>
                </c:pt>
                <c:pt idx="13">
                  <c:v>0.17</c:v>
                </c:pt>
                <c:pt idx="14">
                  <c:v>0.14000000000000001</c:v>
                </c:pt>
                <c:pt idx="15">
                  <c:v>0.26</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7.0000000000000007E-2</c:v>
                </c:pt>
                <c:pt idx="1">
                  <c:v>7.0000000000000007E-2</c:v>
                </c:pt>
                <c:pt idx="2">
                  <c:v>0.09</c:v>
                </c:pt>
                <c:pt idx="3">
                  <c:v>7.0000000000000007E-2</c:v>
                </c:pt>
                <c:pt idx="4">
                  <c:v>0.09</c:v>
                </c:pt>
                <c:pt idx="5">
                  <c:v>0.11</c:v>
                </c:pt>
                <c:pt idx="6">
                  <c:v>0.12</c:v>
                </c:pt>
                <c:pt idx="7">
                  <c:v>0.13</c:v>
                </c:pt>
                <c:pt idx="8">
                  <c:v>0.12</c:v>
                </c:pt>
                <c:pt idx="9">
                  <c:v>0.09</c:v>
                </c:pt>
                <c:pt idx="10">
                  <c:v>0.12</c:v>
                </c:pt>
                <c:pt idx="11">
                  <c:v>0.1</c:v>
                </c:pt>
                <c:pt idx="12">
                  <c:v>0.14000000000000001</c:v>
                </c:pt>
                <c:pt idx="13">
                  <c:v>0.14000000000000001</c:v>
                </c:pt>
                <c:pt idx="14">
                  <c:v>0.21</c:v>
                </c:pt>
                <c:pt idx="15">
                  <c:v>0.12</c:v>
                </c:pt>
              </c:numCache>
            </c:numRef>
          </c:val>
        </c:ser>
        <c:dLbls>
          <c:showLegendKey val="0"/>
          <c:showVal val="0"/>
          <c:showCatName val="0"/>
          <c:showSerName val="0"/>
          <c:showPercent val="0"/>
          <c:showBubbleSize val="0"/>
        </c:dLbls>
        <c:axId val="142160256"/>
        <c:axId val="142161792"/>
      </c:areaChart>
      <c:catAx>
        <c:axId val="142160256"/>
        <c:scaling>
          <c:orientation val="minMax"/>
        </c:scaling>
        <c:delete val="0"/>
        <c:axPos val="b"/>
        <c:numFmt formatCode="General" sourceLinked="1"/>
        <c:majorTickMark val="none"/>
        <c:minorTickMark val="none"/>
        <c:tickLblPos val="nextTo"/>
        <c:crossAx val="142161792"/>
        <c:crosses val="autoZero"/>
        <c:auto val="1"/>
        <c:lblAlgn val="ctr"/>
        <c:lblOffset val="100"/>
        <c:noMultiLvlLbl val="0"/>
      </c:catAx>
      <c:valAx>
        <c:axId val="142161792"/>
        <c:scaling>
          <c:orientation val="minMax"/>
        </c:scaling>
        <c:delete val="1"/>
        <c:axPos val="l"/>
        <c:numFmt formatCode="0%" sourceLinked="1"/>
        <c:majorTickMark val="out"/>
        <c:minorTickMark val="none"/>
        <c:tickLblPos val="nextTo"/>
        <c:crossAx val="142160256"/>
        <c:crosses val="autoZero"/>
        <c:crossBetween val="midCat"/>
      </c:valAx>
    </c:plotArea>
    <c:legend>
      <c:legendPos val="t"/>
      <c:layout>
        <c:manualLayout>
          <c:xMode val="edge"/>
          <c:yMode val="edge"/>
          <c:x val="3.6055310001774456E-2"/>
          <c:y val="1.4282871996627795E-2"/>
          <c:w val="0.93309461922209247"/>
          <c:h val="7.2333848531684702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352552998289695E-2"/>
          <c:y val="8.6483630545837284E-2"/>
          <c:w val="0.92100597478878421"/>
          <c:h val="0.82606512695452594"/>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043620524327164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0.08</c:v>
                </c:pt>
                <c:pt idx="1">
                  <c:v>0.06</c:v>
                </c:pt>
                <c:pt idx="2">
                  <c:v>0.08</c:v>
                </c:pt>
                <c:pt idx="3">
                  <c:v>0.08</c:v>
                </c:pt>
                <c:pt idx="4">
                  <c:v>0.09</c:v>
                </c:pt>
                <c:pt idx="5">
                  <c:v>0.05</c:v>
                </c:pt>
                <c:pt idx="6">
                  <c:v>7.0000000000000007E-2</c:v>
                </c:pt>
                <c:pt idx="7">
                  <c:v>0.05</c:v>
                </c:pt>
                <c:pt idx="8">
                  <c:v>0.1</c:v>
                </c:pt>
                <c:pt idx="9">
                  <c:v>0.08</c:v>
                </c:pt>
                <c:pt idx="10">
                  <c:v>7.0000000000000007E-2</c:v>
                </c:pt>
                <c:pt idx="11">
                  <c:v>0.1</c:v>
                </c:pt>
                <c:pt idx="12">
                  <c:v>0.09</c:v>
                </c:pt>
                <c:pt idx="13">
                  <c:v>7.0000000000000007E-2</c:v>
                </c:pt>
                <c:pt idx="14">
                  <c:v>0.09</c:v>
                </c:pt>
                <c:pt idx="15">
                  <c:v>0.08</c:v>
                </c:pt>
              </c:numCache>
            </c:numRef>
          </c:val>
        </c:ser>
        <c:ser>
          <c:idx val="1"/>
          <c:order val="1"/>
          <c:tx>
            <c:strRef>
              <c:f>Sheet1!$C$1</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043620524327164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0.17</c:v>
                </c:pt>
                <c:pt idx="1">
                  <c:v>0.16</c:v>
                </c:pt>
                <c:pt idx="2">
                  <c:v>0.17</c:v>
                </c:pt>
                <c:pt idx="3">
                  <c:v>0.2</c:v>
                </c:pt>
                <c:pt idx="4">
                  <c:v>0.19</c:v>
                </c:pt>
                <c:pt idx="5">
                  <c:v>0.19</c:v>
                </c:pt>
                <c:pt idx="6">
                  <c:v>0.18</c:v>
                </c:pt>
                <c:pt idx="7">
                  <c:v>0.25</c:v>
                </c:pt>
                <c:pt idx="8">
                  <c:v>0.17</c:v>
                </c:pt>
                <c:pt idx="9">
                  <c:v>0.15</c:v>
                </c:pt>
                <c:pt idx="10">
                  <c:v>0.18</c:v>
                </c:pt>
                <c:pt idx="11">
                  <c:v>0.18</c:v>
                </c:pt>
                <c:pt idx="12">
                  <c:v>0.16</c:v>
                </c:pt>
                <c:pt idx="13">
                  <c:v>0.17</c:v>
                </c:pt>
                <c:pt idx="14">
                  <c:v>0.2</c:v>
                </c:pt>
                <c:pt idx="15">
                  <c:v>0.16</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0.37</c:v>
                </c:pt>
                <c:pt idx="1">
                  <c:v>0.41</c:v>
                </c:pt>
                <c:pt idx="2">
                  <c:v>0.43</c:v>
                </c:pt>
                <c:pt idx="3">
                  <c:v>0.38</c:v>
                </c:pt>
                <c:pt idx="4">
                  <c:v>0.42</c:v>
                </c:pt>
                <c:pt idx="5">
                  <c:v>0.41</c:v>
                </c:pt>
                <c:pt idx="6">
                  <c:v>0.4</c:v>
                </c:pt>
                <c:pt idx="7">
                  <c:v>0.37</c:v>
                </c:pt>
                <c:pt idx="8">
                  <c:v>0.41</c:v>
                </c:pt>
                <c:pt idx="9">
                  <c:v>0.45</c:v>
                </c:pt>
                <c:pt idx="10">
                  <c:v>0.42</c:v>
                </c:pt>
                <c:pt idx="11">
                  <c:v>0.42</c:v>
                </c:pt>
                <c:pt idx="12">
                  <c:v>0.37</c:v>
                </c:pt>
                <c:pt idx="13">
                  <c:v>0.4</c:v>
                </c:pt>
                <c:pt idx="14">
                  <c:v>0.32</c:v>
                </c:pt>
                <c:pt idx="15">
                  <c:v>0.33</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0.24</c:v>
                </c:pt>
                <c:pt idx="1">
                  <c:v>0.24</c:v>
                </c:pt>
                <c:pt idx="2">
                  <c:v>0.18</c:v>
                </c:pt>
                <c:pt idx="3">
                  <c:v>0.21</c:v>
                </c:pt>
                <c:pt idx="4">
                  <c:v>0.16</c:v>
                </c:pt>
                <c:pt idx="5">
                  <c:v>0.21</c:v>
                </c:pt>
                <c:pt idx="6">
                  <c:v>0.19</c:v>
                </c:pt>
                <c:pt idx="7">
                  <c:v>0.17</c:v>
                </c:pt>
                <c:pt idx="8">
                  <c:v>0.17</c:v>
                </c:pt>
                <c:pt idx="9">
                  <c:v>0.16</c:v>
                </c:pt>
                <c:pt idx="10">
                  <c:v>0.18</c:v>
                </c:pt>
                <c:pt idx="11">
                  <c:v>0.17</c:v>
                </c:pt>
                <c:pt idx="12">
                  <c:v>0.16</c:v>
                </c:pt>
                <c:pt idx="13">
                  <c:v>0.15</c:v>
                </c:pt>
                <c:pt idx="14">
                  <c:v>0.18</c:v>
                </c:pt>
                <c:pt idx="15">
                  <c:v>0.3</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0.14000000000000001</c:v>
                </c:pt>
                <c:pt idx="1">
                  <c:v>0.13</c:v>
                </c:pt>
                <c:pt idx="2">
                  <c:v>0.13</c:v>
                </c:pt>
                <c:pt idx="3">
                  <c:v>0.13</c:v>
                </c:pt>
                <c:pt idx="4">
                  <c:v>0.14000000000000001</c:v>
                </c:pt>
                <c:pt idx="5">
                  <c:v>0.13</c:v>
                </c:pt>
                <c:pt idx="6">
                  <c:v>0.16</c:v>
                </c:pt>
                <c:pt idx="7">
                  <c:v>0.15</c:v>
                </c:pt>
                <c:pt idx="8">
                  <c:v>0.15</c:v>
                </c:pt>
                <c:pt idx="9">
                  <c:v>0.15</c:v>
                </c:pt>
                <c:pt idx="10">
                  <c:v>0.16</c:v>
                </c:pt>
                <c:pt idx="11">
                  <c:v>0.13</c:v>
                </c:pt>
                <c:pt idx="12">
                  <c:v>0.22</c:v>
                </c:pt>
                <c:pt idx="13">
                  <c:v>0.2</c:v>
                </c:pt>
                <c:pt idx="14">
                  <c:v>0.21</c:v>
                </c:pt>
                <c:pt idx="15">
                  <c:v>0.13</c:v>
                </c:pt>
              </c:numCache>
            </c:numRef>
          </c:val>
        </c:ser>
        <c:dLbls>
          <c:showLegendKey val="0"/>
          <c:showVal val="0"/>
          <c:showCatName val="0"/>
          <c:showSerName val="0"/>
          <c:showPercent val="0"/>
          <c:showBubbleSize val="0"/>
        </c:dLbls>
        <c:axId val="142283520"/>
        <c:axId val="142285056"/>
      </c:areaChart>
      <c:catAx>
        <c:axId val="142283520"/>
        <c:scaling>
          <c:orientation val="minMax"/>
        </c:scaling>
        <c:delete val="0"/>
        <c:axPos val="b"/>
        <c:numFmt formatCode="General" sourceLinked="1"/>
        <c:majorTickMark val="none"/>
        <c:minorTickMark val="none"/>
        <c:tickLblPos val="nextTo"/>
        <c:crossAx val="142285056"/>
        <c:crosses val="autoZero"/>
        <c:auto val="1"/>
        <c:lblAlgn val="ctr"/>
        <c:lblOffset val="100"/>
        <c:noMultiLvlLbl val="0"/>
      </c:catAx>
      <c:valAx>
        <c:axId val="142285056"/>
        <c:scaling>
          <c:orientation val="minMax"/>
        </c:scaling>
        <c:delete val="1"/>
        <c:axPos val="l"/>
        <c:numFmt formatCode="0%" sourceLinked="1"/>
        <c:majorTickMark val="out"/>
        <c:minorTickMark val="none"/>
        <c:tickLblPos val="nextTo"/>
        <c:crossAx val="142283520"/>
        <c:crosses val="autoZero"/>
        <c:crossBetween val="midCat"/>
      </c:valAx>
    </c:plotArea>
    <c:legend>
      <c:legendPos val="t"/>
      <c:layout>
        <c:manualLayout>
          <c:xMode val="edge"/>
          <c:yMode val="edge"/>
          <c:x val="5.2204637527361084E-2"/>
          <c:y val="1.4007530743836843E-2"/>
          <c:w val="0.91694529169650585"/>
          <c:h val="7.3496021278325954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720121666730623E-2"/>
          <c:y val="9.5481898561562473E-2"/>
          <c:w val="0.92704805123763712"/>
          <c:h val="0.80153169401310864"/>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7.0000000000000007E-2</c:v>
                </c:pt>
                <c:pt idx="1">
                  <c:v>0.06</c:v>
                </c:pt>
                <c:pt idx="2">
                  <c:v>0.08</c:v>
                </c:pt>
                <c:pt idx="3">
                  <c:v>0.06</c:v>
                </c:pt>
                <c:pt idx="4">
                  <c:v>0.08</c:v>
                </c:pt>
                <c:pt idx="5">
                  <c:v>7.0000000000000007E-2</c:v>
                </c:pt>
                <c:pt idx="6">
                  <c:v>7.0000000000000007E-2</c:v>
                </c:pt>
                <c:pt idx="7">
                  <c:v>0.08</c:v>
                </c:pt>
                <c:pt idx="8">
                  <c:v>7.0000000000000007E-2</c:v>
                </c:pt>
                <c:pt idx="9">
                  <c:v>0.08</c:v>
                </c:pt>
                <c:pt idx="10">
                  <c:v>7.0000000000000007E-2</c:v>
                </c:pt>
                <c:pt idx="11">
                  <c:v>0.09</c:v>
                </c:pt>
                <c:pt idx="12">
                  <c:v>0.09</c:v>
                </c:pt>
                <c:pt idx="13">
                  <c:v>0.08</c:v>
                </c:pt>
                <c:pt idx="14">
                  <c:v>0.08</c:v>
                </c:pt>
                <c:pt idx="15">
                  <c:v>0.06</c:v>
                </c:pt>
              </c:numCache>
            </c:numRef>
          </c:val>
        </c:ser>
        <c:ser>
          <c:idx val="1"/>
          <c:order val="1"/>
          <c:tx>
            <c:strRef>
              <c:f>Sheet1!$C$1</c:f>
              <c:strCache>
                <c:ptCount val="1"/>
                <c:pt idx="0">
                  <c:v>Very confident</c:v>
                </c:pt>
              </c:strCache>
            </c:strRef>
          </c:tx>
          <c:spPr>
            <a:solidFill>
              <a:schemeClr val="accent1"/>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043615432882849E-3"/>
                  <c:y val="-1.0241967344999323E-16"/>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0.13</c:v>
                </c:pt>
                <c:pt idx="1">
                  <c:v>0.15</c:v>
                </c:pt>
                <c:pt idx="2">
                  <c:v>0.17</c:v>
                </c:pt>
                <c:pt idx="3">
                  <c:v>0.17</c:v>
                </c:pt>
                <c:pt idx="4">
                  <c:v>0.18</c:v>
                </c:pt>
                <c:pt idx="5">
                  <c:v>0.14000000000000001</c:v>
                </c:pt>
                <c:pt idx="6">
                  <c:v>0.18</c:v>
                </c:pt>
                <c:pt idx="7">
                  <c:v>0.13</c:v>
                </c:pt>
                <c:pt idx="8">
                  <c:v>0.14000000000000001</c:v>
                </c:pt>
                <c:pt idx="9">
                  <c:v>0.13</c:v>
                </c:pt>
                <c:pt idx="10">
                  <c:v>0.16</c:v>
                </c:pt>
                <c:pt idx="11">
                  <c:v>0.17</c:v>
                </c:pt>
                <c:pt idx="12">
                  <c:v>0.14000000000000001</c:v>
                </c:pt>
                <c:pt idx="13">
                  <c:v>0.14000000000000001</c:v>
                </c:pt>
                <c:pt idx="14">
                  <c:v>0.16</c:v>
                </c:pt>
                <c:pt idx="15">
                  <c:v>0.12</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0.34</c:v>
                </c:pt>
                <c:pt idx="1">
                  <c:v>0.37</c:v>
                </c:pt>
                <c:pt idx="2">
                  <c:v>0.36</c:v>
                </c:pt>
                <c:pt idx="3">
                  <c:v>0.39</c:v>
                </c:pt>
                <c:pt idx="4">
                  <c:v>0.39</c:v>
                </c:pt>
                <c:pt idx="5">
                  <c:v>0.38</c:v>
                </c:pt>
                <c:pt idx="6">
                  <c:v>0.32</c:v>
                </c:pt>
                <c:pt idx="7">
                  <c:v>0.39</c:v>
                </c:pt>
                <c:pt idx="8">
                  <c:v>0.35</c:v>
                </c:pt>
                <c:pt idx="9">
                  <c:v>0.33</c:v>
                </c:pt>
                <c:pt idx="10">
                  <c:v>0.35</c:v>
                </c:pt>
                <c:pt idx="11">
                  <c:v>0.36</c:v>
                </c:pt>
                <c:pt idx="12">
                  <c:v>0.36</c:v>
                </c:pt>
                <c:pt idx="13">
                  <c:v>0.36</c:v>
                </c:pt>
                <c:pt idx="14">
                  <c:v>0.33</c:v>
                </c:pt>
                <c:pt idx="15">
                  <c:v>0.28999999999999998</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0.26</c:v>
                </c:pt>
                <c:pt idx="1">
                  <c:v>0.24</c:v>
                </c:pt>
                <c:pt idx="2">
                  <c:v>0.2</c:v>
                </c:pt>
                <c:pt idx="3">
                  <c:v>0.2</c:v>
                </c:pt>
                <c:pt idx="4">
                  <c:v>0.18</c:v>
                </c:pt>
                <c:pt idx="5">
                  <c:v>0.22</c:v>
                </c:pt>
                <c:pt idx="6">
                  <c:v>0.22</c:v>
                </c:pt>
                <c:pt idx="7">
                  <c:v>0.19</c:v>
                </c:pt>
                <c:pt idx="8">
                  <c:v>0.18</c:v>
                </c:pt>
                <c:pt idx="9">
                  <c:v>0.2</c:v>
                </c:pt>
                <c:pt idx="10">
                  <c:v>0.17</c:v>
                </c:pt>
                <c:pt idx="11">
                  <c:v>0.19</c:v>
                </c:pt>
                <c:pt idx="12">
                  <c:v>0.18</c:v>
                </c:pt>
                <c:pt idx="13">
                  <c:v>0.21</c:v>
                </c:pt>
                <c:pt idx="14">
                  <c:v>0.19</c:v>
                </c:pt>
                <c:pt idx="15">
                  <c:v>0.33</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0.2</c:v>
                </c:pt>
                <c:pt idx="1">
                  <c:v>0.18</c:v>
                </c:pt>
                <c:pt idx="2">
                  <c:v>0.19</c:v>
                </c:pt>
                <c:pt idx="3">
                  <c:v>0.17</c:v>
                </c:pt>
                <c:pt idx="4">
                  <c:v>0.18</c:v>
                </c:pt>
                <c:pt idx="5">
                  <c:v>0.2</c:v>
                </c:pt>
                <c:pt idx="6">
                  <c:v>0.21</c:v>
                </c:pt>
                <c:pt idx="7">
                  <c:v>0.22</c:v>
                </c:pt>
                <c:pt idx="8">
                  <c:v>0.26</c:v>
                </c:pt>
                <c:pt idx="9">
                  <c:v>0.25</c:v>
                </c:pt>
                <c:pt idx="10">
                  <c:v>0.24</c:v>
                </c:pt>
                <c:pt idx="11">
                  <c:v>0.19</c:v>
                </c:pt>
                <c:pt idx="12">
                  <c:v>0.23</c:v>
                </c:pt>
                <c:pt idx="13">
                  <c:v>0.21</c:v>
                </c:pt>
                <c:pt idx="14">
                  <c:v>0.23</c:v>
                </c:pt>
                <c:pt idx="15">
                  <c:v>0.2</c:v>
                </c:pt>
              </c:numCache>
            </c:numRef>
          </c:val>
        </c:ser>
        <c:dLbls>
          <c:showLegendKey val="0"/>
          <c:showVal val="0"/>
          <c:showCatName val="0"/>
          <c:showSerName val="0"/>
          <c:showPercent val="0"/>
          <c:showBubbleSize val="0"/>
        </c:dLbls>
        <c:axId val="128184320"/>
        <c:axId val="128185856"/>
      </c:areaChart>
      <c:catAx>
        <c:axId val="128184320"/>
        <c:scaling>
          <c:orientation val="minMax"/>
        </c:scaling>
        <c:delete val="0"/>
        <c:axPos val="b"/>
        <c:numFmt formatCode="General" sourceLinked="1"/>
        <c:majorTickMark val="none"/>
        <c:minorTickMark val="none"/>
        <c:tickLblPos val="nextTo"/>
        <c:crossAx val="128185856"/>
        <c:crosses val="autoZero"/>
        <c:auto val="1"/>
        <c:lblAlgn val="ctr"/>
        <c:lblOffset val="100"/>
        <c:noMultiLvlLbl val="0"/>
      </c:catAx>
      <c:valAx>
        <c:axId val="128185856"/>
        <c:scaling>
          <c:orientation val="minMax"/>
        </c:scaling>
        <c:delete val="1"/>
        <c:axPos val="l"/>
        <c:numFmt formatCode="0%" sourceLinked="1"/>
        <c:majorTickMark val="out"/>
        <c:minorTickMark val="none"/>
        <c:tickLblPos val="nextTo"/>
        <c:crossAx val="128184320"/>
        <c:crosses val="autoZero"/>
        <c:crossBetween val="midCat"/>
      </c:valAx>
    </c:plotArea>
    <c:legend>
      <c:legendPos val="t"/>
      <c:layout>
        <c:manualLayout>
          <c:xMode val="edge"/>
          <c:yMode val="edge"/>
          <c:x val="3.8991662462678517E-2"/>
          <c:y val="2.3033695508731796E-2"/>
          <c:w val="0.9257156451707621"/>
          <c:h val="6.4019487089253507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233680884895293E-2"/>
          <c:y val="9.3659151269304186E-2"/>
          <c:w val="0.93412484690217867"/>
          <c:h val="0.80913516281979581"/>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
              <c:delete val="1"/>
            </c:dLbl>
            <c:dLbl>
              <c:idx val="15"/>
              <c:layout>
                <c:manualLayout>
                  <c:x val="-5.8823529411765781E-3"/>
                  <c:y val="-2.8194672894063292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0.05</c:v>
                </c:pt>
                <c:pt idx="1">
                  <c:v>0.02</c:v>
                </c:pt>
                <c:pt idx="2">
                  <c:v>0.06</c:v>
                </c:pt>
                <c:pt idx="3">
                  <c:v>0.05</c:v>
                </c:pt>
                <c:pt idx="4">
                  <c:v>0.05</c:v>
                </c:pt>
                <c:pt idx="5">
                  <c:v>0.05</c:v>
                </c:pt>
                <c:pt idx="6">
                  <c:v>0.04</c:v>
                </c:pt>
                <c:pt idx="7">
                  <c:v>0.06</c:v>
                </c:pt>
                <c:pt idx="8">
                  <c:v>0.05</c:v>
                </c:pt>
                <c:pt idx="9">
                  <c:v>0.04</c:v>
                </c:pt>
                <c:pt idx="10">
                  <c:v>0.06</c:v>
                </c:pt>
                <c:pt idx="11">
                  <c:v>0.08</c:v>
                </c:pt>
                <c:pt idx="12">
                  <c:v>7.0000000000000007E-2</c:v>
                </c:pt>
                <c:pt idx="13">
                  <c:v>0.06</c:v>
                </c:pt>
                <c:pt idx="14">
                  <c:v>0.05</c:v>
                </c:pt>
                <c:pt idx="15">
                  <c:v>0.06</c:v>
                </c:pt>
              </c:numCache>
            </c:numRef>
          </c:val>
        </c:ser>
        <c:ser>
          <c:idx val="1"/>
          <c:order val="1"/>
          <c:tx>
            <c:strRef>
              <c:f>Sheet1!$C$1</c:f>
              <c:strCache>
                <c:ptCount val="1"/>
                <c:pt idx="0">
                  <c:v>Very confident</c:v>
                </c:pt>
              </c:strCache>
            </c:strRef>
          </c:tx>
          <c:spPr>
            <a:solidFill>
              <a:schemeClr val="accent1"/>
            </a:solidFill>
            <a:ln>
              <a:noFill/>
            </a:ln>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117647058823529E-3"/>
                  <c:y val="-1.033792730320483E-16"/>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0.12</c:v>
                </c:pt>
                <c:pt idx="1">
                  <c:v>0.15</c:v>
                </c:pt>
                <c:pt idx="2">
                  <c:v>0.14000000000000001</c:v>
                </c:pt>
                <c:pt idx="3">
                  <c:v>0.15</c:v>
                </c:pt>
                <c:pt idx="4">
                  <c:v>0.15</c:v>
                </c:pt>
                <c:pt idx="5">
                  <c:v>0.14000000000000001</c:v>
                </c:pt>
                <c:pt idx="6">
                  <c:v>0.14000000000000001</c:v>
                </c:pt>
                <c:pt idx="7">
                  <c:v>0.13</c:v>
                </c:pt>
                <c:pt idx="8">
                  <c:v>0.09</c:v>
                </c:pt>
                <c:pt idx="9">
                  <c:v>0.11</c:v>
                </c:pt>
                <c:pt idx="10">
                  <c:v>0.1</c:v>
                </c:pt>
                <c:pt idx="11">
                  <c:v>0.14000000000000001</c:v>
                </c:pt>
                <c:pt idx="12">
                  <c:v>0.11</c:v>
                </c:pt>
                <c:pt idx="13">
                  <c:v>0.13</c:v>
                </c:pt>
                <c:pt idx="14">
                  <c:v>0.16</c:v>
                </c:pt>
                <c:pt idx="15">
                  <c:v>0.13</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0.42</c:v>
                </c:pt>
                <c:pt idx="1">
                  <c:v>0.43</c:v>
                </c:pt>
                <c:pt idx="2">
                  <c:v>0.42</c:v>
                </c:pt>
                <c:pt idx="3">
                  <c:v>0.42</c:v>
                </c:pt>
                <c:pt idx="4">
                  <c:v>0.43</c:v>
                </c:pt>
                <c:pt idx="5">
                  <c:v>0.42</c:v>
                </c:pt>
                <c:pt idx="6">
                  <c:v>0.4</c:v>
                </c:pt>
                <c:pt idx="7">
                  <c:v>0.41</c:v>
                </c:pt>
                <c:pt idx="8">
                  <c:v>0.45</c:v>
                </c:pt>
                <c:pt idx="9">
                  <c:v>0.45</c:v>
                </c:pt>
                <c:pt idx="10">
                  <c:v>0.43</c:v>
                </c:pt>
                <c:pt idx="11">
                  <c:v>0.43</c:v>
                </c:pt>
                <c:pt idx="12">
                  <c:v>0.39</c:v>
                </c:pt>
                <c:pt idx="13">
                  <c:v>0.37</c:v>
                </c:pt>
                <c:pt idx="14">
                  <c:v>0.38</c:v>
                </c:pt>
                <c:pt idx="15">
                  <c:v>0.36</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0.25</c:v>
                </c:pt>
                <c:pt idx="1">
                  <c:v>0.23</c:v>
                </c:pt>
                <c:pt idx="2">
                  <c:v>0.25</c:v>
                </c:pt>
                <c:pt idx="3">
                  <c:v>0.21</c:v>
                </c:pt>
                <c:pt idx="4">
                  <c:v>0.18</c:v>
                </c:pt>
                <c:pt idx="5">
                  <c:v>0.21</c:v>
                </c:pt>
                <c:pt idx="6">
                  <c:v>0.22</c:v>
                </c:pt>
                <c:pt idx="7">
                  <c:v>0.18</c:v>
                </c:pt>
                <c:pt idx="8">
                  <c:v>0.19</c:v>
                </c:pt>
                <c:pt idx="9">
                  <c:v>0.21</c:v>
                </c:pt>
                <c:pt idx="10">
                  <c:v>0.22</c:v>
                </c:pt>
                <c:pt idx="11">
                  <c:v>0.17</c:v>
                </c:pt>
                <c:pt idx="12">
                  <c:v>0.2</c:v>
                </c:pt>
                <c:pt idx="13">
                  <c:v>0.23</c:v>
                </c:pt>
                <c:pt idx="14">
                  <c:v>0.2</c:v>
                </c:pt>
                <c:pt idx="15">
                  <c:v>0.28999999999999998</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0.17</c:v>
                </c:pt>
                <c:pt idx="1">
                  <c:v>0.16</c:v>
                </c:pt>
                <c:pt idx="2">
                  <c:v>0.14000000000000001</c:v>
                </c:pt>
                <c:pt idx="3">
                  <c:v>0.17</c:v>
                </c:pt>
                <c:pt idx="4">
                  <c:v>0.19</c:v>
                </c:pt>
                <c:pt idx="5">
                  <c:v>0.19</c:v>
                </c:pt>
                <c:pt idx="6">
                  <c:v>0.19</c:v>
                </c:pt>
                <c:pt idx="7">
                  <c:v>0.22</c:v>
                </c:pt>
                <c:pt idx="8">
                  <c:v>0.21</c:v>
                </c:pt>
                <c:pt idx="9">
                  <c:v>0.19</c:v>
                </c:pt>
                <c:pt idx="10">
                  <c:v>0.2</c:v>
                </c:pt>
                <c:pt idx="11">
                  <c:v>0.19</c:v>
                </c:pt>
                <c:pt idx="12">
                  <c:v>0.23</c:v>
                </c:pt>
                <c:pt idx="13">
                  <c:v>0.22</c:v>
                </c:pt>
                <c:pt idx="14">
                  <c:v>0.21</c:v>
                </c:pt>
                <c:pt idx="15">
                  <c:v>0.16</c:v>
                </c:pt>
              </c:numCache>
            </c:numRef>
          </c:val>
        </c:ser>
        <c:dLbls>
          <c:showLegendKey val="0"/>
          <c:showVal val="0"/>
          <c:showCatName val="0"/>
          <c:showSerName val="0"/>
          <c:showPercent val="0"/>
          <c:showBubbleSize val="0"/>
        </c:dLbls>
        <c:axId val="128621184"/>
        <c:axId val="128643456"/>
      </c:areaChart>
      <c:catAx>
        <c:axId val="128621184"/>
        <c:scaling>
          <c:orientation val="minMax"/>
        </c:scaling>
        <c:delete val="0"/>
        <c:axPos val="b"/>
        <c:numFmt formatCode="General" sourceLinked="1"/>
        <c:majorTickMark val="none"/>
        <c:minorTickMark val="none"/>
        <c:tickLblPos val="nextTo"/>
        <c:crossAx val="128643456"/>
        <c:crosses val="autoZero"/>
        <c:auto val="1"/>
        <c:lblAlgn val="ctr"/>
        <c:lblOffset val="100"/>
        <c:noMultiLvlLbl val="0"/>
      </c:catAx>
      <c:valAx>
        <c:axId val="128643456"/>
        <c:scaling>
          <c:orientation val="minMax"/>
        </c:scaling>
        <c:delete val="1"/>
        <c:axPos val="l"/>
        <c:numFmt formatCode="0%" sourceLinked="1"/>
        <c:majorTickMark val="out"/>
        <c:minorTickMark val="none"/>
        <c:tickLblPos val="nextTo"/>
        <c:crossAx val="128621184"/>
        <c:crosses val="autoZero"/>
        <c:crossBetween val="midCat"/>
      </c:valAx>
    </c:plotArea>
    <c:legend>
      <c:legendPos val="t"/>
      <c:layout>
        <c:manualLayout>
          <c:xMode val="edge"/>
          <c:yMode val="edge"/>
          <c:x val="3.5944302918017611E-2"/>
          <c:y val="1.4496723978814477E-2"/>
          <c:w val="0.93168341824918943"/>
          <c:h val="6.4619304204314137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9018345633314E-2"/>
          <c:y val="8.6085878709736635E-2"/>
          <c:w val="0.92818796469956821"/>
          <c:h val="0.81934446353605439"/>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5.8430712102449742E-3"/>
                  <c:y val="-2.8019658769094184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0.05</c:v>
                </c:pt>
                <c:pt idx="1">
                  <c:v>0.03</c:v>
                </c:pt>
                <c:pt idx="2">
                  <c:v>0.05</c:v>
                </c:pt>
                <c:pt idx="3">
                  <c:v>0.04</c:v>
                </c:pt>
                <c:pt idx="4">
                  <c:v>0.05</c:v>
                </c:pt>
                <c:pt idx="5">
                  <c:v>0.04</c:v>
                </c:pt>
                <c:pt idx="6">
                  <c:v>0.04</c:v>
                </c:pt>
                <c:pt idx="7">
                  <c:v>0.05</c:v>
                </c:pt>
                <c:pt idx="8">
                  <c:v>0.05</c:v>
                </c:pt>
                <c:pt idx="9">
                  <c:v>0.03</c:v>
                </c:pt>
                <c:pt idx="10">
                  <c:v>0.04</c:v>
                </c:pt>
                <c:pt idx="11">
                  <c:v>0.05</c:v>
                </c:pt>
                <c:pt idx="12">
                  <c:v>0.06</c:v>
                </c:pt>
                <c:pt idx="13">
                  <c:v>0.06</c:v>
                </c:pt>
                <c:pt idx="14">
                  <c:v>0.05</c:v>
                </c:pt>
                <c:pt idx="15">
                  <c:v>0.05</c:v>
                </c:pt>
              </c:numCache>
            </c:numRef>
          </c:val>
        </c:ser>
        <c:ser>
          <c:idx val="1"/>
          <c:order val="1"/>
          <c:tx>
            <c:strRef>
              <c:f>Sheet1!$C$1</c:f>
              <c:strCache>
                <c:ptCount val="1"/>
                <c:pt idx="0">
                  <c:v>Very confident</c:v>
                </c:pt>
              </c:strCache>
            </c:strRef>
          </c:tx>
          <c:spPr>
            <a:solidFill>
              <a:schemeClr val="accent1"/>
            </a:solidFill>
            <a:ln>
              <a:noFill/>
            </a:ln>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3823034076837302E-3"/>
                  <c:y val="2.8019658769094184E-3"/>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0.11</c:v>
                </c:pt>
                <c:pt idx="1">
                  <c:v>0.09</c:v>
                </c:pt>
                <c:pt idx="2">
                  <c:v>0.1</c:v>
                </c:pt>
                <c:pt idx="3">
                  <c:v>0.13</c:v>
                </c:pt>
                <c:pt idx="4">
                  <c:v>0.12</c:v>
                </c:pt>
                <c:pt idx="5">
                  <c:v>0.11</c:v>
                </c:pt>
                <c:pt idx="6">
                  <c:v>0.11</c:v>
                </c:pt>
                <c:pt idx="7">
                  <c:v>0.11</c:v>
                </c:pt>
                <c:pt idx="8">
                  <c:v>0.09</c:v>
                </c:pt>
                <c:pt idx="9">
                  <c:v>0.11</c:v>
                </c:pt>
                <c:pt idx="10">
                  <c:v>0.09</c:v>
                </c:pt>
                <c:pt idx="11">
                  <c:v>0.15</c:v>
                </c:pt>
                <c:pt idx="12">
                  <c:v>0.09</c:v>
                </c:pt>
                <c:pt idx="13">
                  <c:v>0.1</c:v>
                </c:pt>
                <c:pt idx="14">
                  <c:v>0.13</c:v>
                </c:pt>
                <c:pt idx="15">
                  <c:v>0.11</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0.35</c:v>
                </c:pt>
                <c:pt idx="1">
                  <c:v>0.41</c:v>
                </c:pt>
                <c:pt idx="2">
                  <c:v>0.36</c:v>
                </c:pt>
                <c:pt idx="3">
                  <c:v>0.38</c:v>
                </c:pt>
                <c:pt idx="4">
                  <c:v>0.39</c:v>
                </c:pt>
                <c:pt idx="5">
                  <c:v>0.33</c:v>
                </c:pt>
                <c:pt idx="6">
                  <c:v>0.36</c:v>
                </c:pt>
                <c:pt idx="7">
                  <c:v>0.36</c:v>
                </c:pt>
                <c:pt idx="8">
                  <c:v>0.37</c:v>
                </c:pt>
                <c:pt idx="9">
                  <c:v>0.42</c:v>
                </c:pt>
                <c:pt idx="10">
                  <c:v>0.37</c:v>
                </c:pt>
                <c:pt idx="11">
                  <c:v>0.37</c:v>
                </c:pt>
                <c:pt idx="12">
                  <c:v>0.34</c:v>
                </c:pt>
                <c:pt idx="13">
                  <c:v>0.35</c:v>
                </c:pt>
                <c:pt idx="14">
                  <c:v>0.36</c:v>
                </c:pt>
                <c:pt idx="15">
                  <c:v>0.3</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0.28000000000000003</c:v>
                </c:pt>
                <c:pt idx="1">
                  <c:v>0.28999999999999998</c:v>
                </c:pt>
                <c:pt idx="2">
                  <c:v>0.31</c:v>
                </c:pt>
                <c:pt idx="3">
                  <c:v>0.24</c:v>
                </c:pt>
                <c:pt idx="4">
                  <c:v>0.23</c:v>
                </c:pt>
                <c:pt idx="5">
                  <c:v>0.28999999999999998</c:v>
                </c:pt>
                <c:pt idx="6">
                  <c:v>0.25</c:v>
                </c:pt>
                <c:pt idx="7">
                  <c:v>0.2</c:v>
                </c:pt>
                <c:pt idx="8">
                  <c:v>0.26</c:v>
                </c:pt>
                <c:pt idx="9">
                  <c:v>0.23</c:v>
                </c:pt>
                <c:pt idx="10">
                  <c:v>0.24</c:v>
                </c:pt>
                <c:pt idx="11">
                  <c:v>0.22</c:v>
                </c:pt>
                <c:pt idx="12">
                  <c:v>0.24</c:v>
                </c:pt>
                <c:pt idx="13">
                  <c:v>0.22</c:v>
                </c:pt>
                <c:pt idx="14">
                  <c:v>0.22</c:v>
                </c:pt>
                <c:pt idx="15">
                  <c:v>0.37</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0.21</c:v>
                </c:pt>
                <c:pt idx="1">
                  <c:v>0.18</c:v>
                </c:pt>
                <c:pt idx="2">
                  <c:v>0.17</c:v>
                </c:pt>
                <c:pt idx="3">
                  <c:v>0.2</c:v>
                </c:pt>
                <c:pt idx="4">
                  <c:v>0.21</c:v>
                </c:pt>
                <c:pt idx="5">
                  <c:v>0.22</c:v>
                </c:pt>
                <c:pt idx="6">
                  <c:v>0.24</c:v>
                </c:pt>
                <c:pt idx="7">
                  <c:v>0.28000000000000003</c:v>
                </c:pt>
                <c:pt idx="8">
                  <c:v>0.24</c:v>
                </c:pt>
                <c:pt idx="9">
                  <c:v>0.22</c:v>
                </c:pt>
                <c:pt idx="10">
                  <c:v>0.26</c:v>
                </c:pt>
                <c:pt idx="11">
                  <c:v>0.21</c:v>
                </c:pt>
                <c:pt idx="12">
                  <c:v>0.27</c:v>
                </c:pt>
                <c:pt idx="13">
                  <c:v>0.28000000000000003</c:v>
                </c:pt>
                <c:pt idx="14">
                  <c:v>0.24</c:v>
                </c:pt>
                <c:pt idx="15">
                  <c:v>0.17</c:v>
                </c:pt>
              </c:numCache>
            </c:numRef>
          </c:val>
        </c:ser>
        <c:dLbls>
          <c:showLegendKey val="0"/>
          <c:showVal val="0"/>
          <c:showCatName val="0"/>
          <c:showSerName val="0"/>
          <c:showPercent val="0"/>
          <c:showBubbleSize val="0"/>
        </c:dLbls>
        <c:axId val="128791296"/>
        <c:axId val="128792832"/>
      </c:areaChart>
      <c:catAx>
        <c:axId val="128791296"/>
        <c:scaling>
          <c:orientation val="minMax"/>
        </c:scaling>
        <c:delete val="0"/>
        <c:axPos val="b"/>
        <c:numFmt formatCode="General" sourceLinked="1"/>
        <c:majorTickMark val="none"/>
        <c:minorTickMark val="none"/>
        <c:tickLblPos val="nextTo"/>
        <c:crossAx val="128792832"/>
        <c:crosses val="autoZero"/>
        <c:auto val="1"/>
        <c:lblAlgn val="ctr"/>
        <c:lblOffset val="100"/>
        <c:noMultiLvlLbl val="0"/>
      </c:catAx>
      <c:valAx>
        <c:axId val="128792832"/>
        <c:scaling>
          <c:orientation val="minMax"/>
        </c:scaling>
        <c:delete val="1"/>
        <c:axPos val="l"/>
        <c:numFmt formatCode="0%" sourceLinked="1"/>
        <c:majorTickMark val="out"/>
        <c:minorTickMark val="none"/>
        <c:tickLblPos val="nextTo"/>
        <c:crossAx val="128791296"/>
        <c:crosses val="autoZero"/>
        <c:crossBetween val="midCat"/>
      </c:valAx>
    </c:plotArea>
    <c:legend>
      <c:legendPos val="t"/>
      <c:layout>
        <c:manualLayout>
          <c:xMode val="edge"/>
          <c:yMode val="edge"/>
          <c:x val="4.5069977679007896E-2"/>
          <c:y val="1.4601772254448503E-2"/>
          <c:w val="0.92558492248383895"/>
          <c:h val="7.0986812668945298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605564117056463E-2"/>
          <c:y val="8.6191578206192901E-2"/>
          <c:w val="0.93269046198857708"/>
          <c:h val="0.81822817069480491"/>
        </c:manualLayout>
      </c:layout>
      <c:areaChart>
        <c:grouping val="percentStacked"/>
        <c:varyColors val="0"/>
        <c:ser>
          <c:idx val="0"/>
          <c:order val="0"/>
          <c:tx>
            <c:strRef>
              <c:f>Sheet1!$B$1</c:f>
              <c:strCache>
                <c:ptCount val="1"/>
                <c:pt idx="0">
                  <c:v>Extremely confident</c:v>
                </c:pt>
              </c:strCache>
            </c:strRef>
          </c:tx>
          <c:spPr>
            <a:solidFill>
              <a:schemeClr val="tx2"/>
            </a:solidFill>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136490416879001E-3"/>
                  <c:y val="-1.0468707210806063E-16"/>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0.05</c:v>
                </c:pt>
                <c:pt idx="1">
                  <c:v>0.03</c:v>
                </c:pt>
                <c:pt idx="2">
                  <c:v>0.05</c:v>
                </c:pt>
                <c:pt idx="3">
                  <c:v>0.03</c:v>
                </c:pt>
                <c:pt idx="4">
                  <c:v>0.05</c:v>
                </c:pt>
                <c:pt idx="5">
                  <c:v>0.03</c:v>
                </c:pt>
                <c:pt idx="6">
                  <c:v>0.04</c:v>
                </c:pt>
                <c:pt idx="7">
                  <c:v>0.06</c:v>
                </c:pt>
                <c:pt idx="8">
                  <c:v>0.05</c:v>
                </c:pt>
                <c:pt idx="9">
                  <c:v>0.04</c:v>
                </c:pt>
                <c:pt idx="10">
                  <c:v>0.05</c:v>
                </c:pt>
                <c:pt idx="11">
                  <c:v>7.0000000000000007E-2</c:v>
                </c:pt>
                <c:pt idx="12">
                  <c:v>7.0000000000000007E-2</c:v>
                </c:pt>
                <c:pt idx="13">
                  <c:v>0.05</c:v>
                </c:pt>
                <c:pt idx="14">
                  <c:v>0.05</c:v>
                </c:pt>
                <c:pt idx="15">
                  <c:v>0.05</c:v>
                </c:pt>
              </c:numCache>
            </c:numRef>
          </c:val>
        </c:ser>
        <c:ser>
          <c:idx val="1"/>
          <c:order val="1"/>
          <c:tx>
            <c:strRef>
              <c:f>Sheet1!$C$1</c:f>
              <c:strCache>
                <c:ptCount val="1"/>
                <c:pt idx="0">
                  <c:v>Very confident</c:v>
                </c:pt>
              </c:strCache>
            </c:strRef>
          </c:tx>
          <c:spPr>
            <a:solidFill>
              <a:schemeClr val="accent1"/>
            </a:solidFill>
            <a:ln>
              <a:noFill/>
            </a:ln>
          </c:spPr>
          <c:dLbls>
            <c:dLbl>
              <c:idx val="0"/>
              <c:spPr/>
              <c:txPr>
                <a:bodyPr/>
                <a:lstStyle/>
                <a:p>
                  <a:pPr>
                    <a:defRPr>
                      <a:solidFill>
                        <a:schemeClr val="tx1"/>
                      </a:solidFill>
                    </a:defRPr>
                  </a:pPr>
                  <a:endParaRPr lang="en-US"/>
                </a:p>
              </c:txPr>
              <c:showLegendKey val="0"/>
              <c:showVal val="1"/>
              <c:showCatName val="0"/>
              <c:showSerName val="0"/>
              <c:showPercent val="0"/>
              <c:showBubbleSize val="0"/>
            </c:dLbl>
            <c:dLbl>
              <c:idx val="15"/>
              <c:layout>
                <c:manualLayout>
                  <c:x val="-4.4136490416880076E-3"/>
                  <c:y val="0"/>
                </c:manualLayout>
              </c:layout>
              <c:showLegendKey val="0"/>
              <c:showVal val="1"/>
              <c:showCatName val="0"/>
              <c:showSerName val="0"/>
              <c:showPercent val="0"/>
              <c:showBubbleSize val="0"/>
            </c:dLbl>
            <c:txPr>
              <a:bodyPr/>
              <a:lstStyle/>
              <a:p>
                <a:pPr>
                  <a:defRPr>
                    <a:solidFill>
                      <a:schemeClr val="bg2"/>
                    </a:solidFill>
                  </a:defRPr>
                </a:pPr>
                <a:endParaRPr lang="en-US"/>
              </a:p>
            </c:txPr>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Sheet1!$C$2:$C$17</c:f>
              <c:numCache>
                <c:formatCode>0%</c:formatCode>
                <c:ptCount val="16"/>
                <c:pt idx="0">
                  <c:v>0.08</c:v>
                </c:pt>
                <c:pt idx="1">
                  <c:v>0.08</c:v>
                </c:pt>
                <c:pt idx="2">
                  <c:v>0.1</c:v>
                </c:pt>
                <c:pt idx="3">
                  <c:v>0.11</c:v>
                </c:pt>
                <c:pt idx="4">
                  <c:v>0.12</c:v>
                </c:pt>
                <c:pt idx="5">
                  <c:v>0.12</c:v>
                </c:pt>
                <c:pt idx="6">
                  <c:v>0.09</c:v>
                </c:pt>
                <c:pt idx="7">
                  <c:v>0.1</c:v>
                </c:pt>
                <c:pt idx="8">
                  <c:v>0.09</c:v>
                </c:pt>
                <c:pt idx="9">
                  <c:v>0.09</c:v>
                </c:pt>
                <c:pt idx="10">
                  <c:v>0.09</c:v>
                </c:pt>
                <c:pt idx="11">
                  <c:v>0.1</c:v>
                </c:pt>
                <c:pt idx="12">
                  <c:v>0.08</c:v>
                </c:pt>
                <c:pt idx="13">
                  <c:v>0.09</c:v>
                </c:pt>
                <c:pt idx="14">
                  <c:v>0.1</c:v>
                </c:pt>
                <c:pt idx="15">
                  <c:v>0.11</c:v>
                </c:pt>
              </c:numCache>
            </c:numRef>
          </c:val>
        </c:ser>
        <c:ser>
          <c:idx val="2"/>
          <c:order val="2"/>
          <c:tx>
            <c:strRef>
              <c:f>Sheet1!$D$1</c:f>
              <c:strCache>
                <c:ptCount val="1"/>
                <c:pt idx="0">
                  <c:v>Somewhat confident</c:v>
                </c:pt>
              </c:strCache>
            </c:strRef>
          </c:tx>
          <c:spPr>
            <a:solidFill>
              <a:schemeClr val="accent3">
                <a:lumMod val="60000"/>
                <a:lumOff val="40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Sheet1!$D$2:$D$17</c:f>
              <c:numCache>
                <c:formatCode>0%</c:formatCode>
                <c:ptCount val="16"/>
                <c:pt idx="0">
                  <c:v>0.31</c:v>
                </c:pt>
                <c:pt idx="1">
                  <c:v>0.38</c:v>
                </c:pt>
                <c:pt idx="2">
                  <c:v>0.37</c:v>
                </c:pt>
                <c:pt idx="3">
                  <c:v>0.35</c:v>
                </c:pt>
                <c:pt idx="4">
                  <c:v>0.34</c:v>
                </c:pt>
                <c:pt idx="5">
                  <c:v>0.34</c:v>
                </c:pt>
                <c:pt idx="6">
                  <c:v>0.32</c:v>
                </c:pt>
                <c:pt idx="7">
                  <c:v>0.31</c:v>
                </c:pt>
                <c:pt idx="8">
                  <c:v>0.31</c:v>
                </c:pt>
                <c:pt idx="9">
                  <c:v>0.34</c:v>
                </c:pt>
                <c:pt idx="10">
                  <c:v>0.33</c:v>
                </c:pt>
                <c:pt idx="11">
                  <c:v>0.35</c:v>
                </c:pt>
                <c:pt idx="12">
                  <c:v>0.36</c:v>
                </c:pt>
                <c:pt idx="13">
                  <c:v>0.35</c:v>
                </c:pt>
                <c:pt idx="14">
                  <c:v>0.39</c:v>
                </c:pt>
                <c:pt idx="15">
                  <c:v>0.3</c:v>
                </c:pt>
              </c:numCache>
            </c:numRef>
          </c:val>
        </c:ser>
        <c:ser>
          <c:idx val="3"/>
          <c:order val="3"/>
          <c:tx>
            <c:strRef>
              <c:f>Sheet1!$E$1</c:f>
              <c:strCache>
                <c:ptCount val="1"/>
                <c:pt idx="0">
                  <c:v>Not too confident</c:v>
                </c:pt>
              </c:strCache>
            </c:strRef>
          </c:tx>
          <c:spPr>
            <a:solidFill>
              <a:srgbClr val="FFD966"/>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Sheet1!$E$2:$E$17</c:f>
              <c:numCache>
                <c:formatCode>0%</c:formatCode>
                <c:ptCount val="16"/>
                <c:pt idx="0">
                  <c:v>0.28999999999999998</c:v>
                </c:pt>
                <c:pt idx="1">
                  <c:v>0.3</c:v>
                </c:pt>
                <c:pt idx="2">
                  <c:v>0.3</c:v>
                </c:pt>
                <c:pt idx="3">
                  <c:v>0.25</c:v>
                </c:pt>
                <c:pt idx="4">
                  <c:v>0.22</c:v>
                </c:pt>
                <c:pt idx="5">
                  <c:v>0.24</c:v>
                </c:pt>
                <c:pt idx="6">
                  <c:v>0.27</c:v>
                </c:pt>
                <c:pt idx="7">
                  <c:v>0.21</c:v>
                </c:pt>
                <c:pt idx="8">
                  <c:v>0.25</c:v>
                </c:pt>
                <c:pt idx="9">
                  <c:v>0.25</c:v>
                </c:pt>
                <c:pt idx="10">
                  <c:v>0.23</c:v>
                </c:pt>
                <c:pt idx="11">
                  <c:v>0.26</c:v>
                </c:pt>
                <c:pt idx="12">
                  <c:v>0.22</c:v>
                </c:pt>
                <c:pt idx="13">
                  <c:v>0.23</c:v>
                </c:pt>
                <c:pt idx="14">
                  <c:v>0.2</c:v>
                </c:pt>
                <c:pt idx="15">
                  <c:v>0.34</c:v>
                </c:pt>
              </c:numCache>
            </c:numRef>
          </c:val>
        </c:ser>
        <c:ser>
          <c:idx val="4"/>
          <c:order val="4"/>
          <c:tx>
            <c:strRef>
              <c:f>Sheet1!$F$1</c:f>
              <c:strCache>
                <c:ptCount val="1"/>
                <c:pt idx="0">
                  <c:v>Not at all confident</c:v>
                </c:pt>
              </c:strCache>
            </c:strRef>
          </c:tx>
          <c:spPr>
            <a:solidFill>
              <a:schemeClr val="accent2">
                <a:lumMod val="75000"/>
              </a:schemeClr>
            </a:solidFill>
          </c:spPr>
          <c:dLbls>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Sheet1!$F$2:$F$17</c:f>
              <c:numCache>
                <c:formatCode>0%</c:formatCode>
                <c:ptCount val="16"/>
                <c:pt idx="0">
                  <c:v>0.26</c:v>
                </c:pt>
                <c:pt idx="1">
                  <c:v>0.21</c:v>
                </c:pt>
                <c:pt idx="2">
                  <c:v>0.18</c:v>
                </c:pt>
                <c:pt idx="3">
                  <c:v>0.26</c:v>
                </c:pt>
                <c:pt idx="4">
                  <c:v>0.26</c:v>
                </c:pt>
                <c:pt idx="5">
                  <c:v>0.27</c:v>
                </c:pt>
                <c:pt idx="6">
                  <c:v>0.28000000000000003</c:v>
                </c:pt>
                <c:pt idx="7">
                  <c:v>0.33</c:v>
                </c:pt>
                <c:pt idx="8">
                  <c:v>0.28999999999999998</c:v>
                </c:pt>
                <c:pt idx="9">
                  <c:v>0.28000000000000003</c:v>
                </c:pt>
                <c:pt idx="10">
                  <c:v>0.28999999999999998</c:v>
                </c:pt>
                <c:pt idx="11">
                  <c:v>0.22</c:v>
                </c:pt>
                <c:pt idx="12">
                  <c:v>0.28000000000000003</c:v>
                </c:pt>
                <c:pt idx="13">
                  <c:v>0.28000000000000003</c:v>
                </c:pt>
                <c:pt idx="14">
                  <c:v>0.25</c:v>
                </c:pt>
                <c:pt idx="15">
                  <c:v>0.2</c:v>
                </c:pt>
              </c:numCache>
            </c:numRef>
          </c:val>
        </c:ser>
        <c:dLbls>
          <c:showLegendKey val="0"/>
          <c:showVal val="0"/>
          <c:showCatName val="0"/>
          <c:showSerName val="0"/>
          <c:showPercent val="0"/>
          <c:showBubbleSize val="0"/>
        </c:dLbls>
        <c:axId val="128843776"/>
        <c:axId val="128845312"/>
      </c:areaChart>
      <c:catAx>
        <c:axId val="128843776"/>
        <c:scaling>
          <c:orientation val="minMax"/>
        </c:scaling>
        <c:delete val="0"/>
        <c:axPos val="b"/>
        <c:numFmt formatCode="General" sourceLinked="1"/>
        <c:majorTickMark val="none"/>
        <c:minorTickMark val="none"/>
        <c:tickLblPos val="nextTo"/>
        <c:crossAx val="128845312"/>
        <c:crosses val="autoZero"/>
        <c:auto val="1"/>
        <c:lblAlgn val="ctr"/>
        <c:lblOffset val="100"/>
        <c:noMultiLvlLbl val="0"/>
      </c:catAx>
      <c:valAx>
        <c:axId val="128845312"/>
        <c:scaling>
          <c:orientation val="minMax"/>
        </c:scaling>
        <c:delete val="1"/>
        <c:axPos val="l"/>
        <c:numFmt formatCode="0%" sourceLinked="1"/>
        <c:majorTickMark val="out"/>
        <c:minorTickMark val="none"/>
        <c:tickLblPos val="nextTo"/>
        <c:crossAx val="128843776"/>
        <c:crosses val="autoZero"/>
        <c:crossBetween val="midCat"/>
      </c:valAx>
    </c:plotArea>
    <c:legend>
      <c:legendPos val="t"/>
      <c:layout>
        <c:manualLayout>
          <c:xMode val="edge"/>
          <c:yMode val="edge"/>
          <c:x val="3.8892588811364925E-2"/>
          <c:y val="8.5725988877113652E-3"/>
          <c:w val="0.93171007585104937"/>
          <c:h val="7.2333832270039117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777E-2"/>
          <c:y val="0.11021767561456786"/>
          <c:w val="0.96944444444444444"/>
          <c:h val="0.83278801652458678"/>
        </c:manualLayout>
      </c:layout>
      <c:barChart>
        <c:barDir val="col"/>
        <c:grouping val="clustered"/>
        <c:varyColors val="0"/>
        <c:ser>
          <c:idx val="0"/>
          <c:order val="0"/>
          <c:tx>
            <c:strRef>
              <c:f>Sheet1!$B$1</c:f>
              <c:strCache>
                <c:ptCount val="1"/>
                <c:pt idx="0">
                  <c:v>Had increased costs (n=535)</c:v>
                </c:pt>
              </c:strCache>
            </c:strRef>
          </c:tx>
          <c:invertIfNegative val="0"/>
          <c:dLbls>
            <c:showLegendKey val="0"/>
            <c:showVal val="1"/>
            <c:showCatName val="0"/>
            <c:showSerName val="0"/>
            <c:showPercent val="0"/>
            <c:showBubbleSize val="0"/>
            <c:showLeaderLines val="0"/>
          </c:dLbls>
          <c:cat>
            <c:multiLvlStrRef>
              <c:f>Sheet1!$A$2:$A$10</c:f>
            </c:multiLvlStrRef>
          </c:cat>
          <c:val>
            <c:numRef>
              <c:f>Sheet1!$B$2:$B$10</c:f>
              <c:numCache>
                <c:formatCode>0%</c:formatCode>
                <c:ptCount val="9"/>
                <c:pt idx="0">
                  <c:v>0.76</c:v>
                </c:pt>
                <c:pt idx="1">
                  <c:v>0.74</c:v>
                </c:pt>
                <c:pt idx="2">
                  <c:v>0.67</c:v>
                </c:pt>
                <c:pt idx="3">
                  <c:v>0.62</c:v>
                </c:pt>
                <c:pt idx="4">
                  <c:v>0.61</c:v>
                </c:pt>
                <c:pt idx="5">
                  <c:v>0.44</c:v>
                </c:pt>
                <c:pt idx="6">
                  <c:v>0.31</c:v>
                </c:pt>
                <c:pt idx="7">
                  <c:v>0.3</c:v>
                </c:pt>
                <c:pt idx="8">
                  <c:v>0.28999999999999998</c:v>
                </c:pt>
              </c:numCache>
            </c:numRef>
          </c:val>
        </c:ser>
        <c:ser>
          <c:idx val="1"/>
          <c:order val="1"/>
          <c:tx>
            <c:strRef>
              <c:f>Sheet1!$C$1</c:f>
              <c:strCache>
                <c:ptCount val="1"/>
                <c:pt idx="0">
                  <c:v>No increased costs (n=329)</c:v>
                </c:pt>
              </c:strCache>
            </c:strRef>
          </c:tx>
          <c:invertIfNegative val="0"/>
          <c:dLbls>
            <c:showLegendKey val="0"/>
            <c:showVal val="1"/>
            <c:showCatName val="0"/>
            <c:showSerName val="0"/>
            <c:showPercent val="0"/>
            <c:showBubbleSize val="0"/>
            <c:showLeaderLines val="0"/>
          </c:dLbls>
          <c:cat>
            <c:multiLvlStrRef>
              <c:f>Sheet1!$A$2:$A$10</c:f>
            </c:multiLvlStrRef>
          </c:cat>
          <c:val>
            <c:numRef>
              <c:f>Sheet1!$C$2:$C$10</c:f>
              <c:numCache>
                <c:formatCode>0%</c:formatCode>
                <c:ptCount val="9"/>
                <c:pt idx="0">
                  <c:v>0.6</c:v>
                </c:pt>
                <c:pt idx="1">
                  <c:v>0.87</c:v>
                </c:pt>
                <c:pt idx="2">
                  <c:v>0.53</c:v>
                </c:pt>
                <c:pt idx="3">
                  <c:v>0.38</c:v>
                </c:pt>
                <c:pt idx="4">
                  <c:v>0.39</c:v>
                </c:pt>
                <c:pt idx="5">
                  <c:v>0.25</c:v>
                </c:pt>
                <c:pt idx="6">
                  <c:v>0.14000000000000001</c:v>
                </c:pt>
                <c:pt idx="7">
                  <c:v>0.17</c:v>
                </c:pt>
                <c:pt idx="8">
                  <c:v>0.19</c:v>
                </c:pt>
              </c:numCache>
            </c:numRef>
          </c:val>
        </c:ser>
        <c:dLbls>
          <c:showLegendKey val="0"/>
          <c:showVal val="0"/>
          <c:showCatName val="0"/>
          <c:showSerName val="0"/>
          <c:showPercent val="0"/>
          <c:showBubbleSize val="0"/>
        </c:dLbls>
        <c:gapWidth val="50"/>
        <c:axId val="102633472"/>
        <c:axId val="102635008"/>
      </c:barChart>
      <c:catAx>
        <c:axId val="102633472"/>
        <c:scaling>
          <c:orientation val="minMax"/>
        </c:scaling>
        <c:delete val="0"/>
        <c:axPos val="b"/>
        <c:numFmt formatCode="General" sourceLinked="1"/>
        <c:majorTickMark val="none"/>
        <c:minorTickMark val="none"/>
        <c:tickLblPos val="nextTo"/>
        <c:txPr>
          <a:bodyPr rot="0"/>
          <a:lstStyle/>
          <a:p>
            <a:pPr>
              <a:defRPr/>
            </a:pPr>
            <a:endParaRPr lang="en-US"/>
          </a:p>
        </c:txPr>
        <c:crossAx val="102635008"/>
        <c:crosses val="autoZero"/>
        <c:auto val="1"/>
        <c:lblAlgn val="ctr"/>
        <c:lblOffset val="100"/>
        <c:noMultiLvlLbl val="0"/>
      </c:catAx>
      <c:valAx>
        <c:axId val="102635008"/>
        <c:scaling>
          <c:orientation val="minMax"/>
        </c:scaling>
        <c:delete val="1"/>
        <c:axPos val="l"/>
        <c:numFmt formatCode="0%" sourceLinked="1"/>
        <c:majorTickMark val="out"/>
        <c:minorTickMark val="none"/>
        <c:tickLblPos val="nextTo"/>
        <c:crossAx val="102633472"/>
        <c:crosses val="autoZero"/>
        <c:crossBetween val="between"/>
      </c:valAx>
    </c:plotArea>
    <c:legend>
      <c:legendPos val="t"/>
      <c:overlay val="0"/>
    </c:legend>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776001706916617E-3"/>
          <c:y val="3.4375000000000003E-2"/>
          <c:w val="0.99892239982930831"/>
          <c:h val="0.86413558070866137"/>
        </c:manualLayout>
      </c:layout>
      <c:barChart>
        <c:barDir val="col"/>
        <c:grouping val="clustered"/>
        <c:varyColors val="0"/>
        <c:ser>
          <c:idx val="0"/>
          <c:order val="0"/>
          <c:tx>
            <c:strRef>
              <c:f>Sheet1!$B$1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satisfied</c:v>
                </c:pt>
                <c:pt idx="1">
                  <c:v>Very satisfied</c:v>
                </c:pt>
                <c:pt idx="2">
                  <c:v>Somewhat satisfied</c:v>
                </c:pt>
                <c:pt idx="3">
                  <c:v>Not too satisfied</c:v>
                </c:pt>
                <c:pt idx="4">
                  <c:v>Not at all satisfied</c:v>
                </c:pt>
              </c:strCache>
            </c:strRef>
          </c:cat>
          <c:val>
            <c:numRef>
              <c:f>Sheet1!$B$2:$B$6</c:f>
              <c:numCache>
                <c:formatCode>0%</c:formatCode>
                <c:ptCount val="5"/>
                <c:pt idx="0">
                  <c:v>0.12</c:v>
                </c:pt>
                <c:pt idx="1">
                  <c:v>0.31</c:v>
                </c:pt>
                <c:pt idx="2">
                  <c:v>0.31</c:v>
                </c:pt>
                <c:pt idx="3">
                  <c:v>0.12</c:v>
                </c:pt>
                <c:pt idx="4">
                  <c:v>0.14000000000000001</c:v>
                </c:pt>
              </c:numCache>
            </c:numRef>
          </c:val>
        </c:ser>
        <c:dLbls>
          <c:showLegendKey val="0"/>
          <c:showVal val="0"/>
          <c:showCatName val="0"/>
          <c:showSerName val="0"/>
          <c:showPercent val="0"/>
          <c:showBubbleSize val="0"/>
        </c:dLbls>
        <c:gapWidth val="80"/>
        <c:axId val="6695552"/>
        <c:axId val="6734208"/>
      </c:barChart>
      <c:catAx>
        <c:axId val="6695552"/>
        <c:scaling>
          <c:orientation val="minMax"/>
        </c:scaling>
        <c:delete val="0"/>
        <c:axPos val="b"/>
        <c:numFmt formatCode="General" sourceLinked="1"/>
        <c:majorTickMark val="none"/>
        <c:minorTickMark val="none"/>
        <c:tickLblPos val="nextTo"/>
        <c:crossAx val="6734208"/>
        <c:crosses val="autoZero"/>
        <c:auto val="1"/>
        <c:lblAlgn val="ctr"/>
        <c:lblOffset val="100"/>
        <c:noMultiLvlLbl val="0"/>
      </c:catAx>
      <c:valAx>
        <c:axId val="6734208"/>
        <c:scaling>
          <c:orientation val="minMax"/>
        </c:scaling>
        <c:delete val="1"/>
        <c:axPos val="l"/>
        <c:numFmt formatCode="0%" sourceLinked="1"/>
        <c:majorTickMark val="out"/>
        <c:minorTickMark val="none"/>
        <c:tickLblPos val="nextTo"/>
        <c:crossAx val="669555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363790013526553E-2"/>
          <c:y val="3.4375000000000003E-2"/>
          <c:w val="0.97335025425093158"/>
          <c:h val="0.86413558070866137"/>
        </c:manualLayout>
      </c:layout>
      <c:lineChart>
        <c:grouping val="standard"/>
        <c:varyColors val="0"/>
        <c:ser>
          <c:idx val="0"/>
          <c:order val="0"/>
          <c:tx>
            <c:strRef>
              <c:f>Sheet1!$B$1</c:f>
              <c:strCache>
                <c:ptCount val="1"/>
                <c:pt idx="0">
                  <c:v>Yes</c:v>
                </c:pt>
              </c:strCache>
            </c:strRef>
          </c:tx>
          <c:dPt>
            <c:idx val="0"/>
            <c:bubble3D val="0"/>
            <c:spPr/>
          </c:dPt>
          <c:dPt>
            <c:idx val="1"/>
            <c:bubble3D val="0"/>
          </c:dPt>
          <c:dPt>
            <c:idx val="2"/>
            <c:bubble3D val="0"/>
          </c:dPt>
          <c:dPt>
            <c:idx val="3"/>
            <c:bubble3D val="0"/>
          </c:dPt>
          <c:dPt>
            <c:idx val="4"/>
            <c:bubble3D val="0"/>
          </c:dPt>
          <c:dPt>
            <c:idx val="5"/>
            <c:bubble3D val="0"/>
          </c:dPt>
          <c:dPt>
            <c:idx val="6"/>
            <c:bubble3D val="0"/>
          </c:dPt>
          <c:dPt>
            <c:idx val="7"/>
            <c:bubble3D val="0"/>
          </c:dPt>
          <c:dPt>
            <c:idx val="8"/>
            <c:bubble3D val="0"/>
          </c:dPt>
          <c:dPt>
            <c:idx val="9"/>
            <c:bubble3D val="0"/>
          </c:dPt>
          <c:dPt>
            <c:idx val="10"/>
            <c:bubble3D val="0"/>
          </c:dPt>
          <c:dPt>
            <c:idx val="11"/>
            <c:bubble3D val="0"/>
          </c:dPt>
          <c:dPt>
            <c:idx val="12"/>
            <c:bubble3D val="0"/>
          </c:dPt>
          <c:dPt>
            <c:idx val="13"/>
            <c:bubble3D val="0"/>
          </c:dPt>
          <c:dLbls>
            <c:dLbl>
              <c:idx val="0"/>
              <c:layout>
                <c:manualLayout>
                  <c:x val="-1.9247038596549308E-2"/>
                  <c:y val="4.3749999999999997E-2"/>
                </c:manualLayout>
              </c:layout>
              <c:showLegendKey val="0"/>
              <c:showVal val="1"/>
              <c:showCatName val="0"/>
              <c:showSerName val="0"/>
              <c:showPercent val="0"/>
              <c:showBubbleSize val="0"/>
            </c:dLbl>
            <c:dLbl>
              <c:idx val="1"/>
              <c:layout>
                <c:manualLayout>
                  <c:x val="-5.9221657220151864E-3"/>
                  <c:y val="-4.0625000000000015E-2"/>
                </c:manualLayout>
              </c:layout>
              <c:showLegendKey val="0"/>
              <c:showVal val="1"/>
              <c:showCatName val="0"/>
              <c:showSerName val="0"/>
              <c:showPercent val="0"/>
              <c:showBubbleSize val="0"/>
            </c:dLbl>
            <c:dLbl>
              <c:idx val="2"/>
              <c:layout>
                <c:manualLayout>
                  <c:x val="-7.4027071525189668E-3"/>
                  <c:y val="3.7499999999999999E-2"/>
                </c:manualLayout>
              </c:layout>
              <c:showLegendKey val="0"/>
              <c:showVal val="1"/>
              <c:showCatName val="0"/>
              <c:showSerName val="0"/>
              <c:showPercent val="0"/>
              <c:showBubbleSize val="0"/>
            </c:dLbl>
            <c:dLbl>
              <c:idx val="3"/>
              <c:layout>
                <c:manualLayout>
                  <c:x val="-2.9610828610075867E-3"/>
                  <c:y val="-3.7500000000000012E-2"/>
                </c:manualLayout>
              </c:layout>
              <c:showLegendKey val="0"/>
              <c:showVal val="1"/>
              <c:showCatName val="0"/>
              <c:showSerName val="0"/>
              <c:showPercent val="0"/>
              <c:showBubbleSize val="0"/>
            </c:dLbl>
            <c:dLbl>
              <c:idx val="4"/>
              <c:layout>
                <c:manualLayout>
                  <c:x val="-1.1844331444030347E-2"/>
                  <c:y val="2.8125000000000001E-2"/>
                </c:manualLayout>
              </c:layout>
              <c:showLegendKey val="0"/>
              <c:showVal val="1"/>
              <c:showCatName val="0"/>
              <c:showSerName val="0"/>
              <c:showPercent val="0"/>
              <c:showBubbleSize val="0"/>
            </c:dLbl>
            <c:dLbl>
              <c:idx val="5"/>
              <c:layout>
                <c:manualLayout>
                  <c:x val="-5.9221657220151734E-3"/>
                  <c:y val="3.7499999999999999E-2"/>
                </c:manualLayout>
              </c:layout>
              <c:showLegendKey val="0"/>
              <c:showVal val="1"/>
              <c:showCatName val="0"/>
              <c:showSerName val="0"/>
              <c:showPercent val="0"/>
              <c:showBubbleSize val="0"/>
            </c:dLbl>
            <c:dLbl>
              <c:idx val="6"/>
              <c:layout>
                <c:manualLayout>
                  <c:x val="-1.4805414305037934E-2"/>
                  <c:y val="2.5000000000000001E-2"/>
                </c:manualLayout>
              </c:layout>
              <c:showLegendKey val="0"/>
              <c:showVal val="1"/>
              <c:showCatName val="0"/>
              <c:showSerName val="0"/>
              <c:showPercent val="0"/>
              <c:showBubbleSize val="0"/>
            </c:dLbl>
            <c:dLbl>
              <c:idx val="7"/>
              <c:layout>
                <c:manualLayout>
                  <c:x val="-5.9221657220152272E-3"/>
                  <c:y val="-2.5000000000000001E-2"/>
                </c:manualLayout>
              </c:layout>
              <c:showLegendKey val="0"/>
              <c:showVal val="1"/>
              <c:showCatName val="0"/>
              <c:showSerName val="0"/>
              <c:showPercent val="0"/>
              <c:showBubbleSize val="0"/>
            </c:dLbl>
            <c:dLbl>
              <c:idx val="8"/>
              <c:layout>
                <c:manualLayout>
                  <c:x val="-7.4027071525189668E-3"/>
                  <c:y val="3.125E-2"/>
                </c:manualLayout>
              </c:layout>
              <c:showLegendKey val="0"/>
              <c:showVal val="1"/>
              <c:showCatName val="0"/>
              <c:showSerName val="0"/>
              <c:showPercent val="0"/>
              <c:showBubbleSize val="0"/>
            </c:dLbl>
            <c:dLbl>
              <c:idx val="9"/>
              <c:layout>
                <c:manualLayout>
                  <c:x val="-8.8832485830227601E-3"/>
                  <c:y val="-3.4375000000000003E-2"/>
                </c:manualLayout>
              </c:layout>
              <c:showLegendKey val="0"/>
              <c:showVal val="1"/>
              <c:showCatName val="0"/>
              <c:showSerName val="0"/>
              <c:showPercent val="0"/>
              <c:showBubbleSize val="0"/>
            </c:dLbl>
            <c:dLbl>
              <c:idx val="10"/>
              <c:layout>
                <c:manualLayout>
                  <c:x val="-5.9221657220151734E-3"/>
                  <c:y val="3.4375000000000003E-2"/>
                </c:manualLayout>
              </c:layout>
              <c:showLegendKey val="0"/>
              <c:showVal val="1"/>
              <c:showCatName val="0"/>
              <c:showSerName val="0"/>
              <c:showPercent val="0"/>
              <c:showBubbleSize val="0"/>
            </c:dLbl>
            <c:dLbl>
              <c:idx val="11"/>
              <c:layout>
                <c:manualLayout>
                  <c:x val="-8.8832485830227601E-3"/>
                  <c:y val="3.7499999999999999E-2"/>
                </c:manualLayout>
              </c:layout>
              <c:showLegendKey val="0"/>
              <c:showVal val="1"/>
              <c:showCatName val="0"/>
              <c:showSerName val="0"/>
              <c:showPercent val="0"/>
              <c:showBubbleSize val="0"/>
            </c:dLbl>
            <c:dLbl>
              <c:idx val="12"/>
              <c:layout>
                <c:manualLayout>
                  <c:x val="-1.1844331444030347E-2"/>
                  <c:y val="3.4375000000000003E-2"/>
                </c:manualLayout>
              </c:layout>
              <c:showLegendKey val="0"/>
              <c:showVal val="1"/>
              <c:showCatName val="0"/>
              <c:showSerName val="0"/>
              <c:showPercent val="0"/>
              <c:showBubbleSize val="0"/>
            </c:dLbl>
            <c:dLbl>
              <c:idx val="13"/>
              <c:layout>
                <c:manualLayout>
                  <c:x val="-2.9610828610074779E-3"/>
                  <c:y val="-2.5000000000000001E-2"/>
                </c:manualLayout>
              </c:layout>
              <c:showLegendKey val="0"/>
              <c:showVal val="1"/>
              <c:showCatName val="0"/>
              <c:showSerName val="0"/>
              <c:showPercent val="0"/>
              <c:showBubbleSize val="0"/>
            </c:dLbl>
            <c:dLbl>
              <c:idx val="14"/>
              <c:layout>
                <c:manualLayout>
                  <c:x val="-3.2572028049148737E-2"/>
                  <c:y val="3.4374753937007875E-2"/>
                </c:manualLayout>
              </c:layout>
              <c:showLegendKey val="0"/>
              <c:showVal val="1"/>
              <c:showCatName val="0"/>
              <c:showSerName val="0"/>
              <c:showPercent val="0"/>
              <c:showBubbleSize val="0"/>
            </c:dLbl>
            <c:dLbl>
              <c:idx val="15"/>
              <c:layout>
                <c:manualLayout>
                  <c:x val="-4.4416242915113801E-3"/>
                  <c:y val="2.812500000000000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Sheet1!$A$2:$A$17</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Sheet1!$B$2:$B$17</c:f>
              <c:numCache>
                <c:formatCode>0%</c:formatCode>
                <c:ptCount val="16"/>
                <c:pt idx="0">
                  <c:v>0.85</c:v>
                </c:pt>
                <c:pt idx="1">
                  <c:v>0.88</c:v>
                </c:pt>
                <c:pt idx="2">
                  <c:v>0.84</c:v>
                </c:pt>
                <c:pt idx="3">
                  <c:v>0.88</c:v>
                </c:pt>
                <c:pt idx="4">
                  <c:v>0.85</c:v>
                </c:pt>
                <c:pt idx="5">
                  <c:v>0.84</c:v>
                </c:pt>
                <c:pt idx="6">
                  <c:v>0.86</c:v>
                </c:pt>
                <c:pt idx="7">
                  <c:v>0.86</c:v>
                </c:pt>
                <c:pt idx="8">
                  <c:v>0.84</c:v>
                </c:pt>
                <c:pt idx="9">
                  <c:v>0.86</c:v>
                </c:pt>
                <c:pt idx="10">
                  <c:v>0.85</c:v>
                </c:pt>
                <c:pt idx="11">
                  <c:v>0.83</c:v>
                </c:pt>
                <c:pt idx="12">
                  <c:v>0.81</c:v>
                </c:pt>
                <c:pt idx="13">
                  <c:v>0.82</c:v>
                </c:pt>
                <c:pt idx="14">
                  <c:v>0.8</c:v>
                </c:pt>
                <c:pt idx="15">
                  <c:v>0.85</c:v>
                </c:pt>
              </c:numCache>
            </c:numRef>
          </c:val>
          <c:smooth val="0"/>
        </c:ser>
        <c:dLbls>
          <c:showLegendKey val="0"/>
          <c:showVal val="0"/>
          <c:showCatName val="0"/>
          <c:showSerName val="0"/>
          <c:showPercent val="0"/>
          <c:showBubbleSize val="0"/>
        </c:dLbls>
        <c:marker val="1"/>
        <c:smooth val="0"/>
        <c:axId val="118111232"/>
        <c:axId val="118276864"/>
      </c:lineChart>
      <c:catAx>
        <c:axId val="118111232"/>
        <c:scaling>
          <c:orientation val="minMax"/>
        </c:scaling>
        <c:delete val="0"/>
        <c:axPos val="b"/>
        <c:numFmt formatCode="General" sourceLinked="1"/>
        <c:majorTickMark val="none"/>
        <c:minorTickMark val="none"/>
        <c:tickLblPos val="nextTo"/>
        <c:crossAx val="118276864"/>
        <c:crosses val="autoZero"/>
        <c:auto val="1"/>
        <c:lblAlgn val="ctr"/>
        <c:lblOffset val="100"/>
        <c:noMultiLvlLbl val="0"/>
      </c:catAx>
      <c:valAx>
        <c:axId val="118276864"/>
        <c:scaling>
          <c:orientation val="minMax"/>
          <c:max val="1"/>
          <c:min val="0"/>
        </c:scaling>
        <c:delete val="1"/>
        <c:axPos val="l"/>
        <c:numFmt formatCode="0%" sourceLinked="1"/>
        <c:majorTickMark val="out"/>
        <c:minorTickMark val="none"/>
        <c:tickLblPos val="nextTo"/>
        <c:crossAx val="1181112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180614921142528"/>
          <c:y val="3.1436294045601783E-2"/>
          <c:w val="0.47562103095614633"/>
          <c:h val="0.9430048252638068"/>
        </c:manualLayout>
      </c:layout>
      <c:barChart>
        <c:barDir val="bar"/>
        <c:grouping val="clustered"/>
        <c:varyColors val="0"/>
        <c:ser>
          <c:idx val="0"/>
          <c:order val="0"/>
          <c:tx>
            <c:strRef>
              <c:f>Sheet1!$B$1</c:f>
              <c:strCache>
                <c:ptCount val="1"/>
                <c:pt idx="0">
                  <c:v>2012</c:v>
                </c:pt>
              </c:strCache>
            </c:strRef>
          </c:tx>
          <c:spPr>
            <a:solidFill>
              <a:schemeClr val="accent1"/>
            </a:solidFill>
          </c:spPr>
          <c:invertIfNegative val="0"/>
          <c:dLbls>
            <c:showLegendKey val="0"/>
            <c:showVal val="1"/>
            <c:showCatName val="0"/>
            <c:showSerName val="0"/>
            <c:showPercent val="0"/>
            <c:showBubbleSize val="0"/>
            <c:showLeaderLines val="0"/>
          </c:dLbls>
          <c:cat>
            <c:strRef>
              <c:f>Sheet1!$A$2:$A$10</c:f>
              <c:strCache>
                <c:ptCount val="9"/>
                <c:pt idx="0">
                  <c:v>Current employer/union</c:v>
                </c:pt>
                <c:pt idx="1">
                  <c:v>Spouse's employer/union</c:v>
                </c:pt>
                <c:pt idx="2">
                  <c:v>Someone else's employer/union</c:v>
                </c:pt>
                <c:pt idx="3">
                  <c:v>Former employer/union</c:v>
                </c:pt>
                <c:pt idx="4">
                  <c:v>Medicaid/MediCal</c:v>
                </c:pt>
                <c:pt idx="5">
                  <c:v>Another government program</c:v>
                </c:pt>
                <c:pt idx="6">
                  <c:v>Medicare</c:v>
                </c:pt>
                <c:pt idx="7">
                  <c:v>Plan bought yourself</c:v>
                </c:pt>
                <c:pt idx="8">
                  <c:v>Some other way</c:v>
                </c:pt>
              </c:strCache>
            </c:strRef>
          </c:cat>
          <c:val>
            <c:numRef>
              <c:f>Sheet1!$B$2:$B$10</c:f>
              <c:numCache>
                <c:formatCode>0%</c:formatCode>
                <c:ptCount val="9"/>
                <c:pt idx="0">
                  <c:v>0.75</c:v>
                </c:pt>
                <c:pt idx="1">
                  <c:v>0.11</c:v>
                </c:pt>
                <c:pt idx="2">
                  <c:v>0.02</c:v>
                </c:pt>
                <c:pt idx="3">
                  <c:v>0.01</c:v>
                </c:pt>
                <c:pt idx="4">
                  <c:v>0.02</c:v>
                </c:pt>
                <c:pt idx="5">
                  <c:v>0.02</c:v>
                </c:pt>
                <c:pt idx="6">
                  <c:v>0.01</c:v>
                </c:pt>
                <c:pt idx="7">
                  <c:v>0.04</c:v>
                </c:pt>
                <c:pt idx="8">
                  <c:v>0.01</c:v>
                </c:pt>
              </c:numCache>
            </c:numRef>
          </c:val>
        </c:ser>
        <c:dLbls>
          <c:showLegendKey val="0"/>
          <c:showVal val="0"/>
          <c:showCatName val="0"/>
          <c:showSerName val="0"/>
          <c:showPercent val="0"/>
          <c:showBubbleSize val="0"/>
        </c:dLbls>
        <c:gapWidth val="50"/>
        <c:axId val="129502592"/>
        <c:axId val="102712448"/>
      </c:barChart>
      <c:catAx>
        <c:axId val="129502592"/>
        <c:scaling>
          <c:orientation val="maxMin"/>
        </c:scaling>
        <c:delete val="0"/>
        <c:axPos val="l"/>
        <c:numFmt formatCode="General" sourceLinked="1"/>
        <c:majorTickMark val="none"/>
        <c:minorTickMark val="none"/>
        <c:tickLblPos val="nextTo"/>
        <c:crossAx val="102712448"/>
        <c:crosses val="autoZero"/>
        <c:auto val="1"/>
        <c:lblAlgn val="ctr"/>
        <c:lblOffset val="100"/>
        <c:noMultiLvlLbl val="0"/>
      </c:catAx>
      <c:valAx>
        <c:axId val="102712448"/>
        <c:scaling>
          <c:orientation val="minMax"/>
        </c:scaling>
        <c:delete val="1"/>
        <c:axPos val="t"/>
        <c:numFmt formatCode="0%" sourceLinked="1"/>
        <c:majorTickMark val="out"/>
        <c:minorTickMark val="none"/>
        <c:tickLblPos val="nextTo"/>
        <c:crossAx val="12950259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2013</c:v>
                </c:pt>
              </c:strCache>
            </c:strRef>
          </c:tx>
          <c:spPr>
            <a:solidFill>
              <a:schemeClr val="accent1"/>
            </a:solidFill>
          </c:spPr>
          <c:invertIfNegative val="0"/>
          <c:dLbls>
            <c:showLegendKey val="0"/>
            <c:showVal val="1"/>
            <c:showCatName val="0"/>
            <c:showSerName val="0"/>
            <c:showPercent val="0"/>
            <c:showBubbleSize val="0"/>
            <c:showLeaderLines val="0"/>
          </c:dLbls>
          <c:cat>
            <c:strRef>
              <c:f>Sheet1!$A$2:$A$6</c:f>
              <c:strCache>
                <c:ptCount val="5"/>
                <c:pt idx="0">
                  <c:v>Extremely important</c:v>
                </c:pt>
                <c:pt idx="1">
                  <c:v>Very important</c:v>
                </c:pt>
                <c:pt idx="2">
                  <c:v>Somewhat important</c:v>
                </c:pt>
                <c:pt idx="3">
                  <c:v>Not too important</c:v>
                </c:pt>
                <c:pt idx="4">
                  <c:v>Not at all important</c:v>
                </c:pt>
              </c:strCache>
            </c:strRef>
          </c:cat>
          <c:val>
            <c:numRef>
              <c:f>Sheet1!$B$2:$B$6</c:f>
              <c:numCache>
                <c:formatCode>0%</c:formatCode>
                <c:ptCount val="5"/>
                <c:pt idx="0">
                  <c:v>0.33</c:v>
                </c:pt>
                <c:pt idx="1">
                  <c:v>0.45</c:v>
                </c:pt>
                <c:pt idx="2">
                  <c:v>0.18</c:v>
                </c:pt>
                <c:pt idx="3">
                  <c:v>0.02</c:v>
                </c:pt>
                <c:pt idx="4">
                  <c:v>0.01</c:v>
                </c:pt>
              </c:numCache>
            </c:numRef>
          </c:val>
        </c:ser>
        <c:dLbls>
          <c:showLegendKey val="0"/>
          <c:showVal val="0"/>
          <c:showCatName val="0"/>
          <c:showSerName val="0"/>
          <c:showPercent val="0"/>
          <c:showBubbleSize val="0"/>
        </c:dLbls>
        <c:gapWidth val="80"/>
        <c:axId val="32852608"/>
        <c:axId val="32862592"/>
      </c:barChart>
      <c:catAx>
        <c:axId val="32852608"/>
        <c:scaling>
          <c:orientation val="minMax"/>
        </c:scaling>
        <c:delete val="0"/>
        <c:axPos val="b"/>
        <c:numFmt formatCode="General" sourceLinked="1"/>
        <c:majorTickMark val="none"/>
        <c:minorTickMark val="none"/>
        <c:tickLblPos val="nextTo"/>
        <c:crossAx val="32862592"/>
        <c:crosses val="autoZero"/>
        <c:auto val="1"/>
        <c:lblAlgn val="ctr"/>
        <c:lblOffset val="100"/>
        <c:noMultiLvlLbl val="0"/>
      </c:catAx>
      <c:valAx>
        <c:axId val="32862592"/>
        <c:scaling>
          <c:orientation val="minMax"/>
        </c:scaling>
        <c:delete val="1"/>
        <c:axPos val="l"/>
        <c:numFmt formatCode="0%" sourceLinked="1"/>
        <c:majorTickMark val="out"/>
        <c:minorTickMark val="none"/>
        <c:tickLblPos val="nextTo"/>
        <c:crossAx val="32852608"/>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Lbls>
            <c:showLegendKey val="0"/>
            <c:showVal val="1"/>
            <c:showCatName val="0"/>
            <c:showSerName val="0"/>
            <c:showPercent val="0"/>
            <c:showBubbleSize val="0"/>
            <c:showLeaderLines val="0"/>
          </c:dLbls>
          <c:cat>
            <c:numRef>
              <c:f>Sheet1!$A$2:$A$4</c:f>
              <c:numCache>
                <c:formatCode>General</c:formatCode>
                <c:ptCount val="3"/>
                <c:pt idx="0">
                  <c:v>1999</c:v>
                </c:pt>
                <c:pt idx="1">
                  <c:v>2001</c:v>
                </c:pt>
                <c:pt idx="2">
                  <c:v>2013</c:v>
                </c:pt>
              </c:numCache>
            </c:numRef>
          </c:cat>
          <c:val>
            <c:numRef>
              <c:f>Sheet1!$B$2:$B$4</c:f>
              <c:numCache>
                <c:formatCode>0%</c:formatCode>
                <c:ptCount val="3"/>
                <c:pt idx="0">
                  <c:v>0.28999999999999998</c:v>
                </c:pt>
                <c:pt idx="1">
                  <c:v>0.25</c:v>
                </c:pt>
                <c:pt idx="2">
                  <c:v>0.25</c:v>
                </c:pt>
              </c:numCache>
            </c:numRef>
          </c:val>
        </c:ser>
        <c:dLbls>
          <c:showLegendKey val="0"/>
          <c:showVal val="0"/>
          <c:showCatName val="0"/>
          <c:showSerName val="0"/>
          <c:showPercent val="0"/>
          <c:showBubbleSize val="0"/>
        </c:dLbls>
        <c:gapWidth val="100"/>
        <c:axId val="6878720"/>
        <c:axId val="32679424"/>
      </c:barChart>
      <c:catAx>
        <c:axId val="6878720"/>
        <c:scaling>
          <c:orientation val="minMax"/>
        </c:scaling>
        <c:delete val="0"/>
        <c:axPos val="b"/>
        <c:numFmt formatCode="General" sourceLinked="1"/>
        <c:majorTickMark val="none"/>
        <c:minorTickMark val="none"/>
        <c:tickLblPos val="nextTo"/>
        <c:crossAx val="32679424"/>
        <c:crosses val="autoZero"/>
        <c:auto val="1"/>
        <c:lblAlgn val="ctr"/>
        <c:lblOffset val="100"/>
        <c:noMultiLvlLbl val="0"/>
      </c:catAx>
      <c:valAx>
        <c:axId val="32679424"/>
        <c:scaling>
          <c:orientation val="minMax"/>
          <c:min val="0"/>
        </c:scaling>
        <c:delete val="1"/>
        <c:axPos val="l"/>
        <c:numFmt formatCode="0%" sourceLinked="1"/>
        <c:majorTickMark val="out"/>
        <c:minorTickMark val="none"/>
        <c:tickLblPos val="nextTo"/>
        <c:crossAx val="6878720"/>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781674470001642"/>
          <c:y val="8.5066410565020983E-2"/>
          <c:w val="0.66624129164949797"/>
          <c:h val="0.88613784466232248"/>
        </c:manualLayout>
      </c:layout>
      <c:barChart>
        <c:barDir val="bar"/>
        <c:grouping val="percentStacked"/>
        <c:varyColors val="0"/>
        <c:ser>
          <c:idx val="0"/>
          <c:order val="0"/>
          <c:tx>
            <c:strRef>
              <c:f>Sheet1!$B$1</c:f>
              <c:strCache>
                <c:ptCount val="1"/>
                <c:pt idx="0">
                  <c:v>Extremely important</c:v>
                </c:pt>
              </c:strCache>
            </c:strRef>
          </c:tx>
          <c:spPr>
            <a:solidFill>
              <a:schemeClr val="accent1">
                <a:lumMod val="50000"/>
              </a:schemeClr>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Sheet1!$A$2:$A$11</c:f>
              <c:strCache>
                <c:ptCount val="10"/>
                <c:pt idx="0">
                  <c:v>Health insurance</c:v>
                </c:pt>
                <c:pt idx="1">
                  <c:v>Retirement savings plan</c:v>
                </c:pt>
                <c:pt idx="2">
                  <c:v>Dental or vision insurance</c:v>
                </c:pt>
                <c:pt idx="3">
                  <c:v>Life insurance</c:v>
                </c:pt>
                <c:pt idx="4">
                  <c:v>Traditional pension or DB plan</c:v>
                </c:pt>
                <c:pt idx="5">
                  <c:v>Other health-related insurance</c:v>
                </c:pt>
                <c:pt idx="6">
                  <c:v>Retiree health insurance</c:v>
                </c:pt>
                <c:pt idx="7">
                  <c:v>Disability insurance</c:v>
                </c:pt>
                <c:pt idx="8">
                  <c:v>Long-term care insurance</c:v>
                </c:pt>
                <c:pt idx="9">
                  <c:v>Other benefits</c:v>
                </c:pt>
              </c:strCache>
            </c:strRef>
          </c:cat>
          <c:val>
            <c:numRef>
              <c:f>Sheet1!$B$2:$B$11</c:f>
              <c:numCache>
                <c:formatCode>0%</c:formatCode>
                <c:ptCount val="10"/>
                <c:pt idx="0">
                  <c:v>0.63</c:v>
                </c:pt>
                <c:pt idx="1">
                  <c:v>0.3</c:v>
                </c:pt>
                <c:pt idx="2">
                  <c:v>0.28999999999999998</c:v>
                </c:pt>
                <c:pt idx="3">
                  <c:v>0.18</c:v>
                </c:pt>
                <c:pt idx="4">
                  <c:v>0.17</c:v>
                </c:pt>
                <c:pt idx="5">
                  <c:v>0.17</c:v>
                </c:pt>
                <c:pt idx="6">
                  <c:v>0.16</c:v>
                </c:pt>
                <c:pt idx="7">
                  <c:v>0.16</c:v>
                </c:pt>
                <c:pt idx="8">
                  <c:v>0.12</c:v>
                </c:pt>
                <c:pt idx="9">
                  <c:v>0.04</c:v>
                </c:pt>
              </c:numCache>
            </c:numRef>
          </c:val>
        </c:ser>
        <c:ser>
          <c:idx val="1"/>
          <c:order val="1"/>
          <c:tx>
            <c:strRef>
              <c:f>Sheet1!$C$1</c:f>
              <c:strCache>
                <c:ptCount val="1"/>
                <c:pt idx="0">
                  <c:v>Very important</c:v>
                </c:pt>
              </c:strCache>
            </c:strRef>
          </c:tx>
          <c:spPr>
            <a:solidFill>
              <a:schemeClr val="tx2">
                <a:lumMod val="90000"/>
                <a:lumOff val="10000"/>
              </a:schemeClr>
            </a:solidFill>
          </c:spPr>
          <c:invertIfNegative val="0"/>
          <c:dLbls>
            <c:txPr>
              <a:bodyPr/>
              <a:lstStyle/>
              <a:p>
                <a:pPr>
                  <a:defRPr>
                    <a:solidFill>
                      <a:schemeClr val="bg2"/>
                    </a:solidFill>
                  </a:defRPr>
                </a:pPr>
                <a:endParaRPr lang="en-US"/>
              </a:p>
            </c:txPr>
            <c:showLegendKey val="0"/>
            <c:showVal val="1"/>
            <c:showCatName val="0"/>
            <c:showSerName val="0"/>
            <c:showPercent val="0"/>
            <c:showBubbleSize val="0"/>
            <c:showLeaderLines val="0"/>
          </c:dLbls>
          <c:cat>
            <c:strRef>
              <c:f>Sheet1!$A$2:$A$11</c:f>
              <c:strCache>
                <c:ptCount val="10"/>
                <c:pt idx="0">
                  <c:v>Health insurance</c:v>
                </c:pt>
                <c:pt idx="1">
                  <c:v>Retirement savings plan</c:v>
                </c:pt>
                <c:pt idx="2">
                  <c:v>Dental or vision insurance</c:v>
                </c:pt>
                <c:pt idx="3">
                  <c:v>Life insurance</c:v>
                </c:pt>
                <c:pt idx="4">
                  <c:v>Traditional pension or DB plan</c:v>
                </c:pt>
                <c:pt idx="5">
                  <c:v>Other health-related insurance</c:v>
                </c:pt>
                <c:pt idx="6">
                  <c:v>Retiree health insurance</c:v>
                </c:pt>
                <c:pt idx="7">
                  <c:v>Disability insurance</c:v>
                </c:pt>
                <c:pt idx="8">
                  <c:v>Long-term care insurance</c:v>
                </c:pt>
                <c:pt idx="9">
                  <c:v>Other benefits</c:v>
                </c:pt>
              </c:strCache>
            </c:strRef>
          </c:cat>
          <c:val>
            <c:numRef>
              <c:f>Sheet1!$C$2:$C$11</c:f>
              <c:numCache>
                <c:formatCode>0%</c:formatCode>
                <c:ptCount val="10"/>
                <c:pt idx="0">
                  <c:v>0.25</c:v>
                </c:pt>
                <c:pt idx="1">
                  <c:v>0.4</c:v>
                </c:pt>
                <c:pt idx="2">
                  <c:v>0.38</c:v>
                </c:pt>
                <c:pt idx="3">
                  <c:v>0.28999999999999998</c:v>
                </c:pt>
                <c:pt idx="4">
                  <c:v>0.3</c:v>
                </c:pt>
                <c:pt idx="5">
                  <c:v>0.26</c:v>
                </c:pt>
                <c:pt idx="6">
                  <c:v>0.24</c:v>
                </c:pt>
                <c:pt idx="7">
                  <c:v>0.32</c:v>
                </c:pt>
                <c:pt idx="8">
                  <c:v>0.23</c:v>
                </c:pt>
                <c:pt idx="9">
                  <c:v>0.09</c:v>
                </c:pt>
              </c:numCache>
            </c:numRef>
          </c:val>
        </c:ser>
        <c:ser>
          <c:idx val="2"/>
          <c:order val="2"/>
          <c:tx>
            <c:strRef>
              <c:f>Sheet1!$D$1</c:f>
              <c:strCache>
                <c:ptCount val="1"/>
                <c:pt idx="0">
                  <c:v>Somewhat important</c:v>
                </c:pt>
              </c:strCache>
            </c:strRef>
          </c:tx>
          <c:spPr>
            <a:solidFill>
              <a:schemeClr val="accent3">
                <a:lumMod val="60000"/>
                <a:lumOff val="40000"/>
              </a:schemeClr>
            </a:solidFill>
          </c:spPr>
          <c:invertIfNegative val="0"/>
          <c:dLbls>
            <c:showLegendKey val="0"/>
            <c:showVal val="1"/>
            <c:showCatName val="0"/>
            <c:showSerName val="0"/>
            <c:showPercent val="0"/>
            <c:showBubbleSize val="0"/>
            <c:showLeaderLines val="0"/>
          </c:dLbls>
          <c:cat>
            <c:strRef>
              <c:f>Sheet1!$A$2:$A$11</c:f>
              <c:strCache>
                <c:ptCount val="10"/>
                <c:pt idx="0">
                  <c:v>Health insurance</c:v>
                </c:pt>
                <c:pt idx="1">
                  <c:v>Retirement savings plan</c:v>
                </c:pt>
                <c:pt idx="2">
                  <c:v>Dental or vision insurance</c:v>
                </c:pt>
                <c:pt idx="3">
                  <c:v>Life insurance</c:v>
                </c:pt>
                <c:pt idx="4">
                  <c:v>Traditional pension or DB plan</c:v>
                </c:pt>
                <c:pt idx="5">
                  <c:v>Other health-related insurance</c:v>
                </c:pt>
                <c:pt idx="6">
                  <c:v>Retiree health insurance</c:v>
                </c:pt>
                <c:pt idx="7">
                  <c:v>Disability insurance</c:v>
                </c:pt>
                <c:pt idx="8">
                  <c:v>Long-term care insurance</c:v>
                </c:pt>
                <c:pt idx="9">
                  <c:v>Other benefits</c:v>
                </c:pt>
              </c:strCache>
            </c:strRef>
          </c:cat>
          <c:val>
            <c:numRef>
              <c:f>Sheet1!$D$2:$D$11</c:f>
              <c:numCache>
                <c:formatCode>0%</c:formatCode>
                <c:ptCount val="10"/>
                <c:pt idx="0">
                  <c:v>0.09</c:v>
                </c:pt>
                <c:pt idx="1">
                  <c:v>0.23</c:v>
                </c:pt>
                <c:pt idx="2">
                  <c:v>0.25</c:v>
                </c:pt>
                <c:pt idx="3">
                  <c:v>0.31</c:v>
                </c:pt>
                <c:pt idx="4">
                  <c:v>0.34</c:v>
                </c:pt>
                <c:pt idx="5">
                  <c:v>0.34</c:v>
                </c:pt>
                <c:pt idx="6">
                  <c:v>0.37</c:v>
                </c:pt>
                <c:pt idx="7">
                  <c:v>0.35</c:v>
                </c:pt>
                <c:pt idx="8">
                  <c:v>0.4</c:v>
                </c:pt>
                <c:pt idx="9">
                  <c:v>0.27</c:v>
                </c:pt>
              </c:numCache>
            </c:numRef>
          </c:val>
        </c:ser>
        <c:ser>
          <c:idx val="3"/>
          <c:order val="3"/>
          <c:tx>
            <c:strRef>
              <c:f>Sheet1!$E$1</c:f>
              <c:strCache>
                <c:ptCount val="1"/>
                <c:pt idx="0">
                  <c:v>Not too important</c:v>
                </c:pt>
              </c:strCache>
            </c:strRef>
          </c:tx>
          <c:spPr>
            <a:solidFill>
              <a:schemeClr val="accent2">
                <a:lumMod val="40000"/>
                <a:lumOff val="60000"/>
              </a:schemeClr>
            </a:solidFill>
          </c:spPr>
          <c:invertIfNegative val="0"/>
          <c:dLbls>
            <c:dLbl>
              <c:idx val="0"/>
              <c:delete val="1"/>
            </c:dLbl>
            <c:dLbl>
              <c:idx val="19"/>
              <c:delete val="1"/>
            </c:dLbl>
            <c:showLegendKey val="0"/>
            <c:showVal val="1"/>
            <c:showCatName val="0"/>
            <c:showSerName val="0"/>
            <c:showPercent val="0"/>
            <c:showBubbleSize val="0"/>
            <c:showLeaderLines val="0"/>
          </c:dLbls>
          <c:cat>
            <c:strRef>
              <c:f>Sheet1!$A$2:$A$11</c:f>
              <c:strCache>
                <c:ptCount val="10"/>
                <c:pt idx="0">
                  <c:v>Health insurance</c:v>
                </c:pt>
                <c:pt idx="1">
                  <c:v>Retirement savings plan</c:v>
                </c:pt>
                <c:pt idx="2">
                  <c:v>Dental or vision insurance</c:v>
                </c:pt>
                <c:pt idx="3">
                  <c:v>Life insurance</c:v>
                </c:pt>
                <c:pt idx="4">
                  <c:v>Traditional pension or DB plan</c:v>
                </c:pt>
                <c:pt idx="5">
                  <c:v>Other health-related insurance</c:v>
                </c:pt>
                <c:pt idx="6">
                  <c:v>Retiree health insurance</c:v>
                </c:pt>
                <c:pt idx="7">
                  <c:v>Disability insurance</c:v>
                </c:pt>
                <c:pt idx="8">
                  <c:v>Long-term care insurance</c:v>
                </c:pt>
                <c:pt idx="9">
                  <c:v>Other benefits</c:v>
                </c:pt>
              </c:strCache>
            </c:strRef>
          </c:cat>
          <c:val>
            <c:numRef>
              <c:f>Sheet1!$E$2:$E$11</c:f>
              <c:numCache>
                <c:formatCode>0%</c:formatCode>
                <c:ptCount val="10"/>
                <c:pt idx="0">
                  <c:v>0.02</c:v>
                </c:pt>
                <c:pt idx="1">
                  <c:v>0.06</c:v>
                </c:pt>
                <c:pt idx="2">
                  <c:v>0.06</c:v>
                </c:pt>
                <c:pt idx="3">
                  <c:v>0.16</c:v>
                </c:pt>
                <c:pt idx="4">
                  <c:v>0.16</c:v>
                </c:pt>
                <c:pt idx="5">
                  <c:v>0.18</c:v>
                </c:pt>
                <c:pt idx="6">
                  <c:v>0.19</c:v>
                </c:pt>
                <c:pt idx="7">
                  <c:v>0.14000000000000001</c:v>
                </c:pt>
                <c:pt idx="8">
                  <c:v>0.2</c:v>
                </c:pt>
                <c:pt idx="9">
                  <c:v>0.37</c:v>
                </c:pt>
              </c:numCache>
            </c:numRef>
          </c:val>
        </c:ser>
        <c:ser>
          <c:idx val="4"/>
          <c:order val="4"/>
          <c:tx>
            <c:strRef>
              <c:f>Sheet1!$F$1</c:f>
              <c:strCache>
                <c:ptCount val="1"/>
                <c:pt idx="0">
                  <c:v>Not at all important</c:v>
                </c:pt>
              </c:strCache>
            </c:strRef>
          </c:tx>
          <c:spPr>
            <a:solidFill>
              <a:schemeClr val="accent2">
                <a:lumMod val="75000"/>
              </a:schemeClr>
            </a:solidFill>
          </c:spPr>
          <c:invertIfNegative val="0"/>
          <c:dLbls>
            <c:dLbl>
              <c:idx val="0"/>
              <c:delete val="1"/>
            </c:dLbl>
            <c:dLbl>
              <c:idx val="1"/>
              <c:delete val="1"/>
            </c:dLbl>
            <c:dLbl>
              <c:idx val="2"/>
              <c:delete val="1"/>
            </c:dLbl>
            <c:dLbl>
              <c:idx val="14"/>
              <c:delete val="1"/>
            </c:dLbl>
            <c:dLbl>
              <c:idx val="15"/>
              <c:delete val="1"/>
            </c:dLbl>
            <c:showLegendKey val="0"/>
            <c:showVal val="1"/>
            <c:showCatName val="0"/>
            <c:showSerName val="0"/>
            <c:showPercent val="0"/>
            <c:showBubbleSize val="0"/>
            <c:showLeaderLines val="0"/>
          </c:dLbls>
          <c:cat>
            <c:strRef>
              <c:f>Sheet1!$A$2:$A$11</c:f>
              <c:strCache>
                <c:ptCount val="10"/>
                <c:pt idx="0">
                  <c:v>Health insurance</c:v>
                </c:pt>
                <c:pt idx="1">
                  <c:v>Retirement savings plan</c:v>
                </c:pt>
                <c:pt idx="2">
                  <c:v>Dental or vision insurance</c:v>
                </c:pt>
                <c:pt idx="3">
                  <c:v>Life insurance</c:v>
                </c:pt>
                <c:pt idx="4">
                  <c:v>Traditional pension or DB plan</c:v>
                </c:pt>
                <c:pt idx="5">
                  <c:v>Other health-related insurance</c:v>
                </c:pt>
                <c:pt idx="6">
                  <c:v>Retiree health insurance</c:v>
                </c:pt>
                <c:pt idx="7">
                  <c:v>Disability insurance</c:v>
                </c:pt>
                <c:pt idx="8">
                  <c:v>Long-term care insurance</c:v>
                </c:pt>
                <c:pt idx="9">
                  <c:v>Other benefits</c:v>
                </c:pt>
              </c:strCache>
            </c:strRef>
          </c:cat>
          <c:val>
            <c:numRef>
              <c:f>Sheet1!$F$2:$F$11</c:f>
              <c:numCache>
                <c:formatCode>0%</c:formatCode>
                <c:ptCount val="10"/>
                <c:pt idx="0">
                  <c:v>0.01</c:v>
                </c:pt>
                <c:pt idx="1">
                  <c:v>0.01</c:v>
                </c:pt>
                <c:pt idx="2">
                  <c:v>0.02</c:v>
                </c:pt>
                <c:pt idx="3">
                  <c:v>0.05</c:v>
                </c:pt>
                <c:pt idx="4">
                  <c:v>0.03</c:v>
                </c:pt>
                <c:pt idx="5">
                  <c:v>0.05</c:v>
                </c:pt>
                <c:pt idx="6">
                  <c:v>0.05</c:v>
                </c:pt>
                <c:pt idx="7">
                  <c:v>0.03</c:v>
                </c:pt>
                <c:pt idx="8">
                  <c:v>0.05</c:v>
                </c:pt>
                <c:pt idx="9">
                  <c:v>0.23</c:v>
                </c:pt>
              </c:numCache>
            </c:numRef>
          </c:val>
        </c:ser>
        <c:dLbls>
          <c:showLegendKey val="0"/>
          <c:showVal val="0"/>
          <c:showCatName val="0"/>
          <c:showSerName val="0"/>
          <c:showPercent val="0"/>
          <c:showBubbleSize val="0"/>
        </c:dLbls>
        <c:gapWidth val="25"/>
        <c:overlap val="100"/>
        <c:axId val="32864128"/>
        <c:axId val="32865664"/>
      </c:barChart>
      <c:catAx>
        <c:axId val="32864128"/>
        <c:scaling>
          <c:orientation val="maxMin"/>
        </c:scaling>
        <c:delete val="0"/>
        <c:axPos val="l"/>
        <c:numFmt formatCode="General" sourceLinked="1"/>
        <c:majorTickMark val="none"/>
        <c:minorTickMark val="none"/>
        <c:tickLblPos val="nextTo"/>
        <c:crossAx val="32865664"/>
        <c:crosses val="autoZero"/>
        <c:auto val="1"/>
        <c:lblAlgn val="ctr"/>
        <c:lblOffset val="100"/>
        <c:noMultiLvlLbl val="0"/>
      </c:catAx>
      <c:valAx>
        <c:axId val="32865664"/>
        <c:scaling>
          <c:orientation val="minMax"/>
        </c:scaling>
        <c:delete val="1"/>
        <c:axPos val="t"/>
        <c:numFmt formatCode="0%" sourceLinked="1"/>
        <c:majorTickMark val="out"/>
        <c:minorTickMark val="none"/>
        <c:tickLblPos val="nextTo"/>
        <c:crossAx val="32864128"/>
        <c:crosses val="autoZero"/>
        <c:crossBetween val="between"/>
      </c:valAx>
    </c:plotArea>
    <c:legend>
      <c:legendPos val="t"/>
      <c:layout>
        <c:manualLayout>
          <c:xMode val="edge"/>
          <c:yMode val="edge"/>
          <c:x val="1.0949498037632688E-3"/>
          <c:y val="6.5051822882786648E-3"/>
          <c:w val="0.99065220782787433"/>
          <c:h val="5.9997320361132866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087404939715388"/>
          <c:y val="5.6866336888078226E-2"/>
          <c:w val="0.70187045463526931"/>
          <c:h val="0.93273727552016783"/>
        </c:manualLayout>
      </c:layout>
      <c:barChart>
        <c:barDir val="bar"/>
        <c:grouping val="clustered"/>
        <c:varyColors val="0"/>
        <c:ser>
          <c:idx val="0"/>
          <c:order val="0"/>
          <c:tx>
            <c:strRef>
              <c:f>Sheet1!$B$1</c:f>
              <c:strCache>
                <c:ptCount val="1"/>
                <c:pt idx="0">
                  <c:v>2013 - 11 benefits on list</c:v>
                </c:pt>
              </c:strCache>
            </c:strRef>
          </c:tx>
          <c:spPr>
            <a:solidFill>
              <a:schemeClr val="accent1"/>
            </a:solidFill>
            <a:ln w="28575">
              <a:noFill/>
              <a:prstDash val="solid"/>
            </a:ln>
          </c:spPr>
          <c:invertIfNegative val="0"/>
          <c:dLbls>
            <c:dLbl>
              <c:idx val="8"/>
              <c:tx>
                <c:rich>
                  <a:bodyPr/>
                  <a:lstStyle/>
                  <a:p>
                    <a:r>
                      <a:rPr lang="en-US" dirty="0" smtClean="0"/>
                      <a:t>&lt;0.5%</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Health insurance</c:v>
                </c:pt>
                <c:pt idx="1">
                  <c:v>Retirement savings plan</c:v>
                </c:pt>
                <c:pt idx="2">
                  <c:v>Paid time off</c:v>
                </c:pt>
                <c:pt idx="3">
                  <c:v>Traditional pension or DB plan</c:v>
                </c:pt>
              </c:strCache>
            </c:strRef>
          </c:cat>
          <c:val>
            <c:numRef>
              <c:f>Sheet1!$B$2:$B$5</c:f>
              <c:numCache>
                <c:formatCode>0%</c:formatCode>
                <c:ptCount val="4"/>
                <c:pt idx="0">
                  <c:v>0.78</c:v>
                </c:pt>
                <c:pt idx="1">
                  <c:v>0.37</c:v>
                </c:pt>
                <c:pt idx="2">
                  <c:v>0.26</c:v>
                </c:pt>
                <c:pt idx="3">
                  <c:v>0.13</c:v>
                </c:pt>
              </c:numCache>
            </c:numRef>
          </c:val>
        </c:ser>
        <c:ser>
          <c:idx val="1"/>
          <c:order val="1"/>
          <c:tx>
            <c:strRef>
              <c:f>Sheet1!$C$1</c:f>
              <c:strCache>
                <c:ptCount val="1"/>
                <c:pt idx="0">
                  <c:v>2012 - 10 benefits on list</c:v>
                </c:pt>
              </c:strCache>
            </c:strRef>
          </c:tx>
          <c:spPr>
            <a:solidFill>
              <a:schemeClr val="accent5">
                <a:lumMod val="50000"/>
              </a:schemeClr>
            </a:solidFill>
          </c:spPr>
          <c:invertIfNegative val="0"/>
          <c:dLbls>
            <c:dLbl>
              <c:idx val="8"/>
              <c:tx>
                <c:rich>
                  <a:bodyPr/>
                  <a:lstStyle/>
                  <a:p>
                    <a:r>
                      <a:rPr lang="en-US" dirty="0" smtClean="0"/>
                      <a:t>&lt;0.5%</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Health insurance</c:v>
                </c:pt>
                <c:pt idx="1">
                  <c:v>Retirement savings plan</c:v>
                </c:pt>
                <c:pt idx="2">
                  <c:v>Paid time off</c:v>
                </c:pt>
                <c:pt idx="3">
                  <c:v>Traditional pension or DB plan</c:v>
                </c:pt>
              </c:strCache>
            </c:strRef>
          </c:cat>
          <c:val>
            <c:numRef>
              <c:f>Sheet1!$C$2:$C$5</c:f>
              <c:numCache>
                <c:formatCode>0%</c:formatCode>
                <c:ptCount val="4"/>
                <c:pt idx="0">
                  <c:v>0.75</c:v>
                </c:pt>
                <c:pt idx="1">
                  <c:v>0.5</c:v>
                </c:pt>
                <c:pt idx="2">
                  <c:v>0.23</c:v>
                </c:pt>
                <c:pt idx="3">
                  <c:v>0.13</c:v>
                </c:pt>
              </c:numCache>
            </c:numRef>
          </c:val>
        </c:ser>
        <c:ser>
          <c:idx val="2"/>
          <c:order val="2"/>
          <c:tx>
            <c:strRef>
              <c:f>Sheet1!$D$1</c:f>
              <c:strCache>
                <c:ptCount val="1"/>
                <c:pt idx="0">
                  <c:v>2004 - 10 benefits on list</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strRef>
              <c:f>Sheet1!$A$2:$A$5</c:f>
              <c:strCache>
                <c:ptCount val="4"/>
                <c:pt idx="0">
                  <c:v>Health insurance</c:v>
                </c:pt>
                <c:pt idx="1">
                  <c:v>Retirement savings plan</c:v>
                </c:pt>
                <c:pt idx="2">
                  <c:v>Paid time off</c:v>
                </c:pt>
                <c:pt idx="3">
                  <c:v>Traditional pension or DB plan</c:v>
                </c:pt>
              </c:strCache>
            </c:strRef>
          </c:cat>
          <c:val>
            <c:numRef>
              <c:f>Sheet1!$D$2:$D$5</c:f>
              <c:numCache>
                <c:formatCode>0%</c:formatCode>
                <c:ptCount val="4"/>
                <c:pt idx="0">
                  <c:v>0.76</c:v>
                </c:pt>
                <c:pt idx="1">
                  <c:v>0.55000000000000004</c:v>
                </c:pt>
                <c:pt idx="2">
                  <c:v>0.16</c:v>
                </c:pt>
                <c:pt idx="3">
                  <c:v>0.13</c:v>
                </c:pt>
              </c:numCache>
            </c:numRef>
          </c:val>
        </c:ser>
        <c:ser>
          <c:idx val="3"/>
          <c:order val="3"/>
          <c:tx>
            <c:strRef>
              <c:f>Sheet1!$E$1</c:f>
              <c:strCache>
                <c:ptCount val="1"/>
                <c:pt idx="0">
                  <c:v>2001 - 7 benefits on list</c:v>
                </c:pt>
              </c:strCache>
            </c:strRef>
          </c:tx>
          <c:spPr>
            <a:solidFill>
              <a:srgbClr val="92D050"/>
            </a:solidFill>
          </c:spPr>
          <c:invertIfNegative val="0"/>
          <c:dLbls>
            <c:dLbl>
              <c:idx val="2"/>
              <c:layout/>
              <c:tx>
                <c:rich>
                  <a:bodyPr/>
                  <a:lstStyle/>
                  <a:p>
                    <a:r>
                      <a:rPr lang="en-US" dirty="0" smtClean="0"/>
                      <a:t>NA</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Health insurance</c:v>
                </c:pt>
                <c:pt idx="1">
                  <c:v>Retirement savings plan</c:v>
                </c:pt>
                <c:pt idx="2">
                  <c:v>Paid time off</c:v>
                </c:pt>
                <c:pt idx="3">
                  <c:v>Traditional pension or DB plan</c:v>
                </c:pt>
              </c:strCache>
            </c:strRef>
          </c:cat>
          <c:val>
            <c:numRef>
              <c:f>Sheet1!$E$2:$E$5</c:f>
              <c:numCache>
                <c:formatCode>0%</c:formatCode>
                <c:ptCount val="4"/>
                <c:pt idx="0">
                  <c:v>0.76</c:v>
                </c:pt>
                <c:pt idx="1">
                  <c:v>0.65</c:v>
                </c:pt>
                <c:pt idx="2">
                  <c:v>0</c:v>
                </c:pt>
                <c:pt idx="3">
                  <c:v>0.21</c:v>
                </c:pt>
              </c:numCache>
            </c:numRef>
          </c:val>
        </c:ser>
        <c:ser>
          <c:idx val="4"/>
          <c:order val="4"/>
          <c:tx>
            <c:strRef>
              <c:f>Sheet1!$F$1</c:f>
              <c:strCache>
                <c:ptCount val="1"/>
                <c:pt idx="0">
                  <c:v>1999 - 7 benefits on list</c:v>
                </c:pt>
              </c:strCache>
            </c:strRef>
          </c:tx>
          <c:spPr>
            <a:solidFill>
              <a:srgbClr val="00B0F0"/>
            </a:solidFill>
          </c:spPr>
          <c:invertIfNegative val="0"/>
          <c:dLbls>
            <c:dLbl>
              <c:idx val="2"/>
              <c:layout/>
              <c:tx>
                <c:rich>
                  <a:bodyPr/>
                  <a:lstStyle/>
                  <a:p>
                    <a:r>
                      <a:rPr lang="en-US" dirty="0" smtClean="0"/>
                      <a:t>NA</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Health insurance</c:v>
                </c:pt>
                <c:pt idx="1">
                  <c:v>Retirement savings plan</c:v>
                </c:pt>
                <c:pt idx="2">
                  <c:v>Paid time off</c:v>
                </c:pt>
                <c:pt idx="3">
                  <c:v>Traditional pension or DB plan</c:v>
                </c:pt>
              </c:strCache>
            </c:strRef>
          </c:cat>
          <c:val>
            <c:numRef>
              <c:f>Sheet1!$F$2:$F$5</c:f>
              <c:numCache>
                <c:formatCode>0%</c:formatCode>
                <c:ptCount val="4"/>
                <c:pt idx="0">
                  <c:v>0.82</c:v>
                </c:pt>
                <c:pt idx="1">
                  <c:v>0.67</c:v>
                </c:pt>
                <c:pt idx="2">
                  <c:v>0</c:v>
                </c:pt>
                <c:pt idx="3">
                  <c:v>0.21</c:v>
                </c:pt>
              </c:numCache>
            </c:numRef>
          </c:val>
        </c:ser>
        <c:dLbls>
          <c:showLegendKey val="0"/>
          <c:showVal val="0"/>
          <c:showCatName val="0"/>
          <c:showSerName val="0"/>
          <c:showPercent val="0"/>
          <c:showBubbleSize val="0"/>
        </c:dLbls>
        <c:gapWidth val="50"/>
        <c:axId val="35072256"/>
        <c:axId val="35086336"/>
      </c:barChart>
      <c:catAx>
        <c:axId val="35072256"/>
        <c:scaling>
          <c:orientation val="maxMin"/>
        </c:scaling>
        <c:delete val="0"/>
        <c:axPos val="l"/>
        <c:numFmt formatCode="General" sourceLinked="1"/>
        <c:majorTickMark val="none"/>
        <c:minorTickMark val="none"/>
        <c:tickLblPos val="nextTo"/>
        <c:txPr>
          <a:bodyPr/>
          <a:lstStyle/>
          <a:p>
            <a:pPr algn="r">
              <a:defRPr sz="1400"/>
            </a:pPr>
            <a:endParaRPr lang="en-US"/>
          </a:p>
        </c:txPr>
        <c:crossAx val="35086336"/>
        <c:crosses val="autoZero"/>
        <c:auto val="1"/>
        <c:lblAlgn val="ctr"/>
        <c:lblOffset val="100"/>
        <c:noMultiLvlLbl val="0"/>
      </c:catAx>
      <c:valAx>
        <c:axId val="35086336"/>
        <c:scaling>
          <c:orientation val="minMax"/>
        </c:scaling>
        <c:delete val="1"/>
        <c:axPos val="t"/>
        <c:numFmt formatCode="0%" sourceLinked="1"/>
        <c:majorTickMark val="out"/>
        <c:minorTickMark val="none"/>
        <c:tickLblPos val="nextTo"/>
        <c:crossAx val="35072256"/>
        <c:crosses val="autoZero"/>
        <c:crossBetween val="between"/>
      </c:valAx>
    </c:plotArea>
    <c:legend>
      <c:legendPos val="r"/>
      <c:layout>
        <c:manualLayout>
          <c:xMode val="edge"/>
          <c:yMode val="edge"/>
          <c:x val="0.73678573385161805"/>
          <c:y val="0.68150017028978882"/>
          <c:w val="0.26194780689312563"/>
          <c:h val="0.31849982971021118"/>
        </c:manualLayout>
      </c:layout>
      <c:overlay val="1"/>
      <c:txPr>
        <a:bodyPr/>
        <a:lstStyle/>
        <a:p>
          <a:pPr>
            <a:defRPr sz="1400"/>
          </a:pPr>
          <a:endParaRPr lang="en-US"/>
        </a:p>
      </c:txPr>
    </c:legend>
    <c:plotVisOnly val="1"/>
    <c:dispBlanksAs val="gap"/>
    <c:showDLblsOverMax val="0"/>
  </c:chart>
  <c:txPr>
    <a:bodyPr/>
    <a:lstStyle/>
    <a:p>
      <a:pPr>
        <a:defRPr sz="14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134" y="0"/>
            <a:ext cx="3038648" cy="465138"/>
          </a:xfrm>
          <a:prstGeom prst="rect">
            <a:avLst/>
          </a:prstGeom>
        </p:spPr>
        <p:txBody>
          <a:bodyPr vert="horz" lIns="91440" tIns="45720" rIns="91440" bIns="45720" rtlCol="0"/>
          <a:lstStyle>
            <a:lvl1pPr algn="r">
              <a:defRPr sz="1200"/>
            </a:lvl1pPr>
          </a:lstStyle>
          <a:p>
            <a:fld id="{2E461AA9-A8E0-4DDC-B196-517A068245FA}" type="datetimeFigureOut">
              <a:rPr lang="en-US" smtClean="0"/>
              <a:t>7/11/2013</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848" y="4416426"/>
            <a:ext cx="560832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649"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4" y="8829675"/>
            <a:ext cx="3038648" cy="465138"/>
          </a:xfrm>
          <a:prstGeom prst="rect">
            <a:avLst/>
          </a:prstGeom>
        </p:spPr>
        <p:txBody>
          <a:bodyPr vert="horz" lIns="91440" tIns="45720" rIns="91440" bIns="45720" rtlCol="0" anchor="b"/>
          <a:lstStyle>
            <a:lvl1pPr algn="r">
              <a:defRPr sz="1200"/>
            </a:lvl1pPr>
          </a:lstStyle>
          <a:p>
            <a:fld id="{56502EC9-EADE-4AFA-ACDC-C249013496DD}" type="slidenum">
              <a:rPr lang="en-US" smtClean="0"/>
              <a:t>‹#›</a:t>
            </a:fld>
            <a:endParaRPr lang="en-US" dirty="0"/>
          </a:p>
        </p:txBody>
      </p:sp>
    </p:spTree>
    <p:extLst>
      <p:ext uri="{BB962C8B-B14F-4D97-AF65-F5344CB8AC3E}">
        <p14:creationId xmlns:p14="http://schemas.microsoft.com/office/powerpoint/2010/main" val="2802935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0"/>
            <a:ext cx="9144000" cy="3657600"/>
          </a:xfrm>
          <a:prstGeom prst="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143000"/>
            <a:ext cx="7772400" cy="1470025"/>
          </a:xfrm>
        </p:spPr>
        <p:txBody>
          <a:bodyPr/>
          <a:lstStyle>
            <a:lvl1pPr>
              <a:defRPr b="1">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800062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76200"/>
            <a:ext cx="8229600" cy="1143000"/>
          </a:xfrm>
        </p:spPr>
        <p:txBody>
          <a:bodyPr>
            <a:normAutofit/>
          </a:bodyPr>
          <a:lstStyle>
            <a:lvl1pPr algn="l">
              <a:defRPr sz="30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219200"/>
            <a:ext cx="8839200" cy="533400"/>
          </a:xfrm>
        </p:spPr>
        <p:txBody>
          <a:bodyPr>
            <a:normAutofit/>
          </a:bodyPr>
          <a:lstStyle>
            <a:lvl1pPr marL="0" indent="0">
              <a:buNone/>
              <a:defRPr sz="1400">
                <a:solidFill>
                  <a:schemeClr val="tx1">
                    <a:lumMod val="65000"/>
                    <a:lumOff val="35000"/>
                  </a:schemeClr>
                </a:solidFill>
              </a:defRPr>
            </a:lvl1pPr>
          </a:lstStyle>
          <a:p>
            <a:pPr lvl="0"/>
            <a:r>
              <a:rPr lang="en-US" dirty="0" smtClean="0"/>
              <a:t>Click to edit Master text styles</a:t>
            </a:r>
          </a:p>
        </p:txBody>
      </p:sp>
      <p:sp>
        <p:nvSpPr>
          <p:cNvPr id="6" name="Slide Number Placeholder 5"/>
          <p:cNvSpPr>
            <a:spLocks noGrp="1"/>
          </p:cNvSpPr>
          <p:nvPr>
            <p:ph type="sldNum" sz="quarter" idx="12"/>
          </p:nvPr>
        </p:nvSpPr>
        <p:spPr>
          <a:xfrm>
            <a:off x="8610600" y="6356350"/>
            <a:ext cx="381000" cy="365125"/>
          </a:xfrm>
        </p:spPr>
        <p:txBody>
          <a:bodyPr/>
          <a:lstStyle/>
          <a:p>
            <a:fld id="{454D6236-A3E4-41DD-BE74-F72EFF9C08FC}" type="slidenum">
              <a:rPr lang="en-US" smtClean="0"/>
              <a:t>‹#›</a:t>
            </a:fld>
            <a:endParaRPr lang="en-US" dirty="0"/>
          </a:p>
        </p:txBody>
      </p:sp>
      <p:sp>
        <p:nvSpPr>
          <p:cNvPr id="9" name="Text Placeholder 8"/>
          <p:cNvSpPr>
            <a:spLocks noGrp="1"/>
          </p:cNvSpPr>
          <p:nvPr>
            <p:ph type="body" sz="quarter" idx="13"/>
          </p:nvPr>
        </p:nvSpPr>
        <p:spPr>
          <a:xfrm>
            <a:off x="152400" y="6324600"/>
            <a:ext cx="5943600" cy="381000"/>
          </a:xfrm>
        </p:spPr>
        <p:txBody>
          <a:bodyPr>
            <a:noAutofit/>
          </a:bodyPr>
          <a:lstStyle>
            <a:lvl1pPr marL="0" indent="0">
              <a:buNone/>
              <a:defRPr sz="1200">
                <a:solidFill>
                  <a:schemeClr val="tx1">
                    <a:lumMod val="65000"/>
                    <a:lumOff val="35000"/>
                  </a:schemeClr>
                </a:solidFill>
              </a:defRPr>
            </a:lvl1pPr>
            <a:lvl2pPr>
              <a:defRPr sz="1400"/>
            </a:lvl2pPr>
            <a:lvl3pPr>
              <a:defRPr sz="1400"/>
            </a:lvl3pPr>
            <a:lvl4pPr>
              <a:defRPr sz="1400"/>
            </a:lvl4pPr>
            <a:lvl5pPr>
              <a:defRPr sz="1400"/>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705319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76200"/>
            <a:ext cx="8229600" cy="1143000"/>
          </a:xfrm>
        </p:spPr>
        <p:txBody>
          <a:bodyPr>
            <a:normAutofit/>
          </a:bodyPr>
          <a:lstStyle>
            <a:lvl1pPr algn="l">
              <a:defRPr sz="30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447800"/>
            <a:ext cx="8839200" cy="4800600"/>
          </a:xfrm>
        </p:spPr>
        <p:txBody>
          <a:bodyPr>
            <a:normAutofit/>
          </a:bodyPr>
          <a:lstStyle>
            <a:lvl1pPr marL="457200" indent="-457200">
              <a:buFont typeface="Arial" pitchFamily="34" charset="0"/>
              <a:buChar char="•"/>
              <a:defRPr sz="2800">
                <a:solidFill>
                  <a:schemeClr val="tx1">
                    <a:lumMod val="65000"/>
                    <a:lumOff val="35000"/>
                  </a:schemeClr>
                </a:solidFill>
              </a:defRPr>
            </a:lvl1pPr>
          </a:lstStyle>
          <a:p>
            <a:pPr lvl="0"/>
            <a:r>
              <a:rPr lang="en-US" dirty="0" smtClean="0"/>
              <a:t>Click to edit Master text styles</a:t>
            </a:r>
          </a:p>
        </p:txBody>
      </p:sp>
      <p:sp>
        <p:nvSpPr>
          <p:cNvPr id="6" name="Slide Number Placeholder 5"/>
          <p:cNvSpPr>
            <a:spLocks noGrp="1"/>
          </p:cNvSpPr>
          <p:nvPr>
            <p:ph type="sldNum" sz="quarter" idx="12"/>
          </p:nvPr>
        </p:nvSpPr>
        <p:spPr>
          <a:xfrm>
            <a:off x="8610600" y="6356350"/>
            <a:ext cx="381000" cy="365125"/>
          </a:xfrm>
        </p:spPr>
        <p:txBody>
          <a:bodyPr/>
          <a:lstStyle/>
          <a:p>
            <a:fld id="{454D6236-A3E4-41DD-BE74-F72EFF9C08FC}" type="slidenum">
              <a:rPr lang="en-US" smtClean="0"/>
              <a:t>‹#›</a:t>
            </a:fld>
            <a:endParaRPr lang="en-US" dirty="0"/>
          </a:p>
        </p:txBody>
      </p:sp>
    </p:spTree>
    <p:extLst>
      <p:ext uri="{BB962C8B-B14F-4D97-AF65-F5344CB8AC3E}">
        <p14:creationId xmlns:p14="http://schemas.microsoft.com/office/powerpoint/2010/main" val="264812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5029200"/>
            <a:ext cx="9144000" cy="1828800"/>
          </a:xfrm>
          <a:prstGeom prst="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4343400"/>
            <a:ext cx="7772400" cy="622300"/>
          </a:xfrm>
        </p:spPr>
        <p:txBody>
          <a:bodyPr anchor="t"/>
          <a:lstStyle>
            <a:lvl1pPr algn="l">
              <a:defRPr sz="4000" b="1" cap="all">
                <a:solidFill>
                  <a:schemeClr val="tx1">
                    <a:lumMod val="65000"/>
                    <a:lumOff val="35000"/>
                  </a:schemeClr>
                </a:solidFill>
              </a:defRPr>
            </a:lvl1pPr>
          </a:lstStyle>
          <a:p>
            <a:r>
              <a:rPr lang="en-US" smtClean="0"/>
              <a:t>Click to edit Master title style</a:t>
            </a:r>
            <a:endParaRPr lang="en-US"/>
          </a:p>
        </p:txBody>
      </p:sp>
    </p:spTree>
    <p:extLst>
      <p:ext uri="{BB962C8B-B14F-4D97-AF65-F5344CB8AC3E}">
        <p14:creationId xmlns:p14="http://schemas.microsoft.com/office/powerpoint/2010/main" val="3116034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1219200"/>
          </a:xfrm>
          <a:prstGeom prst="rect">
            <a:avLst/>
          </a:prstGeom>
          <a:solidFill>
            <a:srgbClr val="00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p:cNvSpPr>
            <a:spLocks noGrp="1"/>
          </p:cNvSpPr>
          <p:nvPr>
            <p:ph type="sldNum" sz="quarter" idx="12"/>
          </p:nvPr>
        </p:nvSpPr>
        <p:spPr/>
        <p:txBody>
          <a:bodyPr/>
          <a:lstStyle/>
          <a:p>
            <a:fld id="{454D6236-A3E4-41DD-BE74-F72EFF9C08FC}" type="slidenum">
              <a:rPr lang="en-US" smtClean="0"/>
              <a:t>‹#›</a:t>
            </a:fld>
            <a:endParaRPr lang="en-US" dirty="0"/>
          </a:p>
        </p:txBody>
      </p:sp>
    </p:spTree>
    <p:extLst>
      <p:ext uri="{BB962C8B-B14F-4D97-AF65-F5344CB8AC3E}">
        <p14:creationId xmlns:p14="http://schemas.microsoft.com/office/powerpoint/2010/main" val="2699777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D6236-A3E4-41DD-BE74-F72EFF9C08FC}" type="slidenum">
              <a:rPr lang="en-US" smtClean="0"/>
              <a:t>‹#›</a:t>
            </a:fld>
            <a:endParaRPr lang="en-US" dirty="0"/>
          </a:p>
        </p:txBody>
      </p:sp>
    </p:spTree>
    <p:extLst>
      <p:ext uri="{BB962C8B-B14F-4D97-AF65-F5344CB8AC3E}">
        <p14:creationId xmlns:p14="http://schemas.microsoft.com/office/powerpoint/2010/main" val="3205136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925" y="4191000"/>
            <a:ext cx="1905000" cy="1943100"/>
          </a:xfrm>
          <a:prstGeom prst="rect">
            <a:avLst/>
          </a:prstGeom>
        </p:spPr>
      </p:pic>
      <p:sp>
        <p:nvSpPr>
          <p:cNvPr id="2" name="Title 1"/>
          <p:cNvSpPr>
            <a:spLocks noGrp="1"/>
          </p:cNvSpPr>
          <p:nvPr>
            <p:ph type="ctrTitle"/>
          </p:nvPr>
        </p:nvSpPr>
        <p:spPr>
          <a:xfrm>
            <a:off x="480447" y="457200"/>
            <a:ext cx="8198604" cy="2895600"/>
          </a:xfrm>
        </p:spPr>
        <p:txBody>
          <a:bodyPr>
            <a:normAutofit fontScale="90000"/>
          </a:bodyPr>
          <a:lstStyle/>
          <a:p>
            <a:r>
              <a:rPr lang="en-US" dirty="0" smtClean="0"/>
              <a:t>2013 Health Confidence and Voluntary Workplace Benefits Survey</a:t>
            </a:r>
            <a:br>
              <a:rPr lang="en-US" dirty="0" smtClean="0"/>
            </a:br>
            <a:r>
              <a:rPr lang="en-US" dirty="0" smtClean="0"/>
              <a:t>Funder</a:t>
            </a:r>
            <a:r>
              <a:rPr lang="en-US" sz="4000" dirty="0" smtClean="0"/>
              <a:t>s’ Presentation</a:t>
            </a:r>
            <a:r>
              <a:rPr lang="en-US" dirty="0" smtClean="0"/>
              <a:t/>
            </a:r>
            <a:br>
              <a:rPr lang="en-US" dirty="0" smtClean="0"/>
            </a:br>
            <a:r>
              <a:rPr lang="en-US" dirty="0" smtClean="0"/>
              <a:t/>
            </a:r>
            <a:br>
              <a:rPr lang="en-US" dirty="0" smtClean="0"/>
            </a:br>
            <a:r>
              <a:rPr lang="en-US" sz="3200" dirty="0" smtClean="0"/>
              <a:t>July 15, 2013</a:t>
            </a:r>
            <a:endParaRPr lang="en-US" sz="3200" dirty="0"/>
          </a:p>
        </p:txBody>
      </p:sp>
      <p:sp>
        <p:nvSpPr>
          <p:cNvPr id="4" name="Rectangle 10"/>
          <p:cNvSpPr>
            <a:spLocks noChangeArrowheads="1"/>
          </p:cNvSpPr>
          <p:nvPr/>
        </p:nvSpPr>
        <p:spPr bwMode="auto">
          <a:xfrm>
            <a:off x="697701" y="5562600"/>
            <a:ext cx="3881449" cy="107465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sz="1600" b="1" dirty="0">
                <a:solidFill>
                  <a:schemeClr val="tx1">
                    <a:lumMod val="65000"/>
                    <a:lumOff val="35000"/>
                  </a:schemeClr>
                </a:solidFill>
              </a:rPr>
              <a:t>Employee Benefit Research Institute</a:t>
            </a:r>
          </a:p>
          <a:p>
            <a:pPr algn="ctr"/>
            <a:r>
              <a:rPr lang="en-US" sz="1600" b="0" dirty="0">
                <a:solidFill>
                  <a:schemeClr val="tx1">
                    <a:lumMod val="65000"/>
                    <a:lumOff val="35000"/>
                  </a:schemeClr>
                </a:solidFill>
              </a:rPr>
              <a:t>1100 13th Street NW, Suite 878</a:t>
            </a:r>
            <a:br>
              <a:rPr lang="en-US" sz="1600" b="0" dirty="0">
                <a:solidFill>
                  <a:schemeClr val="tx1">
                    <a:lumMod val="65000"/>
                    <a:lumOff val="35000"/>
                  </a:schemeClr>
                </a:solidFill>
              </a:rPr>
            </a:br>
            <a:r>
              <a:rPr lang="en-US" sz="1600" b="0" dirty="0">
                <a:solidFill>
                  <a:schemeClr val="tx1">
                    <a:lumMod val="65000"/>
                    <a:lumOff val="35000"/>
                  </a:schemeClr>
                </a:solidFill>
              </a:rPr>
              <a:t>Washington, DC 20005</a:t>
            </a:r>
            <a:br>
              <a:rPr lang="en-US" sz="1600" b="0" dirty="0">
                <a:solidFill>
                  <a:schemeClr val="tx1">
                    <a:lumMod val="65000"/>
                    <a:lumOff val="35000"/>
                  </a:schemeClr>
                </a:solidFill>
              </a:rPr>
            </a:br>
            <a:r>
              <a:rPr lang="en-US" sz="1600" b="0" dirty="0">
                <a:solidFill>
                  <a:schemeClr val="tx1">
                    <a:lumMod val="65000"/>
                    <a:lumOff val="35000"/>
                  </a:schemeClr>
                </a:solidFill>
              </a:rPr>
              <a:t>Phone: (202) 659-0670   Fax: (202) 775-6312</a:t>
            </a:r>
          </a:p>
        </p:txBody>
      </p:sp>
      <p:sp>
        <p:nvSpPr>
          <p:cNvPr id="5" name="Rectangle 11"/>
          <p:cNvSpPr>
            <a:spLocks noChangeArrowheads="1"/>
          </p:cNvSpPr>
          <p:nvPr/>
        </p:nvSpPr>
        <p:spPr bwMode="auto">
          <a:xfrm>
            <a:off x="4660101" y="5562600"/>
            <a:ext cx="3881449" cy="107465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sz="1600" b="1" dirty="0">
                <a:solidFill>
                  <a:schemeClr val="tx1">
                    <a:lumMod val="65000"/>
                    <a:lumOff val="35000"/>
                  </a:schemeClr>
                </a:solidFill>
              </a:rPr>
              <a:t>Mathew Greenwald </a:t>
            </a:r>
            <a:r>
              <a:rPr lang="en-US" sz="1600" b="1" dirty="0" smtClean="0">
                <a:solidFill>
                  <a:schemeClr val="tx1">
                    <a:lumMod val="65000"/>
                    <a:lumOff val="35000"/>
                  </a:schemeClr>
                </a:solidFill>
              </a:rPr>
              <a:t>&amp; Associates, Inc. </a:t>
            </a:r>
            <a:r>
              <a:rPr lang="en-US" sz="1600" b="1" dirty="0">
                <a:solidFill>
                  <a:schemeClr val="tx1">
                    <a:lumMod val="65000"/>
                    <a:lumOff val="35000"/>
                  </a:schemeClr>
                </a:solidFill>
              </a:rPr>
              <a:t>Inc.</a:t>
            </a:r>
            <a:r>
              <a:rPr lang="en-US" sz="1600" dirty="0">
                <a:solidFill>
                  <a:schemeClr val="tx1">
                    <a:lumMod val="65000"/>
                    <a:lumOff val="35000"/>
                  </a:schemeClr>
                </a:solidFill>
              </a:rPr>
              <a:t/>
            </a:r>
            <a:br>
              <a:rPr lang="en-US" sz="1600" dirty="0">
                <a:solidFill>
                  <a:schemeClr val="tx1">
                    <a:lumMod val="65000"/>
                    <a:lumOff val="35000"/>
                  </a:schemeClr>
                </a:solidFill>
              </a:rPr>
            </a:br>
            <a:r>
              <a:rPr lang="en-US" sz="1600" b="0" dirty="0">
                <a:solidFill>
                  <a:schemeClr val="tx1">
                    <a:lumMod val="65000"/>
                    <a:lumOff val="35000"/>
                  </a:schemeClr>
                </a:solidFill>
              </a:rPr>
              <a:t>4201 Connecticut Ave. NW, Suite 620</a:t>
            </a:r>
            <a:br>
              <a:rPr lang="en-US" sz="1600" b="0" dirty="0">
                <a:solidFill>
                  <a:schemeClr val="tx1">
                    <a:lumMod val="65000"/>
                    <a:lumOff val="35000"/>
                  </a:schemeClr>
                </a:solidFill>
              </a:rPr>
            </a:br>
            <a:r>
              <a:rPr lang="en-US" sz="1600" b="0" dirty="0">
                <a:solidFill>
                  <a:schemeClr val="tx1">
                    <a:lumMod val="65000"/>
                    <a:lumOff val="35000"/>
                  </a:schemeClr>
                </a:solidFill>
              </a:rPr>
              <a:t>Washington, DC  20008</a:t>
            </a:r>
            <a:br>
              <a:rPr lang="en-US" sz="1600" b="0" dirty="0">
                <a:solidFill>
                  <a:schemeClr val="tx1">
                    <a:lumMod val="65000"/>
                    <a:lumOff val="35000"/>
                  </a:schemeClr>
                </a:solidFill>
              </a:rPr>
            </a:br>
            <a:r>
              <a:rPr lang="en-US" sz="1600" b="0" dirty="0">
                <a:solidFill>
                  <a:schemeClr val="tx1">
                    <a:lumMod val="65000"/>
                    <a:lumOff val="35000"/>
                  </a:schemeClr>
                </a:solidFill>
              </a:rPr>
              <a:t>Phone: (202) 686-0300   Fax: (202) 686-2512</a:t>
            </a:r>
          </a:p>
        </p:txBody>
      </p:sp>
      <p:pic>
        <p:nvPicPr>
          <p:cNvPr id="6" name="Picture 15" descr="MGlogoC1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5675" y="4059238"/>
            <a:ext cx="1128713"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6917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9144001" cy="1143000"/>
          </a:xfrm>
        </p:spPr>
        <p:txBody>
          <a:bodyPr>
            <a:normAutofit/>
          </a:bodyPr>
          <a:lstStyle/>
          <a:p>
            <a:r>
              <a:rPr lang="en-US" dirty="0" smtClean="0"/>
              <a:t>The majority of employees are only somewhat satisfied, at best, with their employer’s benefits package</a:t>
            </a:r>
            <a:endParaRPr lang="en-US" dirty="0"/>
          </a:p>
        </p:txBody>
      </p:sp>
      <p:sp>
        <p:nvSpPr>
          <p:cNvPr id="3" name="Content Placeholder 2"/>
          <p:cNvSpPr>
            <a:spLocks noGrp="1"/>
          </p:cNvSpPr>
          <p:nvPr>
            <p:ph idx="1"/>
          </p:nvPr>
        </p:nvSpPr>
        <p:spPr/>
        <p:txBody>
          <a:bodyPr>
            <a:noAutofit/>
          </a:bodyPr>
          <a:lstStyle/>
          <a:p>
            <a:r>
              <a:rPr lang="en-US" dirty="0" smtClean="0"/>
              <a:t>On the whole, how satisfied are you with the employee benefits package offered by your employer? (2013 n=1,014)</a:t>
            </a:r>
            <a:endParaRPr lang="en-US" dirty="0"/>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6" name="Chart 5"/>
          <p:cNvGraphicFramePr/>
          <p:nvPr>
            <p:extLst>
              <p:ext uri="{D42A27DB-BD31-4B8C-83A1-F6EECF244321}">
                <p14:modId xmlns:p14="http://schemas.microsoft.com/office/powerpoint/2010/main" val="984268515"/>
              </p:ext>
            </p:extLst>
          </p:nvPr>
        </p:nvGraphicFramePr>
        <p:xfrm>
          <a:off x="696686" y="1883228"/>
          <a:ext cx="7794171"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54D6236-A3E4-41DD-BE74-F72EFF9C08FC}" type="slidenum">
              <a:rPr lang="en-US" smtClean="0"/>
              <a:t>10</a:t>
            </a:fld>
            <a:endParaRPr lang="en-US" dirty="0"/>
          </a:p>
        </p:txBody>
      </p:sp>
    </p:spTree>
    <p:extLst>
      <p:ext uri="{BB962C8B-B14F-4D97-AF65-F5344CB8AC3E}">
        <p14:creationId xmlns:p14="http://schemas.microsoft.com/office/powerpoint/2010/main" val="465205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803037" cy="1143000"/>
          </a:xfrm>
        </p:spPr>
        <p:txBody>
          <a:bodyPr>
            <a:normAutofit/>
          </a:bodyPr>
          <a:lstStyle/>
          <a:p>
            <a:r>
              <a:rPr lang="en-US" dirty="0" smtClean="0"/>
              <a:t>The large majority say the benefits package is an important factor in their decision to accept a job</a:t>
            </a:r>
            <a:endParaRPr lang="en-US" dirty="0"/>
          </a:p>
        </p:txBody>
      </p:sp>
      <p:sp>
        <p:nvSpPr>
          <p:cNvPr id="3" name="Content Placeholder 2"/>
          <p:cNvSpPr>
            <a:spLocks noGrp="1"/>
          </p:cNvSpPr>
          <p:nvPr>
            <p:ph idx="1"/>
          </p:nvPr>
        </p:nvSpPr>
        <p:spPr/>
        <p:txBody>
          <a:bodyPr>
            <a:noAutofit/>
          </a:bodyPr>
          <a:lstStyle/>
          <a:p>
            <a:r>
              <a:rPr lang="en-US" dirty="0" smtClean="0"/>
              <a:t>When choosing a job, how important are the benefits that a potential employer offers in your decision to accept or reject the job? (2013 n=1,014)</a:t>
            </a:r>
            <a:endParaRPr lang="en-US" dirty="0"/>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6" name="Chart 5"/>
          <p:cNvGraphicFramePr/>
          <p:nvPr>
            <p:extLst>
              <p:ext uri="{D42A27DB-BD31-4B8C-83A1-F6EECF244321}">
                <p14:modId xmlns:p14="http://schemas.microsoft.com/office/powerpoint/2010/main" val="64765885"/>
              </p:ext>
            </p:extLst>
          </p:nvPr>
        </p:nvGraphicFramePr>
        <p:xfrm>
          <a:off x="696686" y="1843314"/>
          <a:ext cx="7779656" cy="4281715"/>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54D6236-A3E4-41DD-BE74-F72EFF9C08FC}" type="slidenum">
              <a:rPr lang="en-US" smtClean="0"/>
              <a:t>11</a:t>
            </a:fld>
            <a:endParaRPr lang="en-US" dirty="0"/>
          </a:p>
        </p:txBody>
      </p:sp>
    </p:spTree>
    <p:extLst>
      <p:ext uri="{BB962C8B-B14F-4D97-AF65-F5344CB8AC3E}">
        <p14:creationId xmlns:p14="http://schemas.microsoft.com/office/powerpoint/2010/main" val="2144458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p:cNvGraphicFramePr/>
          <p:nvPr>
            <p:extLst>
              <p:ext uri="{D42A27DB-BD31-4B8C-83A1-F6EECF244321}">
                <p14:modId xmlns:p14="http://schemas.microsoft.com/office/powerpoint/2010/main" val="3314910278"/>
              </p:ext>
            </p:extLst>
          </p:nvPr>
        </p:nvGraphicFramePr>
        <p:xfrm>
          <a:off x="928914" y="1977571"/>
          <a:ext cx="73152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 y="76200"/>
            <a:ext cx="8803037" cy="1143000"/>
          </a:xfrm>
        </p:spPr>
        <p:txBody>
          <a:bodyPr>
            <a:normAutofit/>
          </a:bodyPr>
          <a:lstStyle/>
          <a:p>
            <a:r>
              <a:rPr lang="en-US" dirty="0" smtClean="0"/>
              <a:t>One-quarter of employees report having accepted or left jobs because of the benefits package offered</a:t>
            </a:r>
            <a:endParaRPr lang="en-US" dirty="0"/>
          </a:p>
        </p:txBody>
      </p:sp>
      <p:sp>
        <p:nvSpPr>
          <p:cNvPr id="3" name="Content Placeholder 2"/>
          <p:cNvSpPr>
            <a:spLocks noGrp="1"/>
          </p:cNvSpPr>
          <p:nvPr>
            <p:ph idx="1"/>
          </p:nvPr>
        </p:nvSpPr>
        <p:spPr/>
        <p:txBody>
          <a:bodyPr>
            <a:noAutofit/>
          </a:bodyPr>
          <a:lstStyle/>
          <a:p>
            <a:r>
              <a:rPr lang="en-US" dirty="0" smtClean="0"/>
              <a:t>Have </a:t>
            </a:r>
            <a:r>
              <a:rPr lang="en-US" dirty="0"/>
              <a:t>you ever accepted, quit, or changed jobs because of the benefits, other than salary or wage level, that an employer offered or failed to offer</a:t>
            </a:r>
            <a:r>
              <a:rPr lang="en-US" dirty="0" smtClean="0"/>
              <a:t>? (2013 n=1,014)</a:t>
            </a:r>
            <a:endParaRPr lang="en-US" dirty="0"/>
          </a:p>
        </p:txBody>
      </p:sp>
      <p:sp>
        <p:nvSpPr>
          <p:cNvPr id="5" name="Slide Number Placeholder 4"/>
          <p:cNvSpPr>
            <a:spLocks noGrp="1"/>
          </p:cNvSpPr>
          <p:nvPr>
            <p:ph type="sldNum" sz="quarter" idx="12"/>
          </p:nvPr>
        </p:nvSpPr>
        <p:spPr/>
        <p:txBody>
          <a:bodyPr/>
          <a:lstStyle/>
          <a:p>
            <a:fld id="{454D6236-A3E4-41DD-BE74-F72EFF9C08FC}" type="slidenum">
              <a:rPr lang="en-US" smtClean="0"/>
              <a:t>12</a:t>
            </a:fld>
            <a:endParaRPr lang="en-US" dirty="0"/>
          </a:p>
        </p:txBody>
      </p:sp>
      <p:sp>
        <p:nvSpPr>
          <p:cNvPr id="9" name="Text Box 17"/>
          <p:cNvSpPr txBox="1">
            <a:spLocks noChangeArrowheads="1"/>
          </p:cNvSpPr>
          <p:nvPr/>
        </p:nvSpPr>
        <p:spPr bwMode="auto">
          <a:xfrm>
            <a:off x="2490206" y="1783188"/>
            <a:ext cx="4135901"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Percentage Yes</a:t>
            </a:r>
            <a:endParaRPr lang="en-US" sz="1600" dirty="0">
              <a:solidFill>
                <a:srgbClr val="015007"/>
              </a:solidFill>
              <a:latin typeface="+mj-lt"/>
            </a:endParaRPr>
          </a:p>
        </p:txBody>
      </p:sp>
      <p:sp>
        <p:nvSpPr>
          <p:cNvPr id="13" name="Text Placeholder 3"/>
          <p:cNvSpPr>
            <a:spLocks noGrp="1"/>
          </p:cNvSpPr>
          <p:nvPr>
            <p:ph type="body" sz="quarter" idx="13"/>
          </p:nvPr>
        </p:nvSpPr>
        <p:spPr>
          <a:xfrm>
            <a:off x="152399" y="6339114"/>
            <a:ext cx="8454572" cy="381000"/>
          </a:xfrm>
        </p:spPr>
        <p:txBody>
          <a:bodyPr/>
          <a:lstStyle/>
          <a:p>
            <a:r>
              <a:rPr lang="en-US" dirty="0"/>
              <a:t>Source: Employee Benefit Research </a:t>
            </a:r>
            <a:r>
              <a:rPr lang="en-US" dirty="0" smtClean="0"/>
              <a:t>Institute, 1999 </a:t>
            </a:r>
            <a:r>
              <a:rPr lang="en-US" dirty="0"/>
              <a:t>and 2001 Value of Benefits </a:t>
            </a:r>
            <a:r>
              <a:rPr lang="en-US" dirty="0" smtClean="0"/>
              <a:t>Surveys;  Employee </a:t>
            </a:r>
            <a:r>
              <a:rPr lang="en-US" dirty="0"/>
              <a:t>Benefit Research Institute and Mathew Greenwald </a:t>
            </a:r>
            <a:r>
              <a:rPr lang="en-US" dirty="0" smtClean="0"/>
              <a:t>&amp; Associates, Inc., 2013 Health Confidence and </a:t>
            </a:r>
            <a:r>
              <a:rPr lang="en-US" dirty="0"/>
              <a:t>Voluntary Workplace Benefits </a:t>
            </a:r>
            <a:r>
              <a:rPr lang="en-US" dirty="0" smtClean="0"/>
              <a:t>Survey.</a:t>
            </a:r>
            <a:endParaRPr lang="en-US" dirty="0"/>
          </a:p>
          <a:p>
            <a:endParaRPr lang="en-US" dirty="0"/>
          </a:p>
        </p:txBody>
      </p:sp>
    </p:spTree>
    <p:extLst>
      <p:ext uri="{BB962C8B-B14F-4D97-AF65-F5344CB8AC3E}">
        <p14:creationId xmlns:p14="http://schemas.microsoft.com/office/powerpoint/2010/main" val="3308559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787539" cy="1143000"/>
          </a:xfrm>
        </p:spPr>
        <p:txBody>
          <a:bodyPr/>
          <a:lstStyle/>
          <a:p>
            <a:r>
              <a:rPr lang="en-US" dirty="0" smtClean="0"/>
              <a:t>In addition to health insurance, employees consider </a:t>
            </a:r>
            <a:br>
              <a:rPr lang="en-US" dirty="0" smtClean="0"/>
            </a:br>
            <a:r>
              <a:rPr lang="en-US" dirty="0" smtClean="0"/>
              <a:t>DC plans and dental/vision insurance important</a:t>
            </a:r>
            <a:endParaRPr lang="en-US" dirty="0"/>
          </a:p>
        </p:txBody>
      </p:sp>
      <p:sp>
        <p:nvSpPr>
          <p:cNvPr id="3" name="Content Placeholder 2"/>
          <p:cNvSpPr>
            <a:spLocks noGrp="1"/>
          </p:cNvSpPr>
          <p:nvPr>
            <p:ph idx="1"/>
          </p:nvPr>
        </p:nvSpPr>
        <p:spPr/>
        <p:txBody>
          <a:bodyPr/>
          <a:lstStyle/>
          <a:p>
            <a:r>
              <a:rPr lang="en-US" dirty="0"/>
              <a:t>When choosing a job or considering whether to move to a new job, how important are each of the following types of benefits in your decision to accept or reject the job</a:t>
            </a:r>
            <a:r>
              <a:rPr lang="en-US" dirty="0" smtClean="0"/>
              <a:t>? (2013 n=1,014)</a:t>
            </a:r>
            <a:endParaRPr lang="en-US" dirty="0"/>
          </a:p>
        </p:txBody>
      </p:sp>
      <p:graphicFrame>
        <p:nvGraphicFramePr>
          <p:cNvPr id="5" name="Chart 4"/>
          <p:cNvGraphicFramePr/>
          <p:nvPr>
            <p:extLst>
              <p:ext uri="{D42A27DB-BD31-4B8C-83A1-F6EECF244321}">
                <p14:modId xmlns:p14="http://schemas.microsoft.com/office/powerpoint/2010/main" val="1167574049"/>
              </p:ext>
            </p:extLst>
          </p:nvPr>
        </p:nvGraphicFramePr>
        <p:xfrm>
          <a:off x="362858" y="1786596"/>
          <a:ext cx="8345714" cy="4588803"/>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13</a:t>
            </a:fld>
            <a:endParaRPr lang="en-US" dirty="0"/>
          </a:p>
        </p:txBody>
      </p:sp>
      <p:sp>
        <p:nvSpPr>
          <p:cNvPr id="9" name="Text Placeholder 3"/>
          <p:cNvSpPr txBox="1">
            <a:spLocks/>
          </p:cNvSpPr>
          <p:nvPr/>
        </p:nvSpPr>
        <p:spPr>
          <a:xfrm>
            <a:off x="248528" y="6322252"/>
            <a:ext cx="5943600" cy="381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1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Source:  Employee Benefit Research Institute and Mathew Greenwald &amp; Associates, Inc.,</a:t>
            </a:r>
          </a:p>
          <a:p>
            <a:r>
              <a:rPr lang="en-US" dirty="0" smtClean="0"/>
              <a:t>2013 Health Confidence and Voluntary Workplace Benefits Survey.</a:t>
            </a:r>
            <a:endParaRPr lang="en-US" dirty="0"/>
          </a:p>
        </p:txBody>
      </p:sp>
    </p:spTree>
    <p:extLst>
      <p:ext uri="{BB962C8B-B14F-4D97-AF65-F5344CB8AC3E}">
        <p14:creationId xmlns:p14="http://schemas.microsoft.com/office/powerpoint/2010/main" val="1209130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rmAutofit/>
          </a:bodyPr>
          <a:lstStyle/>
          <a:p>
            <a:r>
              <a:rPr lang="en-US" dirty="0" smtClean="0"/>
              <a:t>Health insurance far outweighs any other benefit as most important, with DC plans a distant second</a:t>
            </a:r>
            <a:endParaRPr lang="en-US" dirty="0"/>
          </a:p>
        </p:txBody>
      </p:sp>
      <p:sp>
        <p:nvSpPr>
          <p:cNvPr id="3" name="Content Placeholder 2"/>
          <p:cNvSpPr>
            <a:spLocks noGrp="1"/>
          </p:cNvSpPr>
          <p:nvPr>
            <p:ph idx="1"/>
          </p:nvPr>
        </p:nvSpPr>
        <p:spPr/>
        <p:txBody>
          <a:bodyPr>
            <a:noAutofit/>
          </a:bodyPr>
          <a:lstStyle/>
          <a:p>
            <a:r>
              <a:rPr lang="en-US" dirty="0" smtClean="0"/>
              <a:t>Please </a:t>
            </a:r>
            <a:r>
              <a:rPr lang="en-US" dirty="0"/>
              <a:t>tell me which one you think is most important to </a:t>
            </a:r>
            <a:r>
              <a:rPr lang="en-US" dirty="0" smtClean="0"/>
              <a:t>you and which one is second most important. </a:t>
            </a:r>
            <a:r>
              <a:rPr lang="en-US" dirty="0" smtClean="0">
                <a:solidFill>
                  <a:schemeClr val="tx1">
                    <a:lumMod val="50000"/>
                    <a:lumOff val="50000"/>
                  </a:schemeClr>
                </a:solidFill>
              </a:rPr>
              <a:t>(2013 n=1,014)</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a:xfrm>
            <a:off x="152399" y="6237516"/>
            <a:ext cx="8454572" cy="381000"/>
          </a:xfrm>
        </p:spPr>
        <p:txBody>
          <a:bodyPr/>
          <a:lstStyle/>
          <a:p>
            <a:r>
              <a:rPr lang="en-US" dirty="0"/>
              <a:t>Source: Employee Benefit Research </a:t>
            </a:r>
            <a:r>
              <a:rPr lang="en-US" dirty="0" smtClean="0"/>
              <a:t>Institute, 1999 </a:t>
            </a:r>
            <a:r>
              <a:rPr lang="en-US" dirty="0"/>
              <a:t>and 2001 Value of Benefits </a:t>
            </a:r>
            <a:r>
              <a:rPr lang="en-US" dirty="0" smtClean="0"/>
              <a:t>Surveys;  Employee </a:t>
            </a:r>
            <a:r>
              <a:rPr lang="en-US" dirty="0"/>
              <a:t>Benefit Research Institute and Mathew Greenwald </a:t>
            </a:r>
            <a:r>
              <a:rPr lang="en-US" dirty="0" smtClean="0"/>
              <a:t>&amp; Associates, Inc., 2004 and 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3269872443"/>
              </p:ext>
            </p:extLst>
          </p:nvPr>
        </p:nvGraphicFramePr>
        <p:xfrm>
          <a:off x="696686" y="1669143"/>
          <a:ext cx="7794171" cy="4592172"/>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14</a:t>
            </a:fld>
            <a:endParaRPr lang="en-US" dirty="0"/>
          </a:p>
        </p:txBody>
      </p:sp>
      <p:sp>
        <p:nvSpPr>
          <p:cNvPr id="9" name="Text Box 17"/>
          <p:cNvSpPr txBox="1">
            <a:spLocks noChangeArrowheads="1"/>
          </p:cNvSpPr>
          <p:nvPr/>
        </p:nvSpPr>
        <p:spPr bwMode="auto">
          <a:xfrm>
            <a:off x="2795043" y="1623534"/>
            <a:ext cx="4135901"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Most Important + Second Most Important</a:t>
            </a:r>
            <a:endParaRPr lang="en-US" sz="1600" dirty="0">
              <a:solidFill>
                <a:srgbClr val="015007"/>
              </a:solidFill>
              <a:latin typeface="+mj-lt"/>
            </a:endParaRPr>
          </a:p>
        </p:txBody>
      </p:sp>
      <p:sp>
        <p:nvSpPr>
          <p:cNvPr id="6" name="Rectangle 5"/>
          <p:cNvSpPr/>
          <p:nvPr/>
        </p:nvSpPr>
        <p:spPr>
          <a:xfrm>
            <a:off x="6313714" y="5094514"/>
            <a:ext cx="2296886" cy="1153886"/>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41426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98502"/>
            <a:ext cx="8839200" cy="622300"/>
          </a:xfrm>
        </p:spPr>
        <p:txBody>
          <a:bodyPr>
            <a:normAutofit fontScale="90000"/>
          </a:bodyPr>
          <a:lstStyle/>
          <a:p>
            <a:r>
              <a:rPr lang="en-US" dirty="0" smtClean="0"/>
              <a:t>VOLUNTARY benefits</a:t>
            </a:r>
            <a:endParaRPr lang="en-US" dirty="0"/>
          </a:p>
        </p:txBody>
      </p:sp>
    </p:spTree>
    <p:extLst>
      <p:ext uri="{BB962C8B-B14F-4D97-AF65-F5344CB8AC3E}">
        <p14:creationId xmlns:p14="http://schemas.microsoft.com/office/powerpoint/2010/main" val="58667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787539" cy="1143000"/>
          </a:xfrm>
        </p:spPr>
        <p:txBody>
          <a:bodyPr/>
          <a:lstStyle/>
          <a:p>
            <a:r>
              <a:rPr lang="en-US" dirty="0" smtClean="0"/>
              <a:t>Strong advantages of voluntary benefits are decreased cost, choice and portability</a:t>
            </a:r>
            <a:endParaRPr lang="en-US" dirty="0"/>
          </a:p>
        </p:txBody>
      </p:sp>
      <p:sp>
        <p:nvSpPr>
          <p:cNvPr id="3" name="Content Placeholder 2"/>
          <p:cNvSpPr>
            <a:spLocks noGrp="1"/>
          </p:cNvSpPr>
          <p:nvPr>
            <p:ph idx="1"/>
          </p:nvPr>
        </p:nvSpPr>
        <p:spPr/>
        <p:txBody>
          <a:bodyPr/>
          <a:lstStyle/>
          <a:p>
            <a:r>
              <a:rPr lang="en-US" dirty="0"/>
              <a:t>Please indicate the extent to which you think each of the following is an advantage or disadvantage of voluntary benefits. </a:t>
            </a:r>
            <a:r>
              <a:rPr lang="en-US" dirty="0" smtClean="0"/>
              <a:t> (2013 n=1,014)</a:t>
            </a:r>
            <a:endParaRPr lang="en-US" dirty="0"/>
          </a:p>
        </p:txBody>
      </p:sp>
      <p:graphicFrame>
        <p:nvGraphicFramePr>
          <p:cNvPr id="5" name="Chart 4"/>
          <p:cNvGraphicFramePr/>
          <p:nvPr>
            <p:extLst>
              <p:ext uri="{D42A27DB-BD31-4B8C-83A1-F6EECF244321}">
                <p14:modId xmlns:p14="http://schemas.microsoft.com/office/powerpoint/2010/main" val="3982157653"/>
              </p:ext>
            </p:extLst>
          </p:nvPr>
        </p:nvGraphicFramePr>
        <p:xfrm>
          <a:off x="275770" y="1786596"/>
          <a:ext cx="8636001" cy="4588803"/>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16</a:t>
            </a:fld>
            <a:endParaRPr lang="en-US" dirty="0"/>
          </a:p>
        </p:txBody>
      </p:sp>
      <p:sp>
        <p:nvSpPr>
          <p:cNvPr id="9" name="Text Placeholder 3"/>
          <p:cNvSpPr txBox="1">
            <a:spLocks/>
          </p:cNvSpPr>
          <p:nvPr/>
        </p:nvSpPr>
        <p:spPr>
          <a:xfrm>
            <a:off x="248528" y="6322252"/>
            <a:ext cx="5943600" cy="381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1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Source:  Employee Benefit Research Institute and Mathew Greenwald &amp; Associates, Inc.,</a:t>
            </a:r>
          </a:p>
          <a:p>
            <a:r>
              <a:rPr lang="en-US" dirty="0" smtClean="0"/>
              <a:t>2013 Health Confidence and Voluntary Workplace Benefits Survey.</a:t>
            </a:r>
            <a:endParaRPr lang="en-US" dirty="0"/>
          </a:p>
        </p:txBody>
      </p:sp>
    </p:spTree>
    <p:extLst>
      <p:ext uri="{BB962C8B-B14F-4D97-AF65-F5344CB8AC3E}">
        <p14:creationId xmlns:p14="http://schemas.microsoft.com/office/powerpoint/2010/main" val="1204840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883377128"/>
              </p:ext>
            </p:extLst>
          </p:nvPr>
        </p:nvGraphicFramePr>
        <p:xfrm>
          <a:off x="508000" y="2206171"/>
          <a:ext cx="8171543" cy="432124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911771" cy="1143000"/>
          </a:xfrm>
        </p:spPr>
        <p:txBody>
          <a:bodyPr>
            <a:noAutofit/>
          </a:bodyPr>
          <a:lstStyle/>
          <a:p>
            <a:r>
              <a:rPr lang="en-US" dirty="0" smtClean="0"/>
              <a:t>Benefit choice changes little when health insurance and DC plans are excluded from the cafeteria plan</a:t>
            </a:r>
            <a:endParaRPr lang="en-US" dirty="0"/>
          </a:p>
        </p:txBody>
      </p:sp>
      <p:sp>
        <p:nvSpPr>
          <p:cNvPr id="3" name="Content Placeholder 2"/>
          <p:cNvSpPr>
            <a:spLocks noGrp="1"/>
          </p:cNvSpPr>
          <p:nvPr>
            <p:ph idx="1"/>
          </p:nvPr>
        </p:nvSpPr>
        <p:spPr/>
        <p:txBody>
          <a:bodyPr>
            <a:noAutofit/>
          </a:bodyPr>
          <a:lstStyle/>
          <a:p>
            <a:r>
              <a:rPr lang="en-US" sz="1200" dirty="0"/>
              <a:t>Suppose you worked for an employer that offered all of the benefits listed below, and that employer gave you $1,000 which you could use to purchase benefits with.  You could spend all of your money on a single benefit, spend it on just a few benefits, or spend the money on a number of them.  Any money you chose not to spend on benefits would be added to your take home pay.  How would you allocate that $1,000? </a:t>
            </a:r>
            <a:r>
              <a:rPr lang="en-US" sz="1200" dirty="0" smtClean="0"/>
              <a:t>(2013 n=1,014)</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17</a:t>
            </a:fld>
            <a:endParaRPr lang="en-US" dirty="0"/>
          </a:p>
        </p:txBody>
      </p:sp>
      <p:sp>
        <p:nvSpPr>
          <p:cNvPr id="7" name="Text Box 17"/>
          <p:cNvSpPr txBox="1">
            <a:spLocks noChangeArrowheads="1"/>
          </p:cNvSpPr>
          <p:nvPr/>
        </p:nvSpPr>
        <p:spPr bwMode="auto">
          <a:xfrm>
            <a:off x="2581700" y="1922745"/>
            <a:ext cx="3971794"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Percentage Allocating Money to Each Option</a:t>
            </a:r>
            <a:endParaRPr lang="en-US" sz="1600" dirty="0">
              <a:solidFill>
                <a:srgbClr val="015007"/>
              </a:solidFill>
              <a:latin typeface="+mj-lt"/>
            </a:endParaRPr>
          </a:p>
        </p:txBody>
      </p:sp>
    </p:spTree>
    <p:extLst>
      <p:ext uri="{BB962C8B-B14F-4D97-AF65-F5344CB8AC3E}">
        <p14:creationId xmlns:p14="http://schemas.microsoft.com/office/powerpoint/2010/main" val="2625022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474648318"/>
              </p:ext>
            </p:extLst>
          </p:nvPr>
        </p:nvGraphicFramePr>
        <p:xfrm>
          <a:off x="508000" y="2206171"/>
          <a:ext cx="8171543" cy="432124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519886" cy="1143000"/>
          </a:xfrm>
        </p:spPr>
        <p:txBody>
          <a:bodyPr/>
          <a:lstStyle/>
          <a:p>
            <a:r>
              <a:rPr lang="en-US" dirty="0" smtClean="0"/>
              <a:t>Instead, more employees choose to add cash to their take home pay</a:t>
            </a:r>
            <a:endParaRPr lang="en-US" dirty="0"/>
          </a:p>
        </p:txBody>
      </p:sp>
      <p:sp>
        <p:nvSpPr>
          <p:cNvPr id="3" name="Content Placeholder 2"/>
          <p:cNvSpPr>
            <a:spLocks noGrp="1"/>
          </p:cNvSpPr>
          <p:nvPr>
            <p:ph idx="1"/>
          </p:nvPr>
        </p:nvSpPr>
        <p:spPr/>
        <p:txBody>
          <a:bodyPr>
            <a:noAutofit/>
          </a:bodyPr>
          <a:lstStyle/>
          <a:p>
            <a:r>
              <a:rPr lang="en-US" sz="1200" dirty="0"/>
              <a:t>Suppose you worked for an employer that offered all of the benefits listed below, and that employer gave you $1,000 which you could use to purchase benefits with.  You could spend all of your money on a single benefit, spend it on just a few benefits, or spend the money on a number of them.  Any money you chose not to spend on benefits would be added to your take home pay.  How would you allocate that $1,000? </a:t>
            </a:r>
            <a:r>
              <a:rPr lang="en-US" sz="1200" dirty="0" smtClean="0"/>
              <a:t>(2013 n=1,014)</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18</a:t>
            </a:fld>
            <a:endParaRPr lang="en-US" dirty="0"/>
          </a:p>
        </p:txBody>
      </p:sp>
      <p:sp>
        <p:nvSpPr>
          <p:cNvPr id="7" name="Text Box 17"/>
          <p:cNvSpPr txBox="1">
            <a:spLocks noChangeArrowheads="1"/>
          </p:cNvSpPr>
          <p:nvPr/>
        </p:nvSpPr>
        <p:spPr bwMode="auto">
          <a:xfrm>
            <a:off x="2581700" y="1922745"/>
            <a:ext cx="3971794"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Percentage Allocating Money to Each Option</a:t>
            </a:r>
            <a:endParaRPr lang="en-US" sz="1600" dirty="0">
              <a:solidFill>
                <a:srgbClr val="015007"/>
              </a:solidFill>
              <a:latin typeface="+mj-lt"/>
            </a:endParaRPr>
          </a:p>
        </p:txBody>
      </p:sp>
    </p:spTree>
    <p:extLst>
      <p:ext uri="{BB962C8B-B14F-4D97-AF65-F5344CB8AC3E}">
        <p14:creationId xmlns:p14="http://schemas.microsoft.com/office/powerpoint/2010/main" val="3191723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480813976"/>
              </p:ext>
            </p:extLst>
          </p:nvPr>
        </p:nvGraphicFramePr>
        <p:xfrm>
          <a:off x="508000" y="2206171"/>
          <a:ext cx="8171543" cy="432124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911771" cy="1143000"/>
          </a:xfrm>
        </p:spPr>
        <p:txBody>
          <a:bodyPr>
            <a:noAutofit/>
          </a:bodyPr>
          <a:lstStyle/>
          <a:p>
            <a:r>
              <a:rPr lang="en-US" dirty="0" smtClean="0"/>
              <a:t>Removing health insurance from the cafeteria plan sends more money to the DC plan option</a:t>
            </a:r>
            <a:endParaRPr lang="en-US" dirty="0"/>
          </a:p>
        </p:txBody>
      </p:sp>
      <p:sp>
        <p:nvSpPr>
          <p:cNvPr id="3" name="Content Placeholder 2"/>
          <p:cNvSpPr>
            <a:spLocks noGrp="1"/>
          </p:cNvSpPr>
          <p:nvPr>
            <p:ph idx="1"/>
          </p:nvPr>
        </p:nvSpPr>
        <p:spPr/>
        <p:txBody>
          <a:bodyPr>
            <a:noAutofit/>
          </a:bodyPr>
          <a:lstStyle/>
          <a:p>
            <a:r>
              <a:rPr lang="en-US" sz="1200" dirty="0"/>
              <a:t>Suppose you worked for an employer that offered all of the benefits listed below, and that employer gave you $1,000 which you could use to purchase benefits with.  You could spend all of your money on a single benefit, spend it on just a few benefits, or spend the money on a number of them.  Any money you chose not to spend on benefits would be added to your take home pay.  How would you allocate that $</a:t>
            </a:r>
            <a:r>
              <a:rPr lang="en-US" sz="1200" dirty="0" smtClean="0"/>
              <a:t>1,000?</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19</a:t>
            </a:fld>
            <a:endParaRPr lang="en-US" dirty="0"/>
          </a:p>
        </p:txBody>
      </p:sp>
      <p:sp>
        <p:nvSpPr>
          <p:cNvPr id="7" name="Text Box 17"/>
          <p:cNvSpPr txBox="1">
            <a:spLocks noChangeArrowheads="1"/>
          </p:cNvSpPr>
          <p:nvPr/>
        </p:nvSpPr>
        <p:spPr bwMode="auto">
          <a:xfrm>
            <a:off x="2315510" y="1922745"/>
            <a:ext cx="4504184"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Median (non-$0) Amount Allocated to Each Option</a:t>
            </a:r>
            <a:endParaRPr lang="en-US" sz="1600" dirty="0">
              <a:solidFill>
                <a:srgbClr val="015007"/>
              </a:solidFill>
              <a:latin typeface="+mj-lt"/>
            </a:endParaRPr>
          </a:p>
        </p:txBody>
      </p:sp>
    </p:spTree>
    <p:extLst>
      <p:ext uri="{BB962C8B-B14F-4D97-AF65-F5344CB8AC3E}">
        <p14:creationId xmlns:p14="http://schemas.microsoft.com/office/powerpoint/2010/main" val="153773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a:t>
            </a:r>
            <a:endParaRPr lang="en-US" dirty="0"/>
          </a:p>
        </p:txBody>
      </p:sp>
    </p:spTree>
    <p:extLst>
      <p:ext uri="{BB962C8B-B14F-4D97-AF65-F5344CB8AC3E}">
        <p14:creationId xmlns:p14="http://schemas.microsoft.com/office/powerpoint/2010/main" val="3460165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4236157322"/>
              </p:ext>
            </p:extLst>
          </p:nvPr>
        </p:nvGraphicFramePr>
        <p:xfrm>
          <a:off x="508000" y="2206171"/>
          <a:ext cx="8171543" cy="432124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911771" cy="1143000"/>
          </a:xfrm>
        </p:spPr>
        <p:txBody>
          <a:bodyPr>
            <a:noAutofit/>
          </a:bodyPr>
          <a:lstStyle/>
          <a:p>
            <a:r>
              <a:rPr lang="en-US" dirty="0" smtClean="0"/>
              <a:t>Removing health insurance and DC plans from the cafeteria plan sends more money to the cash option</a:t>
            </a:r>
            <a:endParaRPr lang="en-US" dirty="0"/>
          </a:p>
        </p:txBody>
      </p:sp>
      <p:sp>
        <p:nvSpPr>
          <p:cNvPr id="3" name="Content Placeholder 2"/>
          <p:cNvSpPr>
            <a:spLocks noGrp="1"/>
          </p:cNvSpPr>
          <p:nvPr>
            <p:ph idx="1"/>
          </p:nvPr>
        </p:nvSpPr>
        <p:spPr/>
        <p:txBody>
          <a:bodyPr>
            <a:noAutofit/>
          </a:bodyPr>
          <a:lstStyle/>
          <a:p>
            <a:r>
              <a:rPr lang="en-US" sz="1200" dirty="0"/>
              <a:t>Suppose you worked for an employer that offered all of the benefits listed below, and that employer gave you $1,000 which you could use to purchase benefits with.  You could spend all of your money on a single benefit, spend it on just a few benefits, or spend the money on a number of them.  Any money you chose not to spend on benefits would be added to your take home pay.  How would you allocate that $</a:t>
            </a:r>
            <a:r>
              <a:rPr lang="en-US" sz="1200" dirty="0" smtClean="0"/>
              <a:t>1,000?</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20</a:t>
            </a:fld>
            <a:endParaRPr lang="en-US" dirty="0"/>
          </a:p>
        </p:txBody>
      </p:sp>
      <p:sp>
        <p:nvSpPr>
          <p:cNvPr id="7" name="Text Box 17"/>
          <p:cNvSpPr txBox="1">
            <a:spLocks noChangeArrowheads="1"/>
          </p:cNvSpPr>
          <p:nvPr/>
        </p:nvSpPr>
        <p:spPr bwMode="auto">
          <a:xfrm>
            <a:off x="2315510" y="1922745"/>
            <a:ext cx="4504184"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Median (non-$0) Amount Allocated to Each Option</a:t>
            </a:r>
            <a:endParaRPr lang="en-US" sz="1600" dirty="0">
              <a:solidFill>
                <a:srgbClr val="015007"/>
              </a:solidFill>
              <a:latin typeface="+mj-lt"/>
            </a:endParaRPr>
          </a:p>
        </p:txBody>
      </p:sp>
    </p:spTree>
    <p:extLst>
      <p:ext uri="{BB962C8B-B14F-4D97-AF65-F5344CB8AC3E}">
        <p14:creationId xmlns:p14="http://schemas.microsoft.com/office/powerpoint/2010/main" val="3217447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Half of employees think benefits purchased through the workplace are less expensive</a:t>
            </a:r>
            <a:endParaRPr lang="en-US" dirty="0"/>
          </a:p>
        </p:txBody>
      </p:sp>
      <p:sp>
        <p:nvSpPr>
          <p:cNvPr id="3" name="Content Placeholder 2"/>
          <p:cNvSpPr>
            <a:spLocks noGrp="1"/>
          </p:cNvSpPr>
          <p:nvPr>
            <p:ph idx="1"/>
          </p:nvPr>
        </p:nvSpPr>
        <p:spPr/>
        <p:txBody>
          <a:bodyPr>
            <a:noAutofit/>
          </a:bodyPr>
          <a:lstStyle/>
          <a:p>
            <a:r>
              <a:rPr lang="en-US" dirty="0"/>
              <a:t>How confident are you that insurance products and other benefit products are less expensive when purchased through the workplace</a:t>
            </a:r>
            <a:r>
              <a:rPr lang="en-US" dirty="0" smtClean="0"/>
              <a:t>? (2013 n=1,014)</a:t>
            </a:r>
            <a:endParaRPr lang="en-US" dirty="0"/>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5" name="Chart 4"/>
          <p:cNvGraphicFramePr/>
          <p:nvPr>
            <p:extLst>
              <p:ext uri="{D42A27DB-BD31-4B8C-83A1-F6EECF244321}">
                <p14:modId xmlns:p14="http://schemas.microsoft.com/office/powerpoint/2010/main" val="556124090"/>
              </p:ext>
            </p:extLst>
          </p:nvPr>
        </p:nvGraphicFramePr>
        <p:xfrm>
          <a:off x="478970" y="2057400"/>
          <a:ext cx="8229601"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21</a:t>
            </a:fld>
            <a:endParaRPr lang="en-US" dirty="0"/>
          </a:p>
        </p:txBody>
      </p:sp>
    </p:spTree>
    <p:extLst>
      <p:ext uri="{BB962C8B-B14F-4D97-AF65-F5344CB8AC3E}">
        <p14:creationId xmlns:p14="http://schemas.microsoft.com/office/powerpoint/2010/main" val="3185913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27886" cy="1143000"/>
          </a:xfrm>
        </p:spPr>
        <p:txBody>
          <a:bodyPr>
            <a:normAutofit/>
          </a:bodyPr>
          <a:lstStyle/>
          <a:p>
            <a:r>
              <a:rPr lang="en-US" dirty="0" smtClean="0"/>
              <a:t>Employees are split with respect to how comfortable they are having their employer pick benefits providers</a:t>
            </a:r>
            <a:endParaRPr lang="en-US" dirty="0"/>
          </a:p>
        </p:txBody>
      </p:sp>
      <p:sp>
        <p:nvSpPr>
          <p:cNvPr id="3" name="Content Placeholder 2"/>
          <p:cNvSpPr>
            <a:spLocks noGrp="1"/>
          </p:cNvSpPr>
          <p:nvPr>
            <p:ph idx="1"/>
          </p:nvPr>
        </p:nvSpPr>
        <p:spPr/>
        <p:txBody>
          <a:bodyPr>
            <a:noAutofit/>
          </a:bodyPr>
          <a:lstStyle/>
          <a:p>
            <a:r>
              <a:rPr lang="en-US" dirty="0"/>
              <a:t>How comfortable are you with having your employer pick the companies that provide your employee benefits? </a:t>
            </a:r>
            <a:r>
              <a:rPr lang="en-US" dirty="0" smtClean="0"/>
              <a:t/>
            </a:r>
            <a:br>
              <a:rPr lang="en-US" dirty="0" smtClean="0"/>
            </a:br>
            <a:r>
              <a:rPr lang="en-US" dirty="0" smtClean="0"/>
              <a:t>(</a:t>
            </a:r>
            <a:r>
              <a:rPr lang="en-US" dirty="0"/>
              <a:t>2013 n=1,014)</a:t>
            </a:r>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5" name="Chart 4"/>
          <p:cNvGraphicFramePr/>
          <p:nvPr>
            <p:extLst>
              <p:ext uri="{D42A27DB-BD31-4B8C-83A1-F6EECF244321}">
                <p14:modId xmlns:p14="http://schemas.microsoft.com/office/powerpoint/2010/main" val="1417745584"/>
              </p:ext>
            </p:extLst>
          </p:nvPr>
        </p:nvGraphicFramePr>
        <p:xfrm>
          <a:off x="508000" y="2057400"/>
          <a:ext cx="8215086"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22</a:t>
            </a:fld>
            <a:endParaRPr lang="en-US" dirty="0"/>
          </a:p>
        </p:txBody>
      </p:sp>
    </p:spTree>
    <p:extLst>
      <p:ext uri="{BB962C8B-B14F-4D97-AF65-F5344CB8AC3E}">
        <p14:creationId xmlns:p14="http://schemas.microsoft.com/office/powerpoint/2010/main" val="26305709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3400"/>
            <a:ext cx="8839200" cy="622300"/>
          </a:xfrm>
        </p:spPr>
        <p:txBody>
          <a:bodyPr>
            <a:normAutofit fontScale="90000"/>
          </a:bodyPr>
          <a:lstStyle/>
          <a:p>
            <a:r>
              <a:rPr lang="en-US" dirty="0" smtClean="0"/>
              <a:t>Confidence in the healthcare system</a:t>
            </a:r>
            <a:endParaRPr lang="en-US" dirty="0"/>
          </a:p>
        </p:txBody>
      </p:sp>
    </p:spTree>
    <p:extLst>
      <p:ext uri="{BB962C8B-B14F-4D97-AF65-F5344CB8AC3E}">
        <p14:creationId xmlns:p14="http://schemas.microsoft.com/office/powerpoint/2010/main" val="1965844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973519" cy="1143000"/>
          </a:xfrm>
        </p:spPr>
        <p:txBody>
          <a:bodyPr/>
          <a:lstStyle/>
          <a:p>
            <a:r>
              <a:rPr lang="en-US" dirty="0" smtClean="0"/>
              <a:t>Almost 2 in 10 employed Americans name health care as the most critical issue, a distant second to the economy</a:t>
            </a:r>
            <a:endParaRPr lang="en-US" dirty="0"/>
          </a:p>
        </p:txBody>
      </p:sp>
      <p:sp>
        <p:nvSpPr>
          <p:cNvPr id="3" name="Content Placeholder 2"/>
          <p:cNvSpPr>
            <a:spLocks noGrp="1"/>
          </p:cNvSpPr>
          <p:nvPr>
            <p:ph idx="1"/>
          </p:nvPr>
        </p:nvSpPr>
        <p:spPr/>
        <p:txBody>
          <a:bodyPr/>
          <a:lstStyle/>
          <a:p>
            <a:r>
              <a:rPr lang="en-US" dirty="0"/>
              <a:t>Which one of the following issues do you believe is the most critical in America today</a:t>
            </a:r>
            <a:r>
              <a:rPr lang="en-US" dirty="0" smtClean="0"/>
              <a:t>?* </a:t>
            </a:r>
            <a:r>
              <a:rPr lang="en-US" dirty="0"/>
              <a:t>(</a:t>
            </a:r>
            <a:r>
              <a:rPr lang="en-US" dirty="0" smtClean="0"/>
              <a:t>2013 n=1,014)</a:t>
            </a:r>
            <a:endParaRPr lang="en-US" dirty="0"/>
          </a:p>
        </p:txBody>
      </p:sp>
      <p:sp>
        <p:nvSpPr>
          <p:cNvPr id="4" name="Text Placeholder 3"/>
          <p:cNvSpPr>
            <a:spLocks noGrp="1"/>
          </p:cNvSpPr>
          <p:nvPr>
            <p:ph type="body" sz="quarter" idx="13"/>
          </p:nvPr>
        </p:nvSpPr>
        <p:spPr>
          <a:xfrm>
            <a:off x="152399" y="6324600"/>
            <a:ext cx="6839243"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sp>
        <p:nvSpPr>
          <p:cNvPr id="5" name="Text Box 77"/>
          <p:cNvSpPr txBox="1">
            <a:spLocks noChangeArrowheads="1"/>
          </p:cNvSpPr>
          <p:nvPr/>
        </p:nvSpPr>
        <p:spPr bwMode="auto">
          <a:xfrm>
            <a:off x="121266" y="6072188"/>
            <a:ext cx="4715459" cy="305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l"/>
            <a:r>
              <a:rPr lang="en-US" b="0" dirty="0">
                <a:latin typeface="+mj-lt"/>
              </a:rPr>
              <a:t>*The </a:t>
            </a:r>
            <a:r>
              <a:rPr lang="en-US" b="0" dirty="0" smtClean="0">
                <a:latin typeface="+mj-lt"/>
              </a:rPr>
              <a:t>seven response </a:t>
            </a:r>
            <a:r>
              <a:rPr lang="en-US" b="0" dirty="0">
                <a:latin typeface="+mj-lt"/>
              </a:rPr>
              <a:t>categories offered vary from year to year.</a:t>
            </a:r>
          </a:p>
        </p:txBody>
      </p:sp>
      <p:graphicFrame>
        <p:nvGraphicFramePr>
          <p:cNvPr id="8" name="Table 7"/>
          <p:cNvGraphicFramePr>
            <a:graphicFrameLocks noGrp="1"/>
          </p:cNvGraphicFramePr>
          <p:nvPr>
            <p:extLst>
              <p:ext uri="{D42A27DB-BD31-4B8C-83A1-F6EECF244321}">
                <p14:modId xmlns:p14="http://schemas.microsoft.com/office/powerpoint/2010/main" val="2221524777"/>
              </p:ext>
            </p:extLst>
          </p:nvPr>
        </p:nvGraphicFramePr>
        <p:xfrm>
          <a:off x="682171" y="1654034"/>
          <a:ext cx="7721604" cy="4151679"/>
        </p:xfrm>
        <a:graphic>
          <a:graphicData uri="http://schemas.openxmlformats.org/drawingml/2006/table">
            <a:tbl>
              <a:tblPr firstRow="1" bandRow="1">
                <a:tableStyleId>{5940675A-B579-460E-94D1-54222C63F5DA}</a:tableStyleId>
              </a:tblPr>
              <a:tblGrid>
                <a:gridCol w="2566464"/>
                <a:gridCol w="859190"/>
                <a:gridCol w="859190"/>
                <a:gridCol w="859190"/>
                <a:gridCol w="859190"/>
                <a:gridCol w="859190"/>
                <a:gridCol w="859190"/>
              </a:tblGrid>
              <a:tr h="800841">
                <a:tc>
                  <a:txBody>
                    <a:bodyPr/>
                    <a:lstStyle/>
                    <a:p>
                      <a:endParaRPr lang="en-US" sz="1400" b="1" dirty="0">
                        <a:solidFill>
                          <a:schemeClr val="bg1"/>
                        </a:solidFill>
                      </a:endParaRPr>
                    </a:p>
                  </a:txBody>
                  <a:tcPr anchor="ctr">
                    <a:solidFill>
                      <a:schemeClr val="accent1">
                        <a:lumMod val="75000"/>
                      </a:schemeClr>
                    </a:solidFill>
                  </a:tcPr>
                </a:tc>
                <a:tc>
                  <a:txBody>
                    <a:bodyPr/>
                    <a:lstStyle/>
                    <a:p>
                      <a:pPr algn="ctr"/>
                      <a:r>
                        <a:rPr lang="en-US" sz="1400" b="1" dirty="0" smtClean="0">
                          <a:solidFill>
                            <a:schemeClr val="bg1"/>
                          </a:solidFill>
                        </a:rPr>
                        <a:t>1998</a:t>
                      </a:r>
                      <a:br>
                        <a:rPr lang="en-US" sz="1400" b="1" dirty="0" smtClean="0">
                          <a:solidFill>
                            <a:schemeClr val="bg1"/>
                          </a:solidFill>
                        </a:rPr>
                      </a:br>
                      <a:r>
                        <a:rPr lang="en-US" sz="1400" b="1" dirty="0" smtClean="0">
                          <a:solidFill>
                            <a:schemeClr val="bg1"/>
                          </a:solidFill>
                        </a:rPr>
                        <a:t>(%)</a:t>
                      </a:r>
                      <a:endParaRPr lang="en-US" sz="1400" b="1" dirty="0">
                        <a:solidFill>
                          <a:schemeClr val="bg1"/>
                        </a:solidFill>
                      </a:endParaRPr>
                    </a:p>
                  </a:txBody>
                  <a:tcPr anchor="ctr">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2003</a:t>
                      </a:r>
                      <a:br>
                        <a:rPr lang="en-US" sz="1400" b="1" dirty="0" smtClean="0">
                          <a:solidFill>
                            <a:schemeClr val="bg1"/>
                          </a:solidFill>
                        </a:rPr>
                      </a:br>
                      <a:r>
                        <a:rPr lang="en-US" sz="1400" b="1" dirty="0" smtClean="0">
                          <a:solidFill>
                            <a:schemeClr val="bg1"/>
                          </a:solidFill>
                        </a:rPr>
                        <a:t>(%)</a:t>
                      </a:r>
                    </a:p>
                  </a:txBody>
                  <a:tcPr anchor="ctr">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2008</a:t>
                      </a:r>
                      <a:br>
                        <a:rPr lang="en-US" sz="1400" b="1" dirty="0" smtClean="0">
                          <a:solidFill>
                            <a:schemeClr val="bg1"/>
                          </a:solidFill>
                        </a:rPr>
                      </a:br>
                      <a:r>
                        <a:rPr lang="en-US" sz="1400" b="1" dirty="0" smtClean="0">
                          <a:solidFill>
                            <a:schemeClr val="bg1"/>
                          </a:solidFill>
                        </a:rPr>
                        <a:t>(%)</a:t>
                      </a:r>
                    </a:p>
                  </a:txBody>
                  <a:tcPr anchor="ctr">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2011</a:t>
                      </a:r>
                      <a:br>
                        <a:rPr lang="en-US" sz="1400" b="1" dirty="0" smtClean="0">
                          <a:solidFill>
                            <a:schemeClr val="bg1"/>
                          </a:solidFill>
                        </a:rPr>
                      </a:br>
                      <a:r>
                        <a:rPr lang="en-US" sz="1400" b="1" dirty="0" smtClean="0">
                          <a:solidFill>
                            <a:schemeClr val="bg1"/>
                          </a:solidFill>
                        </a:rPr>
                        <a:t>(%)</a:t>
                      </a:r>
                    </a:p>
                  </a:txBody>
                  <a:tcPr anchor="ctr">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2012</a:t>
                      </a:r>
                      <a:br>
                        <a:rPr lang="en-US" sz="1400" b="1" dirty="0" smtClean="0">
                          <a:solidFill>
                            <a:schemeClr val="bg1"/>
                          </a:solidFill>
                        </a:rPr>
                      </a:br>
                      <a:r>
                        <a:rPr lang="en-US" sz="1400" b="1" dirty="0" smtClean="0">
                          <a:solidFill>
                            <a:schemeClr val="bg1"/>
                          </a:solidFill>
                        </a:rPr>
                        <a:t>(%)</a:t>
                      </a:r>
                    </a:p>
                  </a:txBody>
                  <a:tcPr anchor="ctr">
                    <a:lnR w="28575" cap="flat" cmpd="sng" algn="ctr">
                      <a:solidFill>
                        <a:srgbClr val="FF0000"/>
                      </a:solidFill>
                      <a:prstDash val="sysDash"/>
                      <a:round/>
                      <a:headEnd type="none" w="med" len="med"/>
                      <a:tailEnd type="none" w="med" len="med"/>
                    </a:lnR>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2013</a:t>
                      </a:r>
                      <a:br>
                        <a:rPr lang="en-US" sz="1400" b="1" dirty="0" smtClean="0">
                          <a:solidFill>
                            <a:schemeClr val="bg1"/>
                          </a:solidFill>
                        </a:rPr>
                      </a:br>
                      <a:r>
                        <a:rPr lang="en-US" sz="1400" b="1" dirty="0" smtClean="0">
                          <a:solidFill>
                            <a:schemeClr val="bg1"/>
                          </a:solidFill>
                        </a:rPr>
                        <a:t>(%)</a:t>
                      </a:r>
                    </a:p>
                  </a:txBody>
                  <a:tcPr anchor="ctr">
                    <a:lnL w="28575" cap="flat" cmpd="sng" algn="ctr">
                      <a:solidFill>
                        <a:srgbClr val="FF0000"/>
                      </a:solidFill>
                      <a:prstDash val="sysDash"/>
                      <a:round/>
                      <a:headEnd type="none" w="med" len="med"/>
                      <a:tailEnd type="none" w="med" len="med"/>
                    </a:lnL>
                    <a:solidFill>
                      <a:schemeClr val="accent1">
                        <a:lumMod val="75000"/>
                      </a:schemeClr>
                    </a:solidFill>
                  </a:tcPr>
                </a:tc>
              </a:tr>
              <a:tr h="471084">
                <a:tc>
                  <a:txBody>
                    <a:bodyPr/>
                    <a:lstStyle/>
                    <a:p>
                      <a:r>
                        <a:rPr lang="en-US" sz="1400" dirty="0" smtClean="0"/>
                        <a:t>The economy</a:t>
                      </a:r>
                      <a:endParaRPr lang="en-US" sz="1400" dirty="0"/>
                    </a:p>
                  </a:txBody>
                  <a:tcPr anchor="ctr"/>
                </a:tc>
                <a:tc>
                  <a:txBody>
                    <a:bodyPr/>
                    <a:lstStyle/>
                    <a:p>
                      <a:pPr algn="ctr"/>
                      <a:r>
                        <a:rPr lang="en-US" sz="1400" dirty="0" smtClean="0"/>
                        <a:t>11</a:t>
                      </a:r>
                      <a:endParaRPr lang="en-US" sz="1400" dirty="0"/>
                    </a:p>
                  </a:txBody>
                  <a:tcPr anchor="ctr"/>
                </a:tc>
                <a:tc>
                  <a:txBody>
                    <a:bodyPr/>
                    <a:lstStyle/>
                    <a:p>
                      <a:pPr algn="ctr"/>
                      <a:r>
                        <a:rPr lang="en-US" sz="1400" dirty="0" smtClean="0"/>
                        <a:t>29</a:t>
                      </a:r>
                      <a:endParaRPr lang="en-US" sz="1400" dirty="0"/>
                    </a:p>
                  </a:txBody>
                  <a:tcPr anchor="ctr"/>
                </a:tc>
                <a:tc>
                  <a:txBody>
                    <a:bodyPr/>
                    <a:lstStyle/>
                    <a:p>
                      <a:pPr algn="ctr"/>
                      <a:r>
                        <a:rPr lang="en-US" sz="1400" dirty="0" smtClean="0"/>
                        <a:t>37</a:t>
                      </a:r>
                      <a:endParaRPr lang="en-US" sz="1400" dirty="0"/>
                    </a:p>
                  </a:txBody>
                  <a:tcPr anchor="ctr"/>
                </a:tc>
                <a:tc>
                  <a:txBody>
                    <a:bodyPr/>
                    <a:lstStyle/>
                    <a:p>
                      <a:pPr algn="ctr"/>
                      <a:r>
                        <a:rPr lang="en-US" sz="1400" dirty="0" smtClean="0"/>
                        <a:t>32</a:t>
                      </a:r>
                      <a:endParaRPr lang="en-US" sz="1400" dirty="0"/>
                    </a:p>
                  </a:txBody>
                  <a:tcPr anchor="ctr"/>
                </a:tc>
                <a:tc>
                  <a:txBody>
                    <a:bodyPr/>
                    <a:lstStyle/>
                    <a:p>
                      <a:pPr algn="ctr"/>
                      <a:r>
                        <a:rPr lang="en-US" sz="1400" dirty="0" smtClean="0"/>
                        <a:t>38</a:t>
                      </a:r>
                      <a:endParaRPr lang="en-US" sz="1400" dirty="0"/>
                    </a:p>
                  </a:txBody>
                  <a:tcPr anchor="ctr">
                    <a:lnR w="28575" cap="flat" cmpd="sng" algn="ctr">
                      <a:solidFill>
                        <a:srgbClr val="FF0000"/>
                      </a:solidFill>
                      <a:prstDash val="sysDash"/>
                      <a:round/>
                      <a:headEnd type="none" w="med" len="med"/>
                      <a:tailEnd type="none" w="med" len="med"/>
                    </a:lnR>
                  </a:tcPr>
                </a:tc>
                <a:tc>
                  <a:txBody>
                    <a:bodyPr/>
                    <a:lstStyle/>
                    <a:p>
                      <a:pPr algn="ctr"/>
                      <a:r>
                        <a:rPr lang="en-US" sz="1400" dirty="0" smtClean="0"/>
                        <a:t>39</a:t>
                      </a:r>
                      <a:endParaRPr lang="en-US" sz="1400" dirty="0"/>
                    </a:p>
                  </a:txBody>
                  <a:tcPr anchor="ctr">
                    <a:lnL w="28575" cap="flat" cmpd="sng" algn="ctr">
                      <a:solidFill>
                        <a:srgbClr val="FF0000"/>
                      </a:solidFill>
                      <a:prstDash val="sysDash"/>
                      <a:round/>
                      <a:headEnd type="none" w="med" len="med"/>
                      <a:tailEnd type="none" w="med" len="med"/>
                    </a:lnL>
                  </a:tcPr>
                </a:tc>
              </a:tr>
              <a:tr h="471084">
                <a:tc>
                  <a:txBody>
                    <a:bodyPr/>
                    <a:lstStyle/>
                    <a:p>
                      <a:r>
                        <a:rPr lang="en-US" sz="1400" dirty="0" smtClean="0"/>
                        <a:t>Health care </a:t>
                      </a:r>
                      <a:endParaRPr lang="en-US" sz="1400" dirty="0"/>
                    </a:p>
                  </a:txBody>
                  <a:tcPr anchor="ctr">
                    <a:solidFill>
                      <a:schemeClr val="accent3">
                        <a:lumMod val="60000"/>
                        <a:lumOff val="40000"/>
                      </a:schemeClr>
                    </a:solidFill>
                  </a:tcPr>
                </a:tc>
                <a:tc>
                  <a:txBody>
                    <a:bodyPr/>
                    <a:lstStyle/>
                    <a:p>
                      <a:pPr algn="ctr"/>
                      <a:r>
                        <a:rPr lang="en-US" sz="1400" b="1" dirty="0" smtClean="0"/>
                        <a:t>13</a:t>
                      </a:r>
                      <a:endParaRPr lang="en-US" sz="1400" b="1" dirty="0"/>
                    </a:p>
                  </a:txBody>
                  <a:tcPr anchor="ctr">
                    <a:solidFill>
                      <a:schemeClr val="accent3">
                        <a:lumMod val="60000"/>
                        <a:lumOff val="40000"/>
                      </a:schemeClr>
                    </a:solidFill>
                  </a:tcPr>
                </a:tc>
                <a:tc>
                  <a:txBody>
                    <a:bodyPr/>
                    <a:lstStyle/>
                    <a:p>
                      <a:pPr algn="ctr"/>
                      <a:r>
                        <a:rPr lang="en-US" sz="1400" b="1" dirty="0" smtClean="0"/>
                        <a:t>19</a:t>
                      </a:r>
                      <a:endParaRPr lang="en-US" sz="1400" b="1" dirty="0"/>
                    </a:p>
                  </a:txBody>
                  <a:tcPr anchor="ctr">
                    <a:solidFill>
                      <a:schemeClr val="accent3">
                        <a:lumMod val="60000"/>
                        <a:lumOff val="40000"/>
                      </a:schemeClr>
                    </a:solidFill>
                  </a:tcPr>
                </a:tc>
                <a:tc>
                  <a:txBody>
                    <a:bodyPr/>
                    <a:lstStyle/>
                    <a:p>
                      <a:pPr algn="ctr"/>
                      <a:r>
                        <a:rPr lang="en-US" sz="1400" b="1" dirty="0" smtClean="0"/>
                        <a:t>12</a:t>
                      </a:r>
                      <a:endParaRPr lang="en-US" sz="1400" b="1" dirty="0"/>
                    </a:p>
                  </a:txBody>
                  <a:tcPr anchor="ctr">
                    <a:solidFill>
                      <a:schemeClr val="accent3">
                        <a:lumMod val="60000"/>
                        <a:lumOff val="40000"/>
                      </a:schemeClr>
                    </a:solidFill>
                  </a:tcPr>
                </a:tc>
                <a:tc>
                  <a:txBody>
                    <a:bodyPr/>
                    <a:lstStyle/>
                    <a:p>
                      <a:pPr algn="ctr"/>
                      <a:r>
                        <a:rPr lang="en-US" sz="1400" b="1" dirty="0" smtClean="0"/>
                        <a:t>9</a:t>
                      </a:r>
                      <a:endParaRPr lang="en-US" sz="1400" b="1" dirty="0"/>
                    </a:p>
                  </a:txBody>
                  <a:tcPr anchor="ctr">
                    <a:solidFill>
                      <a:schemeClr val="accent3">
                        <a:lumMod val="60000"/>
                        <a:lumOff val="40000"/>
                      </a:schemeClr>
                    </a:solidFill>
                  </a:tcPr>
                </a:tc>
                <a:tc>
                  <a:txBody>
                    <a:bodyPr/>
                    <a:lstStyle/>
                    <a:p>
                      <a:pPr algn="ctr"/>
                      <a:r>
                        <a:rPr lang="en-US" sz="1400" b="1" dirty="0" smtClean="0"/>
                        <a:t>15</a:t>
                      </a:r>
                      <a:endParaRPr lang="en-US" sz="1400" b="1" dirty="0"/>
                    </a:p>
                  </a:txBody>
                  <a:tcPr anchor="ctr">
                    <a:lnR w="28575" cap="flat" cmpd="sng" algn="ctr">
                      <a:solidFill>
                        <a:srgbClr val="FF0000"/>
                      </a:solidFill>
                      <a:prstDash val="sysDash"/>
                      <a:round/>
                      <a:headEnd type="none" w="med" len="med"/>
                      <a:tailEnd type="none" w="med" len="med"/>
                    </a:lnR>
                    <a:solidFill>
                      <a:schemeClr val="accent3">
                        <a:lumMod val="60000"/>
                        <a:lumOff val="40000"/>
                      </a:schemeClr>
                    </a:solidFill>
                  </a:tcPr>
                </a:tc>
                <a:tc>
                  <a:txBody>
                    <a:bodyPr/>
                    <a:lstStyle/>
                    <a:p>
                      <a:pPr algn="ctr"/>
                      <a:r>
                        <a:rPr lang="en-US" sz="1400" b="1" dirty="0" smtClean="0"/>
                        <a:t>17</a:t>
                      </a:r>
                      <a:endParaRPr lang="en-US" sz="1400" b="1" dirty="0"/>
                    </a:p>
                  </a:txBody>
                  <a:tcPr anchor="ctr">
                    <a:lnL w="28575" cap="flat" cmpd="sng" algn="ctr">
                      <a:solidFill>
                        <a:srgbClr val="FF0000"/>
                      </a:solidFill>
                      <a:prstDash val="sysDash"/>
                      <a:round/>
                      <a:headEnd type="none" w="med" len="med"/>
                      <a:tailEnd type="none" w="med" len="med"/>
                    </a:lnL>
                    <a:solidFill>
                      <a:schemeClr val="accent3">
                        <a:lumMod val="60000"/>
                        <a:lumOff val="40000"/>
                      </a:schemeClr>
                    </a:solidFill>
                  </a:tcPr>
                </a:tc>
              </a:tr>
              <a:tr h="471084">
                <a:tc>
                  <a:txBody>
                    <a:bodyPr/>
                    <a:lstStyle/>
                    <a:p>
                      <a:r>
                        <a:rPr lang="en-US" sz="1400" dirty="0" smtClean="0"/>
                        <a:t>The federal budget deficit</a:t>
                      </a:r>
                      <a:endParaRPr lang="en-US" sz="1400" dirty="0"/>
                    </a:p>
                  </a:txBody>
                  <a:tcPr anchor="ctr"/>
                </a:tc>
                <a:tc>
                  <a:txBody>
                    <a:bodyPr/>
                    <a:lstStyle/>
                    <a:p>
                      <a:pPr algn="ctr"/>
                      <a:r>
                        <a:rPr lang="en-US" sz="1400" dirty="0" smtClean="0"/>
                        <a:t>7</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16</a:t>
                      </a:r>
                      <a:endParaRPr lang="en-US" sz="1400" dirty="0"/>
                    </a:p>
                  </a:txBody>
                  <a:tcPr anchor="ctr"/>
                </a:tc>
                <a:tc>
                  <a:txBody>
                    <a:bodyPr/>
                    <a:lstStyle/>
                    <a:p>
                      <a:pPr algn="ctr"/>
                      <a:r>
                        <a:rPr lang="en-US" sz="1400" dirty="0" smtClean="0"/>
                        <a:t>14</a:t>
                      </a:r>
                      <a:endParaRPr lang="en-US" sz="1400" dirty="0"/>
                    </a:p>
                  </a:txBody>
                  <a:tcPr anchor="ctr">
                    <a:lnR w="28575" cap="flat" cmpd="sng" algn="ctr">
                      <a:solidFill>
                        <a:srgbClr val="FF0000"/>
                      </a:solidFill>
                      <a:prstDash val="sysDash"/>
                      <a:round/>
                      <a:headEnd type="none" w="med" len="med"/>
                      <a:tailEnd type="none" w="med" len="med"/>
                    </a:lnR>
                  </a:tcPr>
                </a:tc>
                <a:tc>
                  <a:txBody>
                    <a:bodyPr/>
                    <a:lstStyle/>
                    <a:p>
                      <a:pPr algn="ctr"/>
                      <a:r>
                        <a:rPr lang="en-US" sz="1400" dirty="0" smtClean="0"/>
                        <a:t>14</a:t>
                      </a:r>
                      <a:endParaRPr lang="en-US" sz="1400" dirty="0"/>
                    </a:p>
                  </a:txBody>
                  <a:tcPr anchor="ctr">
                    <a:lnL w="28575" cap="flat" cmpd="sng" algn="ctr">
                      <a:solidFill>
                        <a:srgbClr val="FF0000"/>
                      </a:solidFill>
                      <a:prstDash val="sysDash"/>
                      <a:round/>
                      <a:headEnd type="none" w="med" len="med"/>
                      <a:tailEnd type="none" w="med" len="med"/>
                    </a:lnL>
                  </a:tcPr>
                </a:tc>
              </a:tr>
              <a:tr h="471084">
                <a:tc>
                  <a:txBody>
                    <a:bodyPr/>
                    <a:lstStyle/>
                    <a:p>
                      <a:r>
                        <a:rPr lang="en-US" sz="1400" dirty="0" smtClean="0"/>
                        <a:t>Education</a:t>
                      </a:r>
                      <a:endParaRPr lang="en-US" sz="1400" dirty="0"/>
                    </a:p>
                  </a:txBody>
                  <a:tcPr anchor="ctr"/>
                </a:tc>
                <a:tc>
                  <a:txBody>
                    <a:bodyPr/>
                    <a:lstStyle/>
                    <a:p>
                      <a:pPr algn="ctr"/>
                      <a:r>
                        <a:rPr lang="en-US" sz="1400" dirty="0" smtClean="0"/>
                        <a:t>28</a:t>
                      </a:r>
                      <a:endParaRPr lang="en-US" sz="1400" dirty="0"/>
                    </a:p>
                  </a:txBody>
                  <a:tcPr anchor="ctr"/>
                </a:tc>
                <a:tc>
                  <a:txBody>
                    <a:bodyPr/>
                    <a:lstStyle/>
                    <a:p>
                      <a:pPr algn="ctr"/>
                      <a:r>
                        <a:rPr lang="en-US" sz="1400" dirty="0" smtClean="0"/>
                        <a:t>18</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12</a:t>
                      </a:r>
                      <a:endParaRPr lang="en-US" sz="1400" dirty="0"/>
                    </a:p>
                  </a:txBody>
                  <a:tcPr anchor="ctr"/>
                </a:tc>
                <a:tc>
                  <a:txBody>
                    <a:bodyPr/>
                    <a:lstStyle/>
                    <a:p>
                      <a:pPr algn="ctr"/>
                      <a:r>
                        <a:rPr lang="en-US" sz="1400" dirty="0" smtClean="0"/>
                        <a:t>13</a:t>
                      </a:r>
                      <a:endParaRPr lang="en-US" sz="1400" dirty="0"/>
                    </a:p>
                  </a:txBody>
                  <a:tcPr anchor="ctr">
                    <a:lnR w="28575" cap="flat" cmpd="sng" algn="ctr">
                      <a:solidFill>
                        <a:srgbClr val="FF0000"/>
                      </a:solidFill>
                      <a:prstDash val="sysDash"/>
                      <a:round/>
                      <a:headEnd type="none" w="med" len="med"/>
                      <a:tailEnd type="none" w="med" len="med"/>
                    </a:lnR>
                  </a:tcPr>
                </a:tc>
                <a:tc>
                  <a:txBody>
                    <a:bodyPr/>
                    <a:lstStyle/>
                    <a:p>
                      <a:pPr algn="ctr"/>
                      <a:r>
                        <a:rPr lang="en-US" sz="1400" dirty="0" smtClean="0"/>
                        <a:t>11</a:t>
                      </a:r>
                      <a:endParaRPr lang="en-US" sz="1400" dirty="0"/>
                    </a:p>
                  </a:txBody>
                  <a:tcPr anchor="ctr">
                    <a:lnL w="28575" cap="flat" cmpd="sng" algn="ctr">
                      <a:solidFill>
                        <a:srgbClr val="FF0000"/>
                      </a:solidFill>
                      <a:prstDash val="sysDash"/>
                      <a:round/>
                      <a:headEnd type="none" w="med" len="med"/>
                      <a:tailEnd type="none" w="med" len="med"/>
                    </a:lnL>
                  </a:tcPr>
                </a:tc>
              </a:tr>
              <a:tr h="471084">
                <a:tc>
                  <a:txBody>
                    <a:bodyPr/>
                    <a:lstStyle/>
                    <a:p>
                      <a:r>
                        <a:rPr lang="en-US" sz="1400" dirty="0" smtClean="0"/>
                        <a:t>Unemployment</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15</a:t>
                      </a:r>
                      <a:endParaRPr lang="en-US" sz="1400" dirty="0"/>
                    </a:p>
                  </a:txBody>
                  <a:tcPr anchor="ctr">
                    <a:lnR w="28575" cap="flat" cmpd="sng" algn="ctr">
                      <a:solidFill>
                        <a:srgbClr val="FF0000"/>
                      </a:solidFill>
                      <a:prstDash val="sysDash"/>
                      <a:round/>
                      <a:headEnd type="none" w="med" len="med"/>
                      <a:tailEnd type="none" w="med" len="med"/>
                    </a:lnR>
                  </a:tcPr>
                </a:tc>
                <a:tc>
                  <a:txBody>
                    <a:bodyPr/>
                    <a:lstStyle/>
                    <a:p>
                      <a:pPr algn="ctr"/>
                      <a:r>
                        <a:rPr lang="en-US" sz="1400" dirty="0" smtClean="0"/>
                        <a:t>11</a:t>
                      </a:r>
                      <a:endParaRPr lang="en-US" sz="1400" dirty="0"/>
                    </a:p>
                  </a:txBody>
                  <a:tcPr anchor="ctr">
                    <a:lnL w="28575" cap="flat" cmpd="sng" algn="ctr">
                      <a:solidFill>
                        <a:srgbClr val="FF0000"/>
                      </a:solidFill>
                      <a:prstDash val="sysDash"/>
                      <a:round/>
                      <a:headEnd type="none" w="med" len="med"/>
                      <a:tailEnd type="none" w="med" len="med"/>
                    </a:lnL>
                  </a:tcPr>
                </a:tc>
              </a:tr>
              <a:tr h="524334">
                <a:tc>
                  <a:txBody>
                    <a:bodyPr/>
                    <a:lstStyle/>
                    <a:p>
                      <a:r>
                        <a:rPr lang="en-US" sz="1400" dirty="0" smtClean="0"/>
                        <a:t>Terrorism</a:t>
                      </a:r>
                      <a:r>
                        <a:rPr lang="en-US" sz="1400" baseline="0" dirty="0" smtClean="0"/>
                        <a:t> and national security</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6</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2</a:t>
                      </a:r>
                      <a:endParaRPr lang="en-US" sz="1400" dirty="0"/>
                    </a:p>
                  </a:txBody>
                  <a:tcPr anchor="ctr">
                    <a:lnR w="28575" cap="flat" cmpd="sng" algn="ctr">
                      <a:solidFill>
                        <a:srgbClr val="FF0000"/>
                      </a:solidFill>
                      <a:prstDash val="sysDash"/>
                      <a:round/>
                      <a:headEnd type="none" w="med" len="med"/>
                      <a:tailEnd type="none" w="med" len="med"/>
                    </a:lnR>
                  </a:tcPr>
                </a:tc>
                <a:tc>
                  <a:txBody>
                    <a:bodyPr/>
                    <a:lstStyle/>
                    <a:p>
                      <a:pPr algn="ctr"/>
                      <a:r>
                        <a:rPr lang="en-US" sz="1400" dirty="0" smtClean="0"/>
                        <a:t>5</a:t>
                      </a:r>
                      <a:endParaRPr lang="en-US" sz="1400" dirty="0"/>
                    </a:p>
                  </a:txBody>
                  <a:tcPr anchor="ctr">
                    <a:lnL w="28575" cap="flat" cmpd="sng" algn="ctr">
                      <a:solidFill>
                        <a:srgbClr val="FF0000"/>
                      </a:solidFill>
                      <a:prstDash val="sysDash"/>
                      <a:round/>
                      <a:headEnd type="none" w="med" len="med"/>
                      <a:tailEnd type="none" w="med" len="med"/>
                    </a:lnL>
                  </a:tcPr>
                </a:tc>
              </a:tr>
              <a:tr h="471084">
                <a:tc>
                  <a:txBody>
                    <a:bodyPr/>
                    <a:lstStyle/>
                    <a:p>
                      <a:r>
                        <a:rPr lang="en-US" sz="1400" dirty="0" smtClean="0"/>
                        <a:t>Immigration</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6</a:t>
                      </a:r>
                      <a:endParaRPr lang="en-US" sz="1400" dirty="0"/>
                    </a:p>
                  </a:txBody>
                  <a:tcPr anchor="ctr"/>
                </a:tc>
                <a:tc>
                  <a:txBody>
                    <a:bodyPr/>
                    <a:lstStyle/>
                    <a:p>
                      <a:pPr algn="ctr"/>
                      <a:r>
                        <a:rPr lang="en-US" sz="1400" dirty="0" smtClean="0"/>
                        <a:t>NA</a:t>
                      </a:r>
                      <a:endParaRPr lang="en-US" sz="1400" dirty="0"/>
                    </a:p>
                  </a:txBody>
                  <a:tcPr anchor="ctr"/>
                </a:tc>
                <a:tc>
                  <a:txBody>
                    <a:bodyPr/>
                    <a:lstStyle/>
                    <a:p>
                      <a:pPr algn="ctr"/>
                      <a:r>
                        <a:rPr lang="en-US" sz="1400" dirty="0" smtClean="0"/>
                        <a:t>NA</a:t>
                      </a:r>
                      <a:endParaRPr lang="en-US" sz="1400" dirty="0"/>
                    </a:p>
                  </a:txBody>
                  <a:tcPr anchor="ctr">
                    <a:lnR w="28575" cap="flat" cmpd="sng" algn="ctr">
                      <a:solidFill>
                        <a:srgbClr val="FF0000"/>
                      </a:solidFill>
                      <a:prstDash val="sysDash"/>
                      <a:round/>
                      <a:headEnd type="none" w="med" len="med"/>
                      <a:tailEnd type="none" w="med" len="med"/>
                    </a:lnR>
                  </a:tcPr>
                </a:tc>
                <a:tc>
                  <a:txBody>
                    <a:bodyPr/>
                    <a:lstStyle/>
                    <a:p>
                      <a:pPr algn="ctr"/>
                      <a:r>
                        <a:rPr lang="en-US" sz="1400" dirty="0" smtClean="0"/>
                        <a:t>4</a:t>
                      </a:r>
                      <a:endParaRPr lang="en-US" sz="1400" dirty="0"/>
                    </a:p>
                  </a:txBody>
                  <a:tcPr anchor="ctr">
                    <a:lnL w="28575" cap="flat" cmpd="sng" algn="ctr">
                      <a:solidFill>
                        <a:srgbClr val="FF0000"/>
                      </a:solidFill>
                      <a:prstDash val="sysDash"/>
                      <a:round/>
                      <a:headEnd type="none" w="med" len="med"/>
                      <a:tailEnd type="none" w="med" len="med"/>
                    </a:lnL>
                  </a:tcPr>
                </a:tc>
              </a:tr>
            </a:tbl>
          </a:graphicData>
        </a:graphic>
      </p:graphicFrame>
      <p:sp>
        <p:nvSpPr>
          <p:cNvPr id="6" name="Slide Number Placeholder 5"/>
          <p:cNvSpPr>
            <a:spLocks noGrp="1"/>
          </p:cNvSpPr>
          <p:nvPr>
            <p:ph type="sldNum" sz="quarter" idx="12"/>
          </p:nvPr>
        </p:nvSpPr>
        <p:spPr/>
        <p:txBody>
          <a:bodyPr/>
          <a:lstStyle/>
          <a:p>
            <a:fld id="{454D6236-A3E4-41DD-BE74-F72EFF9C08FC}" type="slidenum">
              <a:rPr lang="en-US" smtClean="0"/>
              <a:t>24</a:t>
            </a:fld>
            <a:endParaRPr lang="en-US" dirty="0"/>
          </a:p>
        </p:txBody>
      </p:sp>
    </p:spTree>
    <p:extLst>
      <p:ext uri="{BB962C8B-B14F-4D97-AF65-F5344CB8AC3E}">
        <p14:creationId xmlns:p14="http://schemas.microsoft.com/office/powerpoint/2010/main" val="405056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849532" cy="1143000"/>
          </a:xfrm>
        </p:spPr>
        <p:txBody>
          <a:bodyPr/>
          <a:lstStyle/>
          <a:p>
            <a:pPr>
              <a:lnSpc>
                <a:spcPct val="90000"/>
              </a:lnSpc>
            </a:pPr>
            <a:r>
              <a:rPr lang="en-US" sz="3200" dirty="0" smtClean="0"/>
              <a:t>A majority of employees rate </a:t>
            </a:r>
            <a:r>
              <a:rPr lang="en-US" sz="3200" dirty="0"/>
              <a:t>the </a:t>
            </a:r>
            <a:r>
              <a:rPr lang="en-US" sz="3200" dirty="0" smtClean="0"/>
              <a:t>healthcare </a:t>
            </a:r>
            <a:r>
              <a:rPr lang="en-US" sz="3200" dirty="0"/>
              <a:t>system as fair or poor</a:t>
            </a:r>
          </a:p>
        </p:txBody>
      </p:sp>
      <p:sp>
        <p:nvSpPr>
          <p:cNvPr id="3" name="Content Placeholder 2"/>
          <p:cNvSpPr>
            <a:spLocks noGrp="1"/>
          </p:cNvSpPr>
          <p:nvPr>
            <p:ph idx="1"/>
          </p:nvPr>
        </p:nvSpPr>
        <p:spPr/>
        <p:txBody>
          <a:bodyPr>
            <a:normAutofit/>
          </a:bodyPr>
          <a:lstStyle/>
          <a:p>
            <a:r>
              <a:rPr lang="en-US" dirty="0"/>
              <a:t>How would you rate the </a:t>
            </a:r>
            <a:r>
              <a:rPr lang="en-US" dirty="0" smtClean="0"/>
              <a:t>healthcare </a:t>
            </a:r>
            <a:r>
              <a:rPr lang="en-US" dirty="0"/>
              <a:t>system in America today? (</a:t>
            </a:r>
            <a:r>
              <a:rPr lang="en-US" dirty="0" smtClean="0"/>
              <a:t>2013 n=1,014)</a:t>
            </a:r>
            <a:endParaRPr lang="en-US" dirty="0"/>
          </a:p>
        </p:txBody>
      </p:sp>
      <p:sp>
        <p:nvSpPr>
          <p:cNvPr id="4" name="Text Placeholder 3"/>
          <p:cNvSpPr>
            <a:spLocks noGrp="1"/>
          </p:cNvSpPr>
          <p:nvPr>
            <p:ph type="body" sz="quarter" idx="13"/>
          </p:nvPr>
        </p:nvSpPr>
        <p:spPr>
          <a:xfrm>
            <a:off x="152399" y="6324600"/>
            <a:ext cx="7133771"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111736752"/>
              </p:ext>
            </p:extLst>
          </p:nvPr>
        </p:nvGraphicFramePr>
        <p:xfrm>
          <a:off x="304800" y="1640114"/>
          <a:ext cx="8592457" cy="4608286"/>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25</a:t>
            </a:fld>
            <a:endParaRPr lang="en-US" dirty="0"/>
          </a:p>
        </p:txBody>
      </p:sp>
      <p:cxnSp>
        <p:nvCxnSpPr>
          <p:cNvPr id="13" name="Straight Connector 12"/>
          <p:cNvCxnSpPr/>
          <p:nvPr/>
        </p:nvCxnSpPr>
        <p:spPr>
          <a:xfrm>
            <a:off x="8347466" y="1999923"/>
            <a:ext cx="14067" cy="4121836"/>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8373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865047557"/>
              </p:ext>
            </p:extLst>
          </p:nvPr>
        </p:nvGraphicFramePr>
        <p:xfrm>
          <a:off x="275770" y="1856939"/>
          <a:ext cx="8679544" cy="467047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 y="76200"/>
            <a:ext cx="8868229" cy="1143000"/>
          </a:xfrm>
        </p:spPr>
        <p:txBody>
          <a:bodyPr/>
          <a:lstStyle/>
          <a:p>
            <a:r>
              <a:rPr lang="en-US" dirty="0" smtClean="0"/>
              <a:t>Nearly half are confident they could get the medical treatments they need today</a:t>
            </a:r>
            <a:endParaRPr lang="en-US" dirty="0"/>
          </a:p>
        </p:txBody>
      </p:sp>
      <p:sp>
        <p:nvSpPr>
          <p:cNvPr id="3" name="Content Placeholder 2"/>
          <p:cNvSpPr>
            <a:spLocks noGrp="1"/>
          </p:cNvSpPr>
          <p:nvPr>
            <p:ph idx="1"/>
          </p:nvPr>
        </p:nvSpPr>
        <p:spPr/>
        <p:txBody>
          <a:bodyPr/>
          <a:lstStyle/>
          <a:p>
            <a:r>
              <a:rPr lang="en-US" dirty="0">
                <a:solidFill>
                  <a:schemeClr val="tx1">
                    <a:lumMod val="50000"/>
                    <a:lumOff val="50000"/>
                  </a:schemeClr>
                </a:solidFill>
              </a:rPr>
              <a:t>How confident are you about the following aspects of the </a:t>
            </a:r>
            <a:r>
              <a:rPr lang="en-US" dirty="0" smtClean="0">
                <a:solidFill>
                  <a:schemeClr val="tx1">
                    <a:lumMod val="50000"/>
                    <a:lumOff val="50000"/>
                  </a:schemeClr>
                </a:solidFill>
              </a:rPr>
              <a:t>healthcare system today? </a:t>
            </a:r>
            <a:r>
              <a:rPr lang="en-US" dirty="0">
                <a:solidFill>
                  <a:schemeClr val="tx1">
                    <a:lumMod val="50000"/>
                    <a:lumOff val="50000"/>
                  </a:schemeClr>
                </a:solidFill>
              </a:rPr>
              <a:t>(</a:t>
            </a:r>
            <a:r>
              <a:rPr lang="en-US" dirty="0" smtClean="0">
                <a:solidFill>
                  <a:schemeClr val="tx1">
                    <a:lumMod val="50000"/>
                    <a:lumOff val="50000"/>
                  </a:schemeClr>
                </a:solidFill>
              </a:rPr>
              <a:t>2013 n=1,014)</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a:xfrm>
            <a:off x="152399" y="6324600"/>
            <a:ext cx="7090230"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2002</a:t>
            </a:r>
            <a:r>
              <a:rPr lang="en-US" dirty="0" smtClean="0">
                <a:cs typeface="Arial" charset="0"/>
              </a:rPr>
              <a:t>–</a:t>
            </a:r>
            <a:r>
              <a:rPr lang="en-US" dirty="0" smtClean="0"/>
              <a:t>2012 </a:t>
            </a:r>
            <a:r>
              <a:rPr lang="en-US" dirty="0"/>
              <a:t>Health Confidence </a:t>
            </a:r>
            <a:r>
              <a:rPr lang="en-US" dirty="0" smtClean="0"/>
              <a:t>Surveys, 2013 Health Confidence and </a:t>
            </a:r>
            <a:r>
              <a:rPr lang="en-US" dirty="0"/>
              <a:t>Voluntary Workplace Benefits </a:t>
            </a:r>
            <a:r>
              <a:rPr lang="en-US" dirty="0" smtClean="0"/>
              <a:t>Survey.</a:t>
            </a:r>
            <a:endParaRPr lang="en-US" dirty="0"/>
          </a:p>
          <a:p>
            <a:endParaRPr lang="en-US" dirty="0"/>
          </a:p>
        </p:txBody>
      </p:sp>
      <p:sp>
        <p:nvSpPr>
          <p:cNvPr id="8" name="Slide Number Placeholder 7"/>
          <p:cNvSpPr>
            <a:spLocks noGrp="1"/>
          </p:cNvSpPr>
          <p:nvPr>
            <p:ph type="sldNum" sz="quarter" idx="12"/>
          </p:nvPr>
        </p:nvSpPr>
        <p:spPr/>
        <p:txBody>
          <a:bodyPr/>
          <a:lstStyle/>
          <a:p>
            <a:fld id="{454D6236-A3E4-41DD-BE74-F72EFF9C08FC}" type="slidenum">
              <a:rPr lang="en-US" smtClean="0"/>
              <a:t>26</a:t>
            </a:fld>
            <a:endParaRPr lang="en-US" dirty="0"/>
          </a:p>
        </p:txBody>
      </p:sp>
      <p:cxnSp>
        <p:nvCxnSpPr>
          <p:cNvPr id="11" name="Straight Connector 10"/>
          <p:cNvCxnSpPr/>
          <p:nvPr/>
        </p:nvCxnSpPr>
        <p:spPr>
          <a:xfrm>
            <a:off x="8296546" y="2207738"/>
            <a:ext cx="0" cy="4018891"/>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554513" y="1553029"/>
            <a:ext cx="4045916" cy="338554"/>
          </a:xfrm>
          <a:prstGeom prst="rect">
            <a:avLst/>
          </a:prstGeom>
          <a:noFill/>
        </p:spPr>
        <p:txBody>
          <a:bodyPr wrap="none" rtlCol="0">
            <a:spAutoFit/>
          </a:bodyPr>
          <a:lstStyle/>
          <a:p>
            <a:pPr algn="ctr"/>
            <a:r>
              <a:rPr lang="en-US" sz="1600" b="1" dirty="0" smtClean="0">
                <a:solidFill>
                  <a:schemeClr val="accent1"/>
                </a:solidFill>
              </a:rPr>
              <a:t>Able to Get the Treatments You Need - Today</a:t>
            </a:r>
            <a:endParaRPr lang="en-US" sz="1600" b="1" dirty="0">
              <a:solidFill>
                <a:schemeClr val="accent1"/>
              </a:solidFill>
            </a:endParaRPr>
          </a:p>
        </p:txBody>
      </p:sp>
    </p:spTree>
    <p:extLst>
      <p:ext uri="{BB962C8B-B14F-4D97-AF65-F5344CB8AC3E}">
        <p14:creationId xmlns:p14="http://schemas.microsoft.com/office/powerpoint/2010/main" val="476677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3017670903"/>
              </p:ext>
            </p:extLst>
          </p:nvPr>
        </p:nvGraphicFramePr>
        <p:xfrm>
          <a:off x="261256" y="1856939"/>
          <a:ext cx="8665030" cy="467047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 y="76200"/>
            <a:ext cx="8882744" cy="1143000"/>
          </a:xfrm>
        </p:spPr>
        <p:txBody>
          <a:bodyPr/>
          <a:lstStyle/>
          <a:p>
            <a:r>
              <a:rPr lang="en-US" dirty="0"/>
              <a:t>F</a:t>
            </a:r>
            <a:r>
              <a:rPr lang="en-US" dirty="0" smtClean="0"/>
              <a:t>ewer are confident about having enough choice regarding medical care providers</a:t>
            </a:r>
            <a:endParaRPr lang="en-US" dirty="0"/>
          </a:p>
        </p:txBody>
      </p:sp>
      <p:sp>
        <p:nvSpPr>
          <p:cNvPr id="3" name="Content Placeholder 2"/>
          <p:cNvSpPr>
            <a:spLocks noGrp="1"/>
          </p:cNvSpPr>
          <p:nvPr>
            <p:ph idx="1"/>
          </p:nvPr>
        </p:nvSpPr>
        <p:spPr/>
        <p:txBody>
          <a:bodyPr/>
          <a:lstStyle/>
          <a:p>
            <a:r>
              <a:rPr lang="en-US" dirty="0">
                <a:solidFill>
                  <a:schemeClr val="tx1">
                    <a:lumMod val="50000"/>
                    <a:lumOff val="50000"/>
                  </a:schemeClr>
                </a:solidFill>
              </a:rPr>
              <a:t>How confident are you about the following aspects of the </a:t>
            </a:r>
            <a:r>
              <a:rPr lang="en-US" dirty="0" smtClean="0">
                <a:solidFill>
                  <a:schemeClr val="tx1">
                    <a:lumMod val="50000"/>
                    <a:lumOff val="50000"/>
                  </a:schemeClr>
                </a:solidFill>
              </a:rPr>
              <a:t>healthcare system today? </a:t>
            </a:r>
            <a:r>
              <a:rPr lang="en-US" dirty="0">
                <a:solidFill>
                  <a:schemeClr val="tx1">
                    <a:lumMod val="50000"/>
                    <a:lumOff val="50000"/>
                  </a:schemeClr>
                </a:solidFill>
              </a:rPr>
              <a:t>(</a:t>
            </a:r>
            <a:r>
              <a:rPr lang="en-US" dirty="0" smtClean="0">
                <a:solidFill>
                  <a:schemeClr val="tx1">
                    <a:lumMod val="50000"/>
                    <a:lumOff val="50000"/>
                  </a:schemeClr>
                </a:solidFill>
              </a:rPr>
              <a:t>2013 n=1,014)</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a:xfrm>
            <a:off x="152399" y="6324600"/>
            <a:ext cx="7583715"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2002</a:t>
            </a:r>
            <a:r>
              <a:rPr lang="en-US" dirty="0" smtClean="0">
                <a:cs typeface="Arial" charset="0"/>
              </a:rPr>
              <a:t>–</a:t>
            </a:r>
            <a:r>
              <a:rPr lang="en-US" dirty="0" smtClean="0"/>
              <a:t>2012 </a:t>
            </a:r>
            <a:r>
              <a:rPr lang="en-US" dirty="0"/>
              <a:t>Health Confidence </a:t>
            </a:r>
            <a:r>
              <a:rPr lang="en-US" dirty="0" smtClean="0"/>
              <a:t>Surveys, 2013 Health Confidence and </a:t>
            </a:r>
            <a:r>
              <a:rPr lang="en-US" dirty="0"/>
              <a:t>Voluntary Workplace Benefits </a:t>
            </a:r>
            <a:r>
              <a:rPr lang="en-US" dirty="0" smtClean="0"/>
              <a:t>Survey.</a:t>
            </a:r>
            <a:endParaRPr lang="en-US" dirty="0"/>
          </a:p>
          <a:p>
            <a:endParaRPr lang="en-US" dirty="0"/>
          </a:p>
        </p:txBody>
      </p:sp>
      <p:sp>
        <p:nvSpPr>
          <p:cNvPr id="8" name="Slide Number Placeholder 7"/>
          <p:cNvSpPr>
            <a:spLocks noGrp="1"/>
          </p:cNvSpPr>
          <p:nvPr>
            <p:ph type="sldNum" sz="quarter" idx="12"/>
          </p:nvPr>
        </p:nvSpPr>
        <p:spPr/>
        <p:txBody>
          <a:bodyPr/>
          <a:lstStyle/>
          <a:p>
            <a:fld id="{454D6236-A3E4-41DD-BE74-F72EFF9C08FC}" type="slidenum">
              <a:rPr lang="en-US" smtClean="0"/>
              <a:t>27</a:t>
            </a:fld>
            <a:endParaRPr lang="en-US" dirty="0"/>
          </a:p>
        </p:txBody>
      </p:sp>
      <p:cxnSp>
        <p:nvCxnSpPr>
          <p:cNvPr id="9" name="Straight Connector 8"/>
          <p:cNvCxnSpPr/>
          <p:nvPr/>
        </p:nvCxnSpPr>
        <p:spPr>
          <a:xfrm>
            <a:off x="8267518" y="2236766"/>
            <a:ext cx="14067" cy="4011634"/>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428299" y="1553029"/>
            <a:ext cx="4298356" cy="338554"/>
          </a:xfrm>
          <a:prstGeom prst="rect">
            <a:avLst/>
          </a:prstGeom>
          <a:noFill/>
        </p:spPr>
        <p:txBody>
          <a:bodyPr wrap="none" rtlCol="0">
            <a:spAutoFit/>
          </a:bodyPr>
          <a:lstStyle/>
          <a:p>
            <a:pPr algn="ctr"/>
            <a:r>
              <a:rPr lang="en-US" sz="1600" b="1" dirty="0" smtClean="0">
                <a:solidFill>
                  <a:schemeClr val="accent1"/>
                </a:solidFill>
              </a:rPr>
              <a:t>Enough Choice About who Provides Care - Today</a:t>
            </a:r>
            <a:endParaRPr lang="en-US" sz="1600" b="1" dirty="0">
              <a:solidFill>
                <a:schemeClr val="accent1"/>
              </a:solidFill>
            </a:endParaRPr>
          </a:p>
        </p:txBody>
      </p:sp>
    </p:spTree>
    <p:extLst>
      <p:ext uri="{BB962C8B-B14F-4D97-AF65-F5344CB8AC3E}">
        <p14:creationId xmlns:p14="http://schemas.microsoft.com/office/powerpoint/2010/main" val="2103238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45137105"/>
              </p:ext>
            </p:extLst>
          </p:nvPr>
        </p:nvGraphicFramePr>
        <p:xfrm>
          <a:off x="304799" y="1856939"/>
          <a:ext cx="8606971" cy="467047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737600" cy="1143000"/>
          </a:xfrm>
        </p:spPr>
        <p:txBody>
          <a:bodyPr/>
          <a:lstStyle/>
          <a:p>
            <a:r>
              <a:rPr lang="en-US" dirty="0" smtClean="0"/>
              <a:t>Only one-quarter are confident they could afford health care without financial hardship today</a:t>
            </a:r>
            <a:endParaRPr lang="en-US" dirty="0"/>
          </a:p>
        </p:txBody>
      </p:sp>
      <p:sp>
        <p:nvSpPr>
          <p:cNvPr id="3" name="Content Placeholder 2"/>
          <p:cNvSpPr>
            <a:spLocks noGrp="1"/>
          </p:cNvSpPr>
          <p:nvPr>
            <p:ph idx="1"/>
          </p:nvPr>
        </p:nvSpPr>
        <p:spPr/>
        <p:txBody>
          <a:bodyPr/>
          <a:lstStyle/>
          <a:p>
            <a:r>
              <a:rPr lang="en-US" dirty="0">
                <a:solidFill>
                  <a:schemeClr val="tx1">
                    <a:lumMod val="50000"/>
                    <a:lumOff val="50000"/>
                  </a:schemeClr>
                </a:solidFill>
              </a:rPr>
              <a:t>How confident are you about the following aspects of the </a:t>
            </a:r>
            <a:r>
              <a:rPr lang="en-US" dirty="0" smtClean="0">
                <a:solidFill>
                  <a:schemeClr val="tx1">
                    <a:lumMod val="50000"/>
                    <a:lumOff val="50000"/>
                  </a:schemeClr>
                </a:solidFill>
              </a:rPr>
              <a:t>healthcare system today? </a:t>
            </a:r>
            <a:r>
              <a:rPr lang="en-US" dirty="0">
                <a:solidFill>
                  <a:schemeClr val="tx1">
                    <a:lumMod val="50000"/>
                    <a:lumOff val="50000"/>
                  </a:schemeClr>
                </a:solidFill>
              </a:rPr>
              <a:t>(</a:t>
            </a:r>
            <a:r>
              <a:rPr lang="en-US" dirty="0" smtClean="0">
                <a:solidFill>
                  <a:schemeClr val="tx1">
                    <a:lumMod val="50000"/>
                    <a:lumOff val="50000"/>
                  </a:schemeClr>
                </a:solidFill>
              </a:rPr>
              <a:t>2013 n=1,014)</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a:xfrm>
            <a:off x="152399" y="6324600"/>
            <a:ext cx="6988630"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2002</a:t>
            </a:r>
            <a:r>
              <a:rPr lang="en-US" dirty="0" smtClean="0">
                <a:cs typeface="Arial" charset="0"/>
              </a:rPr>
              <a:t>–</a:t>
            </a:r>
            <a:r>
              <a:rPr lang="en-US" dirty="0" smtClean="0"/>
              <a:t>2012 </a:t>
            </a:r>
            <a:r>
              <a:rPr lang="en-US" dirty="0"/>
              <a:t>Health Confidence </a:t>
            </a:r>
            <a:r>
              <a:rPr lang="en-US" dirty="0" smtClean="0"/>
              <a:t>Surveys, 2013 Health Confidence and </a:t>
            </a:r>
            <a:r>
              <a:rPr lang="en-US" dirty="0"/>
              <a:t>Voluntary Workplace Benefits </a:t>
            </a:r>
            <a:r>
              <a:rPr lang="en-US" dirty="0" smtClean="0"/>
              <a:t>Survey.</a:t>
            </a:r>
            <a:endParaRPr lang="en-US" dirty="0"/>
          </a:p>
          <a:p>
            <a:endParaRPr lang="en-US" dirty="0"/>
          </a:p>
        </p:txBody>
      </p:sp>
      <p:sp>
        <p:nvSpPr>
          <p:cNvPr id="8" name="Slide Number Placeholder 7"/>
          <p:cNvSpPr>
            <a:spLocks noGrp="1"/>
          </p:cNvSpPr>
          <p:nvPr>
            <p:ph type="sldNum" sz="quarter" idx="12"/>
          </p:nvPr>
        </p:nvSpPr>
        <p:spPr/>
        <p:txBody>
          <a:bodyPr/>
          <a:lstStyle/>
          <a:p>
            <a:fld id="{454D6236-A3E4-41DD-BE74-F72EFF9C08FC}" type="slidenum">
              <a:rPr lang="en-US" smtClean="0"/>
              <a:t>28</a:t>
            </a:fld>
            <a:endParaRPr lang="en-US" dirty="0"/>
          </a:p>
        </p:txBody>
      </p:sp>
      <p:cxnSp>
        <p:nvCxnSpPr>
          <p:cNvPr id="9" name="Straight Connector 8"/>
          <p:cNvCxnSpPr/>
          <p:nvPr/>
        </p:nvCxnSpPr>
        <p:spPr>
          <a:xfrm>
            <a:off x="8253004" y="2251280"/>
            <a:ext cx="14067" cy="4029777"/>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50711" y="1553029"/>
            <a:ext cx="5453544" cy="338554"/>
          </a:xfrm>
          <a:prstGeom prst="rect">
            <a:avLst/>
          </a:prstGeom>
          <a:noFill/>
        </p:spPr>
        <p:txBody>
          <a:bodyPr wrap="none" rtlCol="0">
            <a:spAutoFit/>
          </a:bodyPr>
          <a:lstStyle/>
          <a:p>
            <a:pPr algn="ctr"/>
            <a:r>
              <a:rPr lang="en-US" sz="1600" b="1" dirty="0" smtClean="0">
                <a:solidFill>
                  <a:schemeClr val="accent1"/>
                </a:solidFill>
              </a:rPr>
              <a:t>Able to Afford Health Care Without Financial Hardship - Today</a:t>
            </a:r>
            <a:endParaRPr lang="en-US" sz="1600" b="1" dirty="0">
              <a:solidFill>
                <a:schemeClr val="accent1"/>
              </a:solidFill>
            </a:endParaRPr>
          </a:p>
        </p:txBody>
      </p:sp>
    </p:spTree>
    <p:extLst>
      <p:ext uri="{BB962C8B-B14F-4D97-AF65-F5344CB8AC3E}">
        <p14:creationId xmlns:p14="http://schemas.microsoft.com/office/powerpoint/2010/main" val="1170217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163623804"/>
              </p:ext>
            </p:extLst>
          </p:nvPr>
        </p:nvGraphicFramePr>
        <p:xfrm>
          <a:off x="228600" y="1371600"/>
          <a:ext cx="8763000" cy="48514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 y="76200"/>
            <a:ext cx="8772041" cy="1143000"/>
          </a:xfrm>
        </p:spPr>
        <p:txBody>
          <a:bodyPr/>
          <a:lstStyle/>
          <a:p>
            <a:r>
              <a:rPr lang="en-US" dirty="0" smtClean="0"/>
              <a:t>Confidence about access and affordability retreats as Americans look further into the future</a:t>
            </a:r>
            <a:endParaRPr lang="en-US" dirty="0"/>
          </a:p>
        </p:txBody>
      </p:sp>
      <p:sp>
        <p:nvSpPr>
          <p:cNvPr id="3" name="Content Placeholder 2"/>
          <p:cNvSpPr>
            <a:spLocks noGrp="1"/>
          </p:cNvSpPr>
          <p:nvPr>
            <p:ph idx="1"/>
          </p:nvPr>
        </p:nvSpPr>
        <p:spPr/>
        <p:txBody>
          <a:bodyPr/>
          <a:lstStyle/>
          <a:p>
            <a:r>
              <a:rPr lang="en-US" dirty="0">
                <a:solidFill>
                  <a:schemeClr val="tx1">
                    <a:lumMod val="50000"/>
                    <a:lumOff val="50000"/>
                  </a:schemeClr>
                </a:solidFill>
              </a:rPr>
              <a:t>How confident are you about the following aspects of the </a:t>
            </a:r>
            <a:r>
              <a:rPr lang="en-US" dirty="0" smtClean="0">
                <a:solidFill>
                  <a:schemeClr val="tx1">
                    <a:lumMod val="50000"/>
                    <a:lumOff val="50000"/>
                  </a:schemeClr>
                </a:solidFill>
              </a:rPr>
              <a:t>healthcare system…? </a:t>
            </a:r>
            <a:r>
              <a:rPr lang="en-US" dirty="0">
                <a:solidFill>
                  <a:schemeClr val="tx1">
                    <a:lumMod val="50000"/>
                    <a:lumOff val="50000"/>
                  </a:schemeClr>
                </a:solidFill>
              </a:rPr>
              <a:t>(</a:t>
            </a:r>
            <a:r>
              <a:rPr lang="en-US" dirty="0" smtClean="0">
                <a:solidFill>
                  <a:schemeClr val="tx1">
                    <a:lumMod val="50000"/>
                    <a:lumOff val="50000"/>
                  </a:schemeClr>
                </a:solidFill>
              </a:rPr>
              <a:t>2013 n=1,014)</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 2013 Health Confidence and </a:t>
            </a:r>
            <a:r>
              <a:rPr lang="en-US" dirty="0"/>
              <a:t>Voluntary Workplace Benefits </a:t>
            </a:r>
            <a:r>
              <a:rPr lang="en-US" dirty="0" smtClean="0"/>
              <a:t>Survey.</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740379842"/>
              </p:ext>
            </p:extLst>
          </p:nvPr>
        </p:nvGraphicFramePr>
        <p:xfrm>
          <a:off x="152400" y="1935997"/>
          <a:ext cx="2057400" cy="4216830"/>
        </p:xfrm>
        <a:graphic>
          <a:graphicData uri="http://schemas.openxmlformats.org/drawingml/2006/table">
            <a:tbl>
              <a:tblPr firstRow="1" bandRow="1">
                <a:tableStyleId>{5940675A-B579-460E-94D1-54222C63F5DA}</a:tableStyleId>
              </a:tblPr>
              <a:tblGrid>
                <a:gridCol w="2057400"/>
              </a:tblGrid>
              <a:tr h="1032578">
                <a:tc>
                  <a:txBody>
                    <a:bodyPr/>
                    <a:lstStyle/>
                    <a:p>
                      <a:pPr algn="r"/>
                      <a:r>
                        <a:rPr lang="en-US" sz="1400" b="1" dirty="0" smtClean="0"/>
                        <a:t>You are able to get the treatments</a:t>
                      </a:r>
                      <a:r>
                        <a:rPr lang="en-US" sz="1400" b="1" baseline="0" dirty="0" smtClean="0"/>
                        <a:t> you need</a:t>
                      </a:r>
                      <a:endParaRPr lang="en-US" sz="14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1869555">
                <a:tc>
                  <a:txBody>
                    <a:bodyPr/>
                    <a:lstStyle/>
                    <a:p>
                      <a:pPr algn="r"/>
                      <a:r>
                        <a:rPr lang="en-US" sz="1400" b="1" dirty="0" smtClean="0"/>
                        <a:t/>
                      </a:r>
                      <a:br>
                        <a:rPr lang="en-US" sz="1400" b="1" dirty="0" smtClean="0"/>
                      </a:br>
                      <a:r>
                        <a:rPr lang="en-US" sz="1400" b="1" dirty="0" smtClean="0"/>
                        <a:t>You have enough choice about who provides your medical</a:t>
                      </a:r>
                      <a:r>
                        <a:rPr lang="en-US" sz="1400" b="1" baseline="0" dirty="0" smtClean="0"/>
                        <a:t> care</a:t>
                      </a:r>
                      <a:endParaRPr lang="en-US" sz="14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1314697">
                <a:tc>
                  <a:txBody>
                    <a:bodyPr/>
                    <a:lstStyle/>
                    <a:p>
                      <a:pPr algn="r"/>
                      <a:r>
                        <a:rPr lang="en-US" sz="1400" b="1" dirty="0" smtClean="0"/>
                        <a:t>You are able to afford health care</a:t>
                      </a:r>
                      <a:r>
                        <a:rPr lang="en-US" sz="1400" b="1" baseline="0" dirty="0" smtClean="0"/>
                        <a:t> without financial hardship</a:t>
                      </a:r>
                      <a:endParaRPr lang="en-US" sz="14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29</a:t>
            </a:fld>
            <a:endParaRPr lang="en-US" dirty="0"/>
          </a:p>
        </p:txBody>
      </p:sp>
    </p:spTree>
    <p:extLst>
      <p:ext uri="{BB962C8B-B14F-4D97-AF65-F5344CB8AC3E}">
        <p14:creationId xmlns:p14="http://schemas.microsoft.com/office/powerpoint/2010/main" val="258337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lnSpcReduction="10000"/>
          </a:bodyPr>
          <a:lstStyle/>
          <a:p>
            <a:pPr marL="404813" indent="-404813">
              <a:spcBef>
                <a:spcPct val="60000"/>
              </a:spcBef>
            </a:pPr>
            <a:r>
              <a:rPr lang="en-US" sz="2400" dirty="0" smtClean="0">
                <a:solidFill>
                  <a:schemeClr val="tx1"/>
                </a:solidFill>
              </a:rPr>
              <a:t>New survey building on:</a:t>
            </a:r>
          </a:p>
          <a:p>
            <a:pPr marL="690563" lvl="1" indent="-404813">
              <a:spcBef>
                <a:spcPct val="60000"/>
              </a:spcBef>
            </a:pPr>
            <a:r>
              <a:rPr lang="en-US" sz="2400" dirty="0"/>
              <a:t>The Health Confidence Survey (16</a:t>
            </a:r>
            <a:r>
              <a:rPr lang="en-US" sz="2400" baseline="30000" dirty="0"/>
              <a:t>th</a:t>
            </a:r>
            <a:r>
              <a:rPr lang="en-US" sz="2400" dirty="0"/>
              <a:t> year)</a:t>
            </a:r>
          </a:p>
          <a:p>
            <a:pPr marL="690563" lvl="1" indent="-404813">
              <a:spcBef>
                <a:spcPct val="60000"/>
              </a:spcBef>
            </a:pPr>
            <a:r>
              <a:rPr lang="en-US" sz="2400" dirty="0" smtClean="0"/>
              <a:t>T</a:t>
            </a:r>
            <a:r>
              <a:rPr lang="en-US" sz="2400" dirty="0" smtClean="0">
                <a:solidFill>
                  <a:schemeClr val="tx1"/>
                </a:solidFill>
              </a:rPr>
              <a:t>he Value of Benefits Survey conducted in 1999 </a:t>
            </a:r>
            <a:br>
              <a:rPr lang="en-US" sz="2400" dirty="0" smtClean="0">
                <a:solidFill>
                  <a:schemeClr val="tx1"/>
                </a:solidFill>
              </a:rPr>
            </a:br>
            <a:r>
              <a:rPr lang="en-US" sz="2400" dirty="0" smtClean="0">
                <a:solidFill>
                  <a:schemeClr val="tx1"/>
                </a:solidFill>
              </a:rPr>
              <a:t>and 2001</a:t>
            </a:r>
          </a:p>
          <a:p>
            <a:pPr marL="404813" indent="-404813">
              <a:spcBef>
                <a:spcPct val="60000"/>
              </a:spcBef>
            </a:pPr>
            <a:r>
              <a:rPr lang="en-US" sz="2400" dirty="0" smtClean="0">
                <a:solidFill>
                  <a:schemeClr val="tx1"/>
                </a:solidFill>
              </a:rPr>
              <a:t>Interviewed 1,014 employed Americans ages 21-64</a:t>
            </a:r>
          </a:p>
          <a:p>
            <a:pPr marL="404813" indent="-404813">
              <a:spcBef>
                <a:spcPct val="60000"/>
              </a:spcBef>
            </a:pPr>
            <a:r>
              <a:rPr lang="en-US" sz="2400" dirty="0" smtClean="0">
                <a:solidFill>
                  <a:schemeClr val="tx1"/>
                </a:solidFill>
              </a:rPr>
              <a:t>Interviews </a:t>
            </a:r>
            <a:r>
              <a:rPr lang="en-US" sz="2400" dirty="0">
                <a:solidFill>
                  <a:schemeClr val="tx1"/>
                </a:solidFill>
              </a:rPr>
              <a:t>conducted </a:t>
            </a:r>
            <a:r>
              <a:rPr lang="en-US" sz="2400" dirty="0" smtClean="0">
                <a:solidFill>
                  <a:schemeClr val="tx1"/>
                </a:solidFill>
              </a:rPr>
              <a:t>June 11-20, 2013 using the Research Now online panel</a:t>
            </a:r>
          </a:p>
          <a:p>
            <a:pPr marL="404813" indent="-404813">
              <a:spcBef>
                <a:spcPct val="60000"/>
              </a:spcBef>
            </a:pPr>
            <a:r>
              <a:rPr lang="en-US" sz="2400" dirty="0">
                <a:solidFill>
                  <a:schemeClr val="tx1"/>
                </a:solidFill>
              </a:rPr>
              <a:t>Data weighted by age, gender,  and education to reflect employed population ages 21-64</a:t>
            </a:r>
          </a:p>
          <a:p>
            <a:pPr marL="0" indent="0">
              <a:spcBef>
                <a:spcPct val="60000"/>
              </a:spcBef>
              <a:buNone/>
            </a:pP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454D6236-A3E4-41DD-BE74-F72EFF9C08FC}" type="slidenum">
              <a:rPr lang="en-US" smtClean="0"/>
              <a:t>3</a:t>
            </a:fld>
            <a:endParaRPr lang="en-US" dirty="0"/>
          </a:p>
        </p:txBody>
      </p:sp>
    </p:spTree>
    <p:extLst>
      <p:ext uri="{BB962C8B-B14F-4D97-AF65-F5344CB8AC3E}">
        <p14:creationId xmlns:p14="http://schemas.microsoft.com/office/powerpoint/2010/main" val="1977749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787539" cy="1143000"/>
          </a:xfrm>
        </p:spPr>
        <p:txBody>
          <a:bodyPr/>
          <a:lstStyle/>
          <a:p>
            <a:r>
              <a:rPr lang="en-US" dirty="0" smtClean="0"/>
              <a:t>Half are satisfied with the quality of the medical care they receive</a:t>
            </a:r>
            <a:endParaRPr lang="en-US" dirty="0"/>
          </a:p>
        </p:txBody>
      </p:sp>
      <p:sp>
        <p:nvSpPr>
          <p:cNvPr id="3" name="Content Placeholder 2"/>
          <p:cNvSpPr>
            <a:spLocks noGrp="1"/>
          </p:cNvSpPr>
          <p:nvPr>
            <p:ph idx="1"/>
          </p:nvPr>
        </p:nvSpPr>
        <p:spPr/>
        <p:txBody>
          <a:bodyPr/>
          <a:lstStyle/>
          <a:p>
            <a:r>
              <a:rPr lang="en-US" dirty="0"/>
              <a:t>How satisfied are you </a:t>
            </a:r>
            <a:r>
              <a:rPr lang="en-US" dirty="0" smtClean="0"/>
              <a:t>with the </a:t>
            </a:r>
            <a:r>
              <a:rPr lang="en-US" dirty="0"/>
              <a:t>following specific aspects of the health care you have received over the past two years</a:t>
            </a:r>
            <a:r>
              <a:rPr lang="en-US" dirty="0" smtClean="0"/>
              <a:t>? (2013 n=1,014)</a:t>
            </a:r>
            <a:endParaRPr lang="en-US" dirty="0"/>
          </a:p>
        </p:txBody>
      </p:sp>
      <p:sp>
        <p:nvSpPr>
          <p:cNvPr id="4" name="Text Placeholder 3"/>
          <p:cNvSpPr>
            <a:spLocks noGrp="1"/>
          </p:cNvSpPr>
          <p:nvPr>
            <p:ph type="body" sz="quarter" idx="13"/>
          </p:nvPr>
        </p:nvSpPr>
        <p:spPr>
          <a:xfrm>
            <a:off x="152399" y="6324600"/>
            <a:ext cx="7380515"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1119663844"/>
              </p:ext>
            </p:extLst>
          </p:nvPr>
        </p:nvGraphicFramePr>
        <p:xfrm>
          <a:off x="228600" y="1786597"/>
          <a:ext cx="8697686" cy="45888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585072384"/>
              </p:ext>
            </p:extLst>
          </p:nvPr>
        </p:nvGraphicFramePr>
        <p:xfrm>
          <a:off x="1334086" y="1561960"/>
          <a:ext cx="6529754" cy="335280"/>
        </p:xfrm>
        <a:graphic>
          <a:graphicData uri="http://schemas.openxmlformats.org/drawingml/2006/table">
            <a:tbl>
              <a:tblPr firstRow="1" bandRow="1">
                <a:tableStyleId>{5940675A-B579-460E-94D1-54222C63F5DA}</a:tableStyleId>
              </a:tblPr>
              <a:tblGrid>
                <a:gridCol w="6529754"/>
              </a:tblGrid>
              <a:tr h="334108">
                <a:tc>
                  <a:txBody>
                    <a:bodyPr/>
                    <a:lstStyle/>
                    <a:p>
                      <a:pPr algn="ctr"/>
                      <a:r>
                        <a:rPr lang="en-US" sz="1600" b="1" dirty="0" smtClean="0">
                          <a:solidFill>
                            <a:schemeClr val="accent1"/>
                          </a:solidFill>
                        </a:rPr>
                        <a:t>The Quality of Medical Care You Received</a:t>
                      </a:r>
                      <a:endParaRPr lang="en-US" sz="1600" b="1" dirty="0">
                        <a:solidFill>
                          <a:schemeClr val="accent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30</a:t>
            </a:fld>
            <a:endParaRPr lang="en-US" dirty="0"/>
          </a:p>
        </p:txBody>
      </p:sp>
      <p:cxnSp>
        <p:nvCxnSpPr>
          <p:cNvPr id="9" name="Straight Connector 8"/>
          <p:cNvCxnSpPr/>
          <p:nvPr/>
        </p:nvCxnSpPr>
        <p:spPr>
          <a:xfrm>
            <a:off x="8405968" y="2209130"/>
            <a:ext cx="0" cy="4071927"/>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30043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787539" cy="1143000"/>
          </a:xfrm>
        </p:spPr>
        <p:txBody>
          <a:bodyPr/>
          <a:lstStyle/>
          <a:p>
            <a:r>
              <a:rPr lang="en-US" dirty="0" smtClean="0"/>
              <a:t>But just 13% are satisfied with the cost of health insurance</a:t>
            </a:r>
            <a:endParaRPr lang="en-US" dirty="0"/>
          </a:p>
        </p:txBody>
      </p:sp>
      <p:sp>
        <p:nvSpPr>
          <p:cNvPr id="3" name="Content Placeholder 2"/>
          <p:cNvSpPr>
            <a:spLocks noGrp="1"/>
          </p:cNvSpPr>
          <p:nvPr>
            <p:ph idx="1"/>
          </p:nvPr>
        </p:nvSpPr>
        <p:spPr/>
        <p:txBody>
          <a:bodyPr/>
          <a:lstStyle/>
          <a:p>
            <a:r>
              <a:rPr lang="en-US" dirty="0"/>
              <a:t>How satisfied are you </a:t>
            </a:r>
            <a:r>
              <a:rPr lang="en-US" dirty="0" smtClean="0"/>
              <a:t>with the </a:t>
            </a:r>
            <a:r>
              <a:rPr lang="en-US" dirty="0"/>
              <a:t>following specific aspects of the health care you have received over the past two years</a:t>
            </a:r>
            <a:r>
              <a:rPr lang="en-US" dirty="0" smtClean="0"/>
              <a:t>? (2013 n=1,014)</a:t>
            </a:r>
            <a:endParaRPr lang="en-US" dirty="0"/>
          </a:p>
        </p:txBody>
      </p:sp>
      <p:sp>
        <p:nvSpPr>
          <p:cNvPr id="4" name="Text Placeholder 3"/>
          <p:cNvSpPr>
            <a:spLocks noGrp="1"/>
          </p:cNvSpPr>
          <p:nvPr>
            <p:ph type="body" sz="quarter" idx="13"/>
          </p:nvPr>
        </p:nvSpPr>
        <p:spPr>
          <a:xfrm>
            <a:off x="152400" y="6324600"/>
            <a:ext cx="7046686"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511389511"/>
              </p:ext>
            </p:extLst>
          </p:nvPr>
        </p:nvGraphicFramePr>
        <p:xfrm>
          <a:off x="275770" y="1688123"/>
          <a:ext cx="8636001" cy="4687277"/>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31</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73049975"/>
              </p:ext>
            </p:extLst>
          </p:nvPr>
        </p:nvGraphicFramePr>
        <p:xfrm>
          <a:off x="1334086" y="1635366"/>
          <a:ext cx="6529754" cy="404446"/>
        </p:xfrm>
        <a:graphic>
          <a:graphicData uri="http://schemas.openxmlformats.org/drawingml/2006/table">
            <a:tbl>
              <a:tblPr firstRow="1" bandRow="1">
                <a:tableStyleId>{5940675A-B579-460E-94D1-54222C63F5DA}</a:tableStyleId>
              </a:tblPr>
              <a:tblGrid>
                <a:gridCol w="6529754"/>
              </a:tblGrid>
              <a:tr h="4044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accent1"/>
                          </a:solidFill>
                        </a:rPr>
                        <a:t>The C</a:t>
                      </a:r>
                      <a:r>
                        <a:rPr lang="en-US" sz="1600" b="1" baseline="0" dirty="0" smtClean="0">
                          <a:solidFill>
                            <a:schemeClr val="accent1"/>
                          </a:solidFill>
                        </a:rPr>
                        <a:t>ost of Health Insurance</a:t>
                      </a:r>
                      <a:endParaRPr lang="en-US" sz="1600" b="1" dirty="0" smtClean="0">
                        <a:solidFill>
                          <a:schemeClr val="accent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cxnSp>
        <p:nvCxnSpPr>
          <p:cNvPr id="10" name="Straight Connector 9"/>
          <p:cNvCxnSpPr/>
          <p:nvPr/>
        </p:nvCxnSpPr>
        <p:spPr>
          <a:xfrm>
            <a:off x="8376940" y="2292592"/>
            <a:ext cx="0" cy="398115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3004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787539" cy="1143000"/>
          </a:xfrm>
        </p:spPr>
        <p:txBody>
          <a:bodyPr/>
          <a:lstStyle/>
          <a:p>
            <a:r>
              <a:rPr lang="en-US" dirty="0" smtClean="0"/>
              <a:t>And only 1 in 10 are satisfied with the costs of healthcare services not covered by insurance</a:t>
            </a:r>
            <a:endParaRPr lang="en-US" dirty="0"/>
          </a:p>
        </p:txBody>
      </p:sp>
      <p:sp>
        <p:nvSpPr>
          <p:cNvPr id="3" name="Content Placeholder 2"/>
          <p:cNvSpPr>
            <a:spLocks noGrp="1"/>
          </p:cNvSpPr>
          <p:nvPr>
            <p:ph idx="1"/>
          </p:nvPr>
        </p:nvSpPr>
        <p:spPr/>
        <p:txBody>
          <a:bodyPr/>
          <a:lstStyle/>
          <a:p>
            <a:r>
              <a:rPr lang="en-US" dirty="0"/>
              <a:t>How satisfied are you </a:t>
            </a:r>
            <a:r>
              <a:rPr lang="en-US" dirty="0" smtClean="0"/>
              <a:t>with the </a:t>
            </a:r>
            <a:r>
              <a:rPr lang="en-US" dirty="0"/>
              <a:t>following specific aspects of the health care you have received over the past two years</a:t>
            </a:r>
            <a:r>
              <a:rPr lang="en-US" dirty="0" smtClean="0"/>
              <a:t>? (2013 n=1,014)</a:t>
            </a:r>
            <a:endParaRPr lang="en-US" dirty="0"/>
          </a:p>
        </p:txBody>
      </p:sp>
      <p:sp>
        <p:nvSpPr>
          <p:cNvPr id="4" name="Text Placeholder 3"/>
          <p:cNvSpPr>
            <a:spLocks noGrp="1"/>
          </p:cNvSpPr>
          <p:nvPr>
            <p:ph type="body" sz="quarter" idx="13"/>
          </p:nvPr>
        </p:nvSpPr>
        <p:spPr>
          <a:xfrm>
            <a:off x="152400" y="6324600"/>
            <a:ext cx="7075714"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473516904"/>
              </p:ext>
            </p:extLst>
          </p:nvPr>
        </p:nvGraphicFramePr>
        <p:xfrm>
          <a:off x="261256" y="1856932"/>
          <a:ext cx="8650515" cy="4391855"/>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32</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457340458"/>
              </p:ext>
            </p:extLst>
          </p:nvPr>
        </p:nvGraphicFramePr>
        <p:xfrm>
          <a:off x="1334086" y="1635366"/>
          <a:ext cx="6529754" cy="404446"/>
        </p:xfrm>
        <a:graphic>
          <a:graphicData uri="http://schemas.openxmlformats.org/drawingml/2006/table">
            <a:tbl>
              <a:tblPr firstRow="1" bandRow="1">
                <a:tableStyleId>{5940675A-B579-460E-94D1-54222C63F5DA}</a:tableStyleId>
              </a:tblPr>
              <a:tblGrid>
                <a:gridCol w="6529754"/>
              </a:tblGrid>
              <a:tr h="404446">
                <a:tc>
                  <a:txBody>
                    <a:bodyPr/>
                    <a:lstStyle/>
                    <a:p>
                      <a:pPr algn="ctr"/>
                      <a:r>
                        <a:rPr lang="en-US" sz="1600" b="1" dirty="0" smtClean="0">
                          <a:solidFill>
                            <a:schemeClr val="accent1"/>
                          </a:solidFill>
                        </a:rPr>
                        <a:t>Costs</a:t>
                      </a:r>
                      <a:r>
                        <a:rPr lang="en-US" sz="1600" b="1" baseline="0" dirty="0" smtClean="0">
                          <a:solidFill>
                            <a:schemeClr val="accent1"/>
                          </a:solidFill>
                        </a:rPr>
                        <a:t> of Healthcare Services Not Covered by Insurance</a:t>
                      </a:r>
                      <a:endParaRPr lang="en-US" sz="1600" b="1" dirty="0">
                        <a:solidFill>
                          <a:schemeClr val="accent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cxnSp>
        <p:nvCxnSpPr>
          <p:cNvPr id="10" name="Straight Connector 9"/>
          <p:cNvCxnSpPr/>
          <p:nvPr/>
        </p:nvCxnSpPr>
        <p:spPr>
          <a:xfrm>
            <a:off x="8376494" y="2293484"/>
            <a:ext cx="0" cy="398115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30043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2023879607"/>
              </p:ext>
            </p:extLst>
          </p:nvPr>
        </p:nvGraphicFramePr>
        <p:xfrm>
          <a:off x="232229" y="1608019"/>
          <a:ext cx="8686688" cy="479278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pPr>
              <a:lnSpc>
                <a:spcPct val="90000"/>
              </a:lnSpc>
            </a:pPr>
            <a:r>
              <a:rPr lang="en-US" sz="3200" dirty="0" smtClean="0"/>
              <a:t>Half of employees are satisfied with their own health </a:t>
            </a:r>
            <a:r>
              <a:rPr lang="en-US" sz="3200" dirty="0"/>
              <a:t>insurance </a:t>
            </a:r>
            <a:r>
              <a:rPr lang="en-US" sz="3200" dirty="0" smtClean="0"/>
              <a:t>plan</a:t>
            </a:r>
            <a:endParaRPr lang="en-US" sz="3200" dirty="0"/>
          </a:p>
        </p:txBody>
      </p:sp>
      <p:sp>
        <p:nvSpPr>
          <p:cNvPr id="3" name="Content Placeholder 2"/>
          <p:cNvSpPr>
            <a:spLocks noGrp="1"/>
          </p:cNvSpPr>
          <p:nvPr>
            <p:ph idx="1"/>
          </p:nvPr>
        </p:nvSpPr>
        <p:spPr/>
        <p:txBody>
          <a:bodyPr/>
          <a:lstStyle/>
          <a:p>
            <a:r>
              <a:rPr lang="en-US" dirty="0"/>
              <a:t>Overall, how satisfied are you with your current health insurance plan?  Among those with health insurance </a:t>
            </a:r>
            <a:r>
              <a:rPr lang="en-US" dirty="0" smtClean="0"/>
              <a:t>coverage (2013 n=864)</a:t>
            </a:r>
            <a:endParaRPr lang="en-US" dirty="0"/>
          </a:p>
        </p:txBody>
      </p:sp>
      <p:sp>
        <p:nvSpPr>
          <p:cNvPr id="4" name="Text Placeholder 3"/>
          <p:cNvSpPr>
            <a:spLocks noGrp="1"/>
          </p:cNvSpPr>
          <p:nvPr>
            <p:ph type="body" sz="quarter" idx="13"/>
          </p:nvPr>
        </p:nvSpPr>
        <p:spPr>
          <a:xfrm>
            <a:off x="152399" y="6324600"/>
            <a:ext cx="6814458"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p:txBody>
      </p:sp>
      <p:sp>
        <p:nvSpPr>
          <p:cNvPr id="5" name="Slide Number Placeholder 4"/>
          <p:cNvSpPr>
            <a:spLocks noGrp="1"/>
          </p:cNvSpPr>
          <p:nvPr>
            <p:ph type="sldNum" sz="quarter" idx="12"/>
          </p:nvPr>
        </p:nvSpPr>
        <p:spPr/>
        <p:txBody>
          <a:bodyPr/>
          <a:lstStyle/>
          <a:p>
            <a:fld id="{454D6236-A3E4-41DD-BE74-F72EFF9C08FC}" type="slidenum">
              <a:rPr lang="en-US" smtClean="0"/>
              <a:t>33</a:t>
            </a:fld>
            <a:endParaRPr lang="en-US" dirty="0"/>
          </a:p>
        </p:txBody>
      </p:sp>
      <p:cxnSp>
        <p:nvCxnSpPr>
          <p:cNvPr id="9" name="Straight Connector 8"/>
          <p:cNvCxnSpPr/>
          <p:nvPr/>
        </p:nvCxnSpPr>
        <p:spPr>
          <a:xfrm>
            <a:off x="8366198" y="2037138"/>
            <a:ext cx="0" cy="4220307"/>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051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3400"/>
            <a:ext cx="8839200" cy="622300"/>
          </a:xfrm>
        </p:spPr>
        <p:txBody>
          <a:bodyPr>
            <a:normAutofit fontScale="90000"/>
          </a:bodyPr>
          <a:lstStyle/>
          <a:p>
            <a:r>
              <a:rPr lang="en-US" dirty="0" smtClean="0"/>
              <a:t>The cost of health care</a:t>
            </a:r>
            <a:endParaRPr lang="en-US" dirty="0"/>
          </a:p>
        </p:txBody>
      </p:sp>
    </p:spTree>
    <p:extLst>
      <p:ext uri="{BB962C8B-B14F-4D97-AF65-F5344CB8AC3E}">
        <p14:creationId xmlns:p14="http://schemas.microsoft.com/office/powerpoint/2010/main" val="53060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665029" cy="1143000"/>
          </a:xfrm>
        </p:spPr>
        <p:txBody>
          <a:bodyPr/>
          <a:lstStyle/>
          <a:p>
            <a:r>
              <a:rPr lang="en-US" dirty="0" smtClean="0"/>
              <a:t>Six in 10 with coverage </a:t>
            </a:r>
            <a:r>
              <a:rPr lang="en-US" dirty="0"/>
              <a:t>report experiencing </a:t>
            </a:r>
            <a:r>
              <a:rPr lang="en-US" dirty="0" smtClean="0"/>
              <a:t>increases in healthcare </a:t>
            </a:r>
            <a:r>
              <a:rPr lang="en-US" dirty="0"/>
              <a:t>costs in the past year</a:t>
            </a:r>
          </a:p>
        </p:txBody>
      </p:sp>
      <p:sp>
        <p:nvSpPr>
          <p:cNvPr id="3" name="Content Placeholder 2"/>
          <p:cNvSpPr>
            <a:spLocks noGrp="1"/>
          </p:cNvSpPr>
          <p:nvPr>
            <p:ph idx="1"/>
          </p:nvPr>
        </p:nvSpPr>
        <p:spPr>
          <a:xfrm>
            <a:off x="152400" y="1219200"/>
            <a:ext cx="8839200" cy="685800"/>
          </a:xfrm>
        </p:spPr>
        <p:txBody>
          <a:bodyPr>
            <a:noAutofit/>
          </a:bodyPr>
          <a:lstStyle/>
          <a:p>
            <a:r>
              <a:rPr lang="en-US" dirty="0" smtClean="0"/>
              <a:t>Please </a:t>
            </a:r>
            <a:r>
              <a:rPr lang="en-US" dirty="0"/>
              <a:t>consider the amounts you may be responsible for paying under your health insurance plan.  That is, the insurance premium, deductible, and costs for doctor or hospital visits and prescription drugs.  In the last year, have these </a:t>
            </a:r>
            <a:r>
              <a:rPr lang="en-US" dirty="0" smtClean="0"/>
              <a:t>amounts increased, decreased, or stayed the same?  </a:t>
            </a:r>
            <a:r>
              <a:rPr lang="en-US" dirty="0"/>
              <a:t>Among those with health insurance coverage (</a:t>
            </a:r>
            <a:r>
              <a:rPr lang="en-US" dirty="0" smtClean="0"/>
              <a:t>2013 n=864)</a:t>
            </a:r>
            <a:endParaRPr lang="en-US" dirty="0"/>
          </a:p>
        </p:txBody>
      </p:sp>
      <p:sp>
        <p:nvSpPr>
          <p:cNvPr id="4" name="Text Placeholder 3"/>
          <p:cNvSpPr>
            <a:spLocks noGrp="1"/>
          </p:cNvSpPr>
          <p:nvPr>
            <p:ph type="body" sz="quarter" idx="13"/>
          </p:nvPr>
        </p:nvSpPr>
        <p:spPr>
          <a:xfrm>
            <a:off x="152399" y="6324600"/>
            <a:ext cx="6930571"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2006</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803898743"/>
              </p:ext>
            </p:extLst>
          </p:nvPr>
        </p:nvGraphicFramePr>
        <p:xfrm>
          <a:off x="508001" y="1973943"/>
          <a:ext cx="8258628" cy="4291428"/>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35</a:t>
            </a:fld>
            <a:endParaRPr lang="en-US" dirty="0"/>
          </a:p>
        </p:txBody>
      </p:sp>
      <p:cxnSp>
        <p:nvCxnSpPr>
          <p:cNvPr id="9" name="Straight Connector 8"/>
          <p:cNvCxnSpPr/>
          <p:nvPr/>
        </p:nvCxnSpPr>
        <p:spPr>
          <a:xfrm flipH="1">
            <a:off x="7677350" y="2989943"/>
            <a:ext cx="707" cy="3209446"/>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588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Increased spending on health care most often results in decreased contributions to savings</a:t>
            </a:r>
          </a:p>
        </p:txBody>
      </p:sp>
      <p:sp>
        <p:nvSpPr>
          <p:cNvPr id="3" name="Content Placeholder 2"/>
          <p:cNvSpPr>
            <a:spLocks noGrp="1"/>
          </p:cNvSpPr>
          <p:nvPr>
            <p:ph idx="1"/>
          </p:nvPr>
        </p:nvSpPr>
        <p:spPr/>
        <p:txBody>
          <a:bodyPr>
            <a:normAutofit/>
          </a:bodyPr>
          <a:lstStyle/>
          <a:p>
            <a:r>
              <a:rPr lang="en-US" dirty="0"/>
              <a:t>Has increased spending on </a:t>
            </a:r>
            <a:r>
              <a:rPr lang="en-US" dirty="0" smtClean="0"/>
              <a:t>healthcare </a:t>
            </a:r>
            <a:r>
              <a:rPr lang="en-US" dirty="0"/>
              <a:t>expenses in the past year caused you to do any of the following?  Among those with coverage who had increases in </a:t>
            </a:r>
            <a:r>
              <a:rPr lang="en-US" dirty="0" smtClean="0"/>
              <a:t>healthcare </a:t>
            </a:r>
            <a:r>
              <a:rPr lang="en-US" dirty="0"/>
              <a:t>costs in the last </a:t>
            </a:r>
            <a:r>
              <a:rPr lang="en-US" dirty="0" smtClean="0"/>
              <a:t>year  </a:t>
            </a:r>
            <a:r>
              <a:rPr lang="en-US" dirty="0"/>
              <a:t>(</a:t>
            </a:r>
            <a:r>
              <a:rPr lang="en-US" dirty="0" smtClean="0"/>
              <a:t>2013 n=535)</a:t>
            </a:r>
            <a:endParaRPr lang="en-US" dirty="0"/>
          </a:p>
        </p:txBody>
      </p:sp>
      <p:sp>
        <p:nvSpPr>
          <p:cNvPr id="4" name="Text Placeholder 3"/>
          <p:cNvSpPr>
            <a:spLocks noGrp="1"/>
          </p:cNvSpPr>
          <p:nvPr>
            <p:ph type="body" sz="quarter" idx="13"/>
          </p:nvPr>
        </p:nvSpPr>
        <p:spPr>
          <a:xfrm>
            <a:off x="152399" y="6324600"/>
            <a:ext cx="6959601"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2006-2012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1110532564"/>
              </p:ext>
            </p:extLst>
          </p:nvPr>
        </p:nvGraphicFramePr>
        <p:xfrm>
          <a:off x="304800" y="1936189"/>
          <a:ext cx="8534400" cy="438841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7"/>
          <p:cNvSpPr txBox="1">
            <a:spLocks noChangeArrowheads="1"/>
          </p:cNvSpPr>
          <p:nvPr/>
        </p:nvSpPr>
        <p:spPr bwMode="auto">
          <a:xfrm>
            <a:off x="3471680" y="1662192"/>
            <a:ext cx="2243320"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a:solidFill>
                  <a:schemeClr val="accent1"/>
                </a:solidFill>
                <a:latin typeface="+mj-lt"/>
              </a:rPr>
              <a:t>Percentage Saying Yes</a:t>
            </a:r>
          </a:p>
        </p:txBody>
      </p:sp>
      <p:sp>
        <p:nvSpPr>
          <p:cNvPr id="8" name="Slide Number Placeholder 7"/>
          <p:cNvSpPr>
            <a:spLocks noGrp="1"/>
          </p:cNvSpPr>
          <p:nvPr>
            <p:ph type="sldNum" sz="quarter" idx="12"/>
          </p:nvPr>
        </p:nvSpPr>
        <p:spPr/>
        <p:txBody>
          <a:bodyPr/>
          <a:lstStyle/>
          <a:p>
            <a:fld id="{454D6236-A3E4-41DD-BE74-F72EFF9C08FC}" type="slidenum">
              <a:rPr lang="en-US" smtClean="0"/>
              <a:t>36</a:t>
            </a:fld>
            <a:endParaRPr lang="en-US" dirty="0"/>
          </a:p>
        </p:txBody>
      </p:sp>
      <p:sp>
        <p:nvSpPr>
          <p:cNvPr id="10" name="Rectangle 9"/>
          <p:cNvSpPr/>
          <p:nvPr/>
        </p:nvSpPr>
        <p:spPr>
          <a:xfrm>
            <a:off x="7728858" y="5312230"/>
            <a:ext cx="740228" cy="972456"/>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78213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rmAutofit/>
          </a:bodyPr>
          <a:lstStyle/>
          <a:p>
            <a:r>
              <a:rPr lang="en-US" dirty="0"/>
              <a:t>Taking better care of yourself remains the most frequently reported strategy </a:t>
            </a:r>
            <a:r>
              <a:rPr lang="en-US" dirty="0" smtClean="0"/>
              <a:t>for combating </a:t>
            </a:r>
            <a:r>
              <a:rPr lang="en-US" dirty="0"/>
              <a:t>higher costs</a:t>
            </a:r>
          </a:p>
        </p:txBody>
      </p:sp>
      <p:sp>
        <p:nvSpPr>
          <p:cNvPr id="3" name="Content Placeholder 2"/>
          <p:cNvSpPr>
            <a:spLocks noGrp="1"/>
          </p:cNvSpPr>
          <p:nvPr>
            <p:ph idx="1"/>
          </p:nvPr>
        </p:nvSpPr>
        <p:spPr/>
        <p:txBody>
          <a:bodyPr>
            <a:normAutofit/>
          </a:bodyPr>
          <a:lstStyle/>
          <a:p>
            <a:r>
              <a:rPr lang="en-US" dirty="0"/>
              <a:t>Has increased spending on health </a:t>
            </a:r>
            <a:r>
              <a:rPr lang="en-US" dirty="0" smtClean="0"/>
              <a:t>are </a:t>
            </a:r>
            <a:r>
              <a:rPr lang="en-US" dirty="0"/>
              <a:t>expenses in the past year caused you to do any of the following?  Among those with </a:t>
            </a:r>
            <a:r>
              <a:rPr lang="en-US" dirty="0" smtClean="0"/>
              <a:t>health insurance coverage   </a:t>
            </a:r>
            <a:r>
              <a:rPr lang="en-US" dirty="0"/>
              <a:t>(</a:t>
            </a:r>
            <a:r>
              <a:rPr lang="en-US" dirty="0" smtClean="0"/>
              <a:t>2013 n=864)</a:t>
            </a:r>
            <a:endParaRPr lang="en-US" dirty="0"/>
          </a:p>
        </p:txBody>
      </p:sp>
      <p:sp>
        <p:nvSpPr>
          <p:cNvPr id="4" name="Text Placeholder 3"/>
          <p:cNvSpPr>
            <a:spLocks noGrp="1"/>
          </p:cNvSpPr>
          <p:nvPr>
            <p:ph type="body" sz="quarter" idx="13"/>
          </p:nvPr>
        </p:nvSpPr>
        <p:spPr>
          <a:xfrm>
            <a:off x="152399" y="6324600"/>
            <a:ext cx="6945087"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2008-2012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277447043"/>
              </p:ext>
            </p:extLst>
          </p:nvPr>
        </p:nvGraphicFramePr>
        <p:xfrm>
          <a:off x="304800" y="1905000"/>
          <a:ext cx="83820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7"/>
          <p:cNvSpPr txBox="1">
            <a:spLocks noChangeArrowheads="1"/>
          </p:cNvSpPr>
          <p:nvPr/>
        </p:nvSpPr>
        <p:spPr bwMode="auto">
          <a:xfrm>
            <a:off x="3471680" y="1679575"/>
            <a:ext cx="2046652"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a:solidFill>
                  <a:srgbClr val="015007"/>
                </a:solidFill>
                <a:latin typeface="+mj-lt"/>
              </a:rPr>
              <a:t>Percentage Saying Yes</a:t>
            </a:r>
          </a:p>
        </p:txBody>
      </p:sp>
      <p:sp>
        <p:nvSpPr>
          <p:cNvPr id="8" name="Slide Number Placeholder 7"/>
          <p:cNvSpPr>
            <a:spLocks noGrp="1"/>
          </p:cNvSpPr>
          <p:nvPr>
            <p:ph type="sldNum" sz="quarter" idx="12"/>
          </p:nvPr>
        </p:nvSpPr>
        <p:spPr/>
        <p:txBody>
          <a:bodyPr/>
          <a:lstStyle/>
          <a:p>
            <a:fld id="{454D6236-A3E4-41DD-BE74-F72EFF9C08FC}" type="slidenum">
              <a:rPr lang="en-US" smtClean="0"/>
              <a:t>37</a:t>
            </a:fld>
            <a:endParaRPr lang="en-US" dirty="0"/>
          </a:p>
        </p:txBody>
      </p:sp>
      <p:sp>
        <p:nvSpPr>
          <p:cNvPr id="11" name="Rectangle 10"/>
          <p:cNvSpPr/>
          <p:nvPr/>
        </p:nvSpPr>
        <p:spPr>
          <a:xfrm>
            <a:off x="7583715" y="5225145"/>
            <a:ext cx="740228" cy="609598"/>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966814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09388"/>
            <a:ext cx="8839200" cy="622300"/>
          </a:xfrm>
        </p:spPr>
        <p:txBody>
          <a:bodyPr>
            <a:normAutofit fontScale="90000"/>
          </a:bodyPr>
          <a:lstStyle/>
          <a:p>
            <a:r>
              <a:rPr lang="en-US" dirty="0" smtClean="0"/>
              <a:t>CONSUMER ISSUES</a:t>
            </a:r>
            <a:endParaRPr lang="en-US" dirty="0"/>
          </a:p>
        </p:txBody>
      </p:sp>
    </p:spTree>
    <p:extLst>
      <p:ext uri="{BB962C8B-B14F-4D97-AF65-F5344CB8AC3E}">
        <p14:creationId xmlns:p14="http://schemas.microsoft.com/office/powerpoint/2010/main" val="3381907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663553" cy="1143000"/>
          </a:xfrm>
        </p:spPr>
        <p:txBody>
          <a:bodyPr>
            <a:normAutofit/>
          </a:bodyPr>
          <a:lstStyle/>
          <a:p>
            <a:pPr>
              <a:lnSpc>
                <a:spcPct val="90000"/>
              </a:lnSpc>
            </a:pPr>
            <a:r>
              <a:rPr lang="en-US" sz="3200" dirty="0" smtClean="0"/>
              <a:t>Most are satisfied with the level of health benefits they currently receive through their employer</a:t>
            </a:r>
            <a:endParaRPr lang="en-US" sz="3200" dirty="0"/>
          </a:p>
        </p:txBody>
      </p:sp>
      <p:sp>
        <p:nvSpPr>
          <p:cNvPr id="3" name="Content Placeholder 2"/>
          <p:cNvSpPr>
            <a:spLocks noGrp="1"/>
          </p:cNvSpPr>
          <p:nvPr>
            <p:ph idx="1"/>
          </p:nvPr>
        </p:nvSpPr>
        <p:spPr/>
        <p:txBody>
          <a:bodyPr>
            <a:noAutofit/>
          </a:bodyPr>
          <a:lstStyle/>
          <a:p>
            <a:r>
              <a:rPr lang="en-US" dirty="0"/>
              <a:t>Which </a:t>
            </a:r>
            <a:r>
              <a:rPr lang="en-US" u="sng" dirty="0"/>
              <a:t>one</a:t>
            </a:r>
            <a:r>
              <a:rPr lang="en-US" dirty="0"/>
              <a:t> of the following statements would you say is closest to the way you feel about the health benefits you currently receive through (your/your spouse’s) employer or union? Among those who have </a:t>
            </a:r>
            <a:r>
              <a:rPr lang="en-US" dirty="0" smtClean="0"/>
              <a:t>healthcare </a:t>
            </a:r>
            <a:r>
              <a:rPr lang="en-US" dirty="0"/>
              <a:t>coverage through employer or union </a:t>
            </a:r>
            <a:r>
              <a:rPr lang="en-US" dirty="0" smtClean="0"/>
              <a:t>(2013 n=771)</a:t>
            </a:r>
            <a:r>
              <a:rPr lang="en-US" dirty="0"/>
              <a:t/>
            </a:r>
            <a:br>
              <a:rPr lang="en-US" dirty="0"/>
            </a:br>
            <a:endParaRPr lang="en-US" dirty="0"/>
          </a:p>
          <a:p>
            <a:endParaRPr lang="en-US" dirty="0"/>
          </a:p>
        </p:txBody>
      </p:sp>
      <p:sp>
        <p:nvSpPr>
          <p:cNvPr id="4" name="Text Placeholder 3"/>
          <p:cNvSpPr>
            <a:spLocks noGrp="1"/>
          </p:cNvSpPr>
          <p:nvPr>
            <p:ph type="body" sz="quarter" idx="13"/>
          </p:nvPr>
        </p:nvSpPr>
        <p:spPr>
          <a:xfrm>
            <a:off x="152399" y="6324600"/>
            <a:ext cx="6923649"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2001</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114288277"/>
              </p:ext>
            </p:extLst>
          </p:nvPr>
        </p:nvGraphicFramePr>
        <p:xfrm>
          <a:off x="304800" y="2077156"/>
          <a:ext cx="8610600" cy="4171244"/>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39</a:t>
            </a:fld>
            <a:endParaRPr lang="en-US" dirty="0"/>
          </a:p>
        </p:txBody>
      </p:sp>
      <p:sp>
        <p:nvSpPr>
          <p:cNvPr id="6" name="Rectangle 5"/>
          <p:cNvSpPr/>
          <p:nvPr/>
        </p:nvSpPr>
        <p:spPr>
          <a:xfrm>
            <a:off x="3287485" y="2188242"/>
            <a:ext cx="2013857"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8867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(continued)</a:t>
            </a:r>
            <a:endParaRPr lang="en-US" dirty="0"/>
          </a:p>
        </p:txBody>
      </p:sp>
      <p:sp>
        <p:nvSpPr>
          <p:cNvPr id="3" name="Content Placeholder 2"/>
          <p:cNvSpPr>
            <a:spLocks noGrp="1"/>
          </p:cNvSpPr>
          <p:nvPr>
            <p:ph idx="1"/>
          </p:nvPr>
        </p:nvSpPr>
        <p:spPr/>
        <p:txBody>
          <a:bodyPr>
            <a:normAutofit lnSpcReduction="10000"/>
          </a:bodyPr>
          <a:lstStyle/>
          <a:p>
            <a:pPr marL="404813" indent="-404813">
              <a:spcBef>
                <a:spcPct val="60000"/>
              </a:spcBef>
            </a:pPr>
            <a:r>
              <a:rPr lang="en-US" sz="2400" dirty="0" smtClean="0">
                <a:solidFill>
                  <a:schemeClr val="tx1"/>
                </a:solidFill>
              </a:rPr>
              <a:t>Trend data should be used with caution due to the switch from a telephone to an online methodology</a:t>
            </a:r>
          </a:p>
          <a:p>
            <a:pPr marL="404813" indent="-404813">
              <a:spcBef>
                <a:spcPct val="60000"/>
              </a:spcBef>
            </a:pPr>
            <a:r>
              <a:rPr lang="en-US" sz="2400" dirty="0" smtClean="0">
                <a:solidFill>
                  <a:schemeClr val="tx1"/>
                </a:solidFill>
              </a:rPr>
              <a:t>Results from years prior to 2013 may differ from previously published results due to the change in survey population (from all Americans to employed Americans)</a:t>
            </a:r>
          </a:p>
          <a:p>
            <a:pPr marL="404813" indent="-404813">
              <a:spcBef>
                <a:spcPct val="60000"/>
              </a:spcBef>
            </a:pP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454D6236-A3E4-41DD-BE74-F72EFF9C08FC}" type="slidenum">
              <a:rPr lang="en-US" smtClean="0"/>
              <a:t>4</a:t>
            </a:fld>
            <a:endParaRPr lang="en-US" dirty="0"/>
          </a:p>
        </p:txBody>
      </p:sp>
    </p:spTree>
    <p:extLst>
      <p:ext uri="{BB962C8B-B14F-4D97-AF65-F5344CB8AC3E}">
        <p14:creationId xmlns:p14="http://schemas.microsoft.com/office/powerpoint/2010/main" val="2297854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r>
              <a:rPr lang="en-US" dirty="0"/>
              <a:t>Insureds with </a:t>
            </a:r>
            <a:r>
              <a:rPr lang="en-US" dirty="0" smtClean="0"/>
              <a:t>employer-provided </a:t>
            </a:r>
            <a:r>
              <a:rPr lang="en-US" dirty="0"/>
              <a:t>coverage are </a:t>
            </a:r>
            <a:r>
              <a:rPr lang="en-US" dirty="0" smtClean="0"/>
              <a:t>split on what they would do if health benefits were taxed</a:t>
            </a:r>
            <a:endParaRPr lang="en-US" dirty="0"/>
          </a:p>
        </p:txBody>
      </p:sp>
      <p:sp>
        <p:nvSpPr>
          <p:cNvPr id="3" name="Content Placeholder 2"/>
          <p:cNvSpPr>
            <a:spLocks noGrp="1"/>
          </p:cNvSpPr>
          <p:nvPr>
            <p:ph idx="1"/>
          </p:nvPr>
        </p:nvSpPr>
        <p:spPr>
          <a:xfrm>
            <a:off x="152400" y="1219199"/>
            <a:ext cx="8839200" cy="765587"/>
          </a:xfrm>
        </p:spPr>
        <p:txBody>
          <a:bodyPr>
            <a:noAutofit/>
          </a:bodyPr>
          <a:lstStyle/>
          <a:p>
            <a:r>
              <a:rPr lang="en-US" dirty="0"/>
              <a:t>Suppose the law changed and you had to pay taxes on the money your employer paid toward your health insurance.  Which of the following do you think you would be most likely to do? Among those with coverage through employer or </a:t>
            </a:r>
            <a:r>
              <a:rPr lang="en-US" dirty="0" smtClean="0"/>
              <a:t>union (2013 n=771)</a:t>
            </a:r>
            <a:endParaRPr lang="en-US" dirty="0"/>
          </a:p>
        </p:txBody>
      </p:sp>
      <p:sp>
        <p:nvSpPr>
          <p:cNvPr id="4" name="Text Placeholder 3"/>
          <p:cNvSpPr>
            <a:spLocks noGrp="1"/>
          </p:cNvSpPr>
          <p:nvPr>
            <p:ph type="body" sz="quarter" idx="13"/>
          </p:nvPr>
        </p:nvSpPr>
        <p:spPr>
          <a:xfrm>
            <a:off x="152399" y="6324600"/>
            <a:ext cx="7190935"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2011-2012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312717521"/>
              </p:ext>
            </p:extLst>
          </p:nvPr>
        </p:nvGraphicFramePr>
        <p:xfrm>
          <a:off x="304800" y="2057400"/>
          <a:ext cx="8610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40</a:t>
            </a:fld>
            <a:endParaRPr lang="en-US" dirty="0"/>
          </a:p>
        </p:txBody>
      </p:sp>
      <p:sp>
        <p:nvSpPr>
          <p:cNvPr id="12" name="Rectangle 11"/>
          <p:cNvSpPr/>
          <p:nvPr/>
        </p:nvSpPr>
        <p:spPr>
          <a:xfrm>
            <a:off x="3559629" y="2166470"/>
            <a:ext cx="1480449"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86437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803037" cy="1143000"/>
          </a:xfrm>
        </p:spPr>
        <p:txBody>
          <a:bodyPr>
            <a:normAutofit/>
          </a:bodyPr>
          <a:lstStyle/>
          <a:p>
            <a:r>
              <a:rPr lang="en-US" dirty="0" smtClean="0"/>
              <a:t>4 in 10 are confident their employer has selected the best available health plan</a:t>
            </a:r>
            <a:endParaRPr lang="en-US" dirty="0"/>
          </a:p>
        </p:txBody>
      </p:sp>
      <p:sp>
        <p:nvSpPr>
          <p:cNvPr id="3" name="Content Placeholder 2"/>
          <p:cNvSpPr>
            <a:spLocks noGrp="1"/>
          </p:cNvSpPr>
          <p:nvPr>
            <p:ph idx="1"/>
          </p:nvPr>
        </p:nvSpPr>
        <p:spPr/>
        <p:txBody>
          <a:bodyPr>
            <a:noAutofit/>
          </a:bodyPr>
          <a:lstStyle/>
          <a:p>
            <a:r>
              <a:rPr lang="en-US" dirty="0"/>
              <a:t>How confident are you that (your/your spouse’s) employer or union has selected the </a:t>
            </a:r>
            <a:r>
              <a:rPr lang="en-US" u="sng" dirty="0"/>
              <a:t>best</a:t>
            </a:r>
            <a:r>
              <a:rPr lang="en-US" dirty="0"/>
              <a:t> available health insurance for its workers</a:t>
            </a:r>
            <a:r>
              <a:rPr lang="en-US" dirty="0" smtClean="0"/>
              <a:t>? Among those who have health coverage through their employer or union (2013 n=771)</a:t>
            </a:r>
            <a:endParaRPr lang="en-US" dirty="0"/>
          </a:p>
        </p:txBody>
      </p:sp>
      <p:sp>
        <p:nvSpPr>
          <p:cNvPr id="4" name="Text Placeholder 3"/>
          <p:cNvSpPr>
            <a:spLocks noGrp="1"/>
          </p:cNvSpPr>
          <p:nvPr>
            <p:ph type="body" sz="quarter" idx="13"/>
          </p:nvPr>
        </p:nvSpPr>
        <p:spPr>
          <a:xfrm>
            <a:off x="152399" y="6324600"/>
            <a:ext cx="6923649"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2000 -2012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6" name="Chart 5"/>
          <p:cNvGraphicFramePr/>
          <p:nvPr>
            <p:extLst>
              <p:ext uri="{D42A27DB-BD31-4B8C-83A1-F6EECF244321}">
                <p14:modId xmlns:p14="http://schemas.microsoft.com/office/powerpoint/2010/main" val="2483164575"/>
              </p:ext>
            </p:extLst>
          </p:nvPr>
        </p:nvGraphicFramePr>
        <p:xfrm>
          <a:off x="319314" y="1883229"/>
          <a:ext cx="8610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54D6236-A3E4-41DD-BE74-F72EFF9C08FC}" type="slidenum">
              <a:rPr lang="en-US" smtClean="0"/>
              <a:t>41</a:t>
            </a:fld>
            <a:endParaRPr lang="en-US" dirty="0"/>
          </a:p>
        </p:txBody>
      </p:sp>
      <p:sp>
        <p:nvSpPr>
          <p:cNvPr id="10" name="Rectangle 9"/>
          <p:cNvSpPr/>
          <p:nvPr/>
        </p:nvSpPr>
        <p:spPr>
          <a:xfrm>
            <a:off x="3135087" y="2003180"/>
            <a:ext cx="2253344"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9925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803037" cy="1143000"/>
          </a:xfrm>
        </p:spPr>
        <p:txBody>
          <a:bodyPr>
            <a:normAutofit/>
          </a:bodyPr>
          <a:lstStyle/>
          <a:p>
            <a:r>
              <a:rPr lang="en-US" dirty="0" smtClean="0"/>
              <a:t>The large majority think it is important for an employer to offer a choice of health plans</a:t>
            </a:r>
            <a:endParaRPr lang="en-US" dirty="0"/>
          </a:p>
        </p:txBody>
      </p:sp>
      <p:sp>
        <p:nvSpPr>
          <p:cNvPr id="3" name="Content Placeholder 2"/>
          <p:cNvSpPr>
            <a:spLocks noGrp="1"/>
          </p:cNvSpPr>
          <p:nvPr>
            <p:ph idx="1"/>
          </p:nvPr>
        </p:nvSpPr>
        <p:spPr/>
        <p:txBody>
          <a:bodyPr>
            <a:noAutofit/>
          </a:bodyPr>
          <a:lstStyle/>
          <a:p>
            <a:r>
              <a:rPr lang="en-US" dirty="0"/>
              <a:t>How important do you think it is for (your/your spouse’s) employer or union to offer you a choice of health plans</a:t>
            </a:r>
            <a:r>
              <a:rPr lang="en-US" dirty="0" smtClean="0"/>
              <a:t>?  Among those who have healthcare coverage  through an employer or union (2013 n=771)</a:t>
            </a:r>
            <a:endParaRPr lang="en-US" dirty="0"/>
          </a:p>
        </p:txBody>
      </p:sp>
      <p:graphicFrame>
        <p:nvGraphicFramePr>
          <p:cNvPr id="6" name="Chart 5"/>
          <p:cNvGraphicFramePr/>
          <p:nvPr>
            <p:extLst>
              <p:ext uri="{D42A27DB-BD31-4B8C-83A1-F6EECF244321}">
                <p14:modId xmlns:p14="http://schemas.microsoft.com/office/powerpoint/2010/main" val="4031211784"/>
              </p:ext>
            </p:extLst>
          </p:nvPr>
        </p:nvGraphicFramePr>
        <p:xfrm>
          <a:off x="304800" y="2057400"/>
          <a:ext cx="8610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54D6236-A3E4-41DD-BE74-F72EFF9C08FC}" type="slidenum">
              <a:rPr lang="en-US" smtClean="0"/>
              <a:t>42</a:t>
            </a:fld>
            <a:endParaRPr lang="en-US" dirty="0"/>
          </a:p>
        </p:txBody>
      </p:sp>
      <p:sp>
        <p:nvSpPr>
          <p:cNvPr id="10" name="Text Placeholder 3"/>
          <p:cNvSpPr>
            <a:spLocks noGrp="1"/>
          </p:cNvSpPr>
          <p:nvPr>
            <p:ph type="body" sz="quarter" idx="13"/>
          </p:nvPr>
        </p:nvSpPr>
        <p:spPr>
          <a:xfrm>
            <a:off x="152399" y="6324600"/>
            <a:ext cx="6923649"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sp>
        <p:nvSpPr>
          <p:cNvPr id="9" name="Rectangle 8"/>
          <p:cNvSpPr/>
          <p:nvPr/>
        </p:nvSpPr>
        <p:spPr>
          <a:xfrm>
            <a:off x="3886200" y="2173728"/>
            <a:ext cx="761982"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23100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More than half are interested in having more choice in health plans</a:t>
            </a:r>
            <a:endParaRPr lang="en-US" dirty="0"/>
          </a:p>
        </p:txBody>
      </p:sp>
      <p:sp>
        <p:nvSpPr>
          <p:cNvPr id="3" name="Content Placeholder 2"/>
          <p:cNvSpPr>
            <a:spLocks noGrp="1"/>
          </p:cNvSpPr>
          <p:nvPr>
            <p:ph idx="1"/>
          </p:nvPr>
        </p:nvSpPr>
        <p:spPr/>
        <p:txBody>
          <a:bodyPr>
            <a:noAutofit/>
          </a:bodyPr>
          <a:lstStyle/>
          <a:p>
            <a:r>
              <a:rPr lang="en-US" dirty="0"/>
              <a:t>How interested are you in having </a:t>
            </a:r>
            <a:r>
              <a:rPr lang="en-US" u="sng" dirty="0"/>
              <a:t>more</a:t>
            </a:r>
            <a:r>
              <a:rPr lang="en-US" dirty="0"/>
              <a:t> choices in the health plans available through (your/your spouse’s) employer or union? </a:t>
            </a:r>
            <a:r>
              <a:rPr lang="en-US" dirty="0" smtClean="0"/>
              <a:t>Among those who have healthcare coverage through employer or union (2013 n=771)</a:t>
            </a:r>
            <a:endParaRPr lang="en-US" dirty="0"/>
          </a:p>
        </p:txBody>
      </p:sp>
      <p:graphicFrame>
        <p:nvGraphicFramePr>
          <p:cNvPr id="5" name="Chart 4"/>
          <p:cNvGraphicFramePr/>
          <p:nvPr>
            <p:extLst>
              <p:ext uri="{D42A27DB-BD31-4B8C-83A1-F6EECF244321}">
                <p14:modId xmlns:p14="http://schemas.microsoft.com/office/powerpoint/2010/main" val="1425080896"/>
              </p:ext>
            </p:extLst>
          </p:nvPr>
        </p:nvGraphicFramePr>
        <p:xfrm>
          <a:off x="304800" y="1885244"/>
          <a:ext cx="8610600" cy="4236156"/>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43</a:t>
            </a:fld>
            <a:endParaRPr lang="en-US" dirty="0"/>
          </a:p>
        </p:txBody>
      </p:sp>
      <p:sp>
        <p:nvSpPr>
          <p:cNvPr id="8" name="Text Placeholder 3"/>
          <p:cNvSpPr>
            <a:spLocks noGrp="1"/>
          </p:cNvSpPr>
          <p:nvPr>
            <p:ph type="body" sz="quarter" idx="13"/>
          </p:nvPr>
        </p:nvSpPr>
        <p:spPr>
          <a:xfrm>
            <a:off x="152399" y="6324600"/>
            <a:ext cx="6923649"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sp>
        <p:nvSpPr>
          <p:cNvPr id="11" name="Rectangle 10"/>
          <p:cNvSpPr/>
          <p:nvPr/>
        </p:nvSpPr>
        <p:spPr>
          <a:xfrm>
            <a:off x="3886200" y="2133812"/>
            <a:ext cx="751096"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936162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90000"/>
              </a:lnSpc>
            </a:pPr>
            <a:r>
              <a:rPr lang="en-US" dirty="0" smtClean="0"/>
              <a:t>Two-thirds </a:t>
            </a:r>
            <a:r>
              <a:rPr lang="en-US" dirty="0"/>
              <a:t>are </a:t>
            </a:r>
            <a:r>
              <a:rPr lang="en-US" dirty="0" smtClean="0"/>
              <a:t>confident </a:t>
            </a:r>
            <a:r>
              <a:rPr lang="en-US" dirty="0"/>
              <a:t>that their employer will continue to offer health benefits</a:t>
            </a:r>
          </a:p>
        </p:txBody>
      </p:sp>
      <p:sp>
        <p:nvSpPr>
          <p:cNvPr id="3" name="Content Placeholder 2"/>
          <p:cNvSpPr>
            <a:spLocks noGrp="1"/>
          </p:cNvSpPr>
          <p:nvPr>
            <p:ph idx="1"/>
          </p:nvPr>
        </p:nvSpPr>
        <p:spPr/>
        <p:txBody>
          <a:bodyPr/>
          <a:lstStyle/>
          <a:p>
            <a:r>
              <a:rPr lang="en-US" dirty="0"/>
              <a:t>How confident are you that your (or your spouse’s) employer or union will continue to offer health insurance for its workers?  Among those with coverage through employer or </a:t>
            </a:r>
            <a:r>
              <a:rPr lang="en-US" dirty="0" smtClean="0"/>
              <a:t>union (2013 n=771)</a:t>
            </a:r>
            <a:endParaRPr lang="en-US" dirty="0"/>
          </a:p>
        </p:txBody>
      </p:sp>
      <p:sp>
        <p:nvSpPr>
          <p:cNvPr id="4" name="Text Placeholder 3"/>
          <p:cNvSpPr>
            <a:spLocks noGrp="1"/>
          </p:cNvSpPr>
          <p:nvPr>
            <p:ph type="body" sz="quarter" idx="13"/>
          </p:nvPr>
        </p:nvSpPr>
        <p:spPr>
          <a:xfrm>
            <a:off x="152399" y="6324600"/>
            <a:ext cx="6937717" cy="381000"/>
          </a:xfrm>
        </p:spPr>
        <p:txBody>
          <a:bodyPr/>
          <a:lstStyle/>
          <a:p>
            <a:r>
              <a:rPr lang="en-US" dirty="0"/>
              <a:t>Source:  Employee Benefit Research Institute and Mathew Greenwald </a:t>
            </a:r>
            <a:r>
              <a:rPr lang="en-US" dirty="0" smtClean="0"/>
              <a:t>&amp; Associates, Inc.,</a:t>
            </a:r>
            <a:endParaRPr lang="en-US" dirty="0"/>
          </a:p>
          <a:p>
            <a:r>
              <a:rPr lang="en-US" dirty="0" smtClean="0"/>
              <a:t>2000</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491469213"/>
              </p:ext>
            </p:extLst>
          </p:nvPr>
        </p:nvGraphicFramePr>
        <p:xfrm>
          <a:off x="259645" y="1774371"/>
          <a:ext cx="8568266" cy="4541762"/>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44</a:t>
            </a:fld>
            <a:endParaRPr lang="en-US" dirty="0"/>
          </a:p>
        </p:txBody>
      </p:sp>
      <p:cxnSp>
        <p:nvCxnSpPr>
          <p:cNvPr id="9" name="Straight Connector 8"/>
          <p:cNvCxnSpPr/>
          <p:nvPr/>
        </p:nvCxnSpPr>
        <p:spPr>
          <a:xfrm>
            <a:off x="8156332" y="2192102"/>
            <a:ext cx="0" cy="3989137"/>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01033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865031" cy="1143000"/>
          </a:xfrm>
        </p:spPr>
        <p:txBody>
          <a:bodyPr>
            <a:normAutofit/>
          </a:bodyPr>
          <a:lstStyle/>
          <a:p>
            <a:r>
              <a:rPr lang="en-US" dirty="0" smtClean="0"/>
              <a:t>Employed Americans show a strong preference for employers continuing to pay for health insurance</a:t>
            </a:r>
            <a:endParaRPr lang="en-US" dirty="0"/>
          </a:p>
        </p:txBody>
      </p:sp>
      <p:sp>
        <p:nvSpPr>
          <p:cNvPr id="3" name="Content Placeholder 2"/>
          <p:cNvSpPr>
            <a:spLocks noGrp="1"/>
          </p:cNvSpPr>
          <p:nvPr>
            <p:ph idx="1"/>
          </p:nvPr>
        </p:nvSpPr>
        <p:spPr/>
        <p:txBody>
          <a:bodyPr>
            <a:noAutofit/>
          </a:bodyPr>
          <a:lstStyle/>
          <a:p>
            <a:r>
              <a:rPr lang="en-US" dirty="0"/>
              <a:t>Some employers are thinking about changing the way they provide health insurance to workers.  Which of these three choices would you prefer? </a:t>
            </a:r>
            <a:r>
              <a:rPr lang="en-US" dirty="0" smtClean="0"/>
              <a:t> (2013 n=1,014)</a:t>
            </a:r>
            <a:endParaRPr lang="en-US" dirty="0"/>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5" name="Chart 4"/>
          <p:cNvGraphicFramePr/>
          <p:nvPr>
            <p:extLst>
              <p:ext uri="{D42A27DB-BD31-4B8C-83A1-F6EECF244321}">
                <p14:modId xmlns:p14="http://schemas.microsoft.com/office/powerpoint/2010/main" val="3669243094"/>
              </p:ext>
            </p:extLst>
          </p:nvPr>
        </p:nvGraphicFramePr>
        <p:xfrm>
          <a:off x="381000" y="1847671"/>
          <a:ext cx="8610600" cy="4479274"/>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45</a:t>
            </a:fld>
            <a:endParaRPr lang="en-US" dirty="0"/>
          </a:p>
        </p:txBody>
      </p:sp>
      <p:sp>
        <p:nvSpPr>
          <p:cNvPr id="10" name="Rectangle 9"/>
          <p:cNvSpPr/>
          <p:nvPr/>
        </p:nvSpPr>
        <p:spPr>
          <a:xfrm>
            <a:off x="8033657" y="5704115"/>
            <a:ext cx="740228" cy="3048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03312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9144001" cy="1143000"/>
          </a:xfrm>
        </p:spPr>
        <p:txBody>
          <a:bodyPr>
            <a:normAutofit/>
          </a:bodyPr>
          <a:lstStyle/>
          <a:p>
            <a:r>
              <a:rPr lang="en-US" dirty="0" smtClean="0"/>
              <a:t>Less than 4 </a:t>
            </a:r>
            <a:r>
              <a:rPr lang="en-US" dirty="0"/>
              <a:t>in 10 feel confident in their ability to compare health insurance plans offered directly by insurers</a:t>
            </a:r>
          </a:p>
        </p:txBody>
      </p:sp>
      <p:sp>
        <p:nvSpPr>
          <p:cNvPr id="3" name="Content Placeholder 2"/>
          <p:cNvSpPr>
            <a:spLocks noGrp="1"/>
          </p:cNvSpPr>
          <p:nvPr>
            <p:ph idx="1"/>
          </p:nvPr>
        </p:nvSpPr>
        <p:spPr/>
        <p:txBody>
          <a:bodyPr>
            <a:noAutofit/>
          </a:bodyPr>
          <a:lstStyle/>
          <a:p>
            <a:r>
              <a:rPr lang="en-US" dirty="0"/>
              <a:t>If your (or your spouse’s) employer or union stopped offering you health insurance, how confident are you that </a:t>
            </a:r>
            <a:r>
              <a:rPr lang="en-US" u="sng" dirty="0"/>
              <a:t>you</a:t>
            </a:r>
            <a:r>
              <a:rPr lang="en-US" dirty="0"/>
              <a:t> could compare the different plans offered directly by insurers and choose the health insurance plan that is best for you?  Among those with coverage through employer or </a:t>
            </a:r>
            <a:r>
              <a:rPr lang="en-US" dirty="0" smtClean="0"/>
              <a:t>union (2013 n=771)</a:t>
            </a:r>
            <a:endParaRPr lang="en-US" dirty="0"/>
          </a:p>
        </p:txBody>
      </p:sp>
      <p:sp>
        <p:nvSpPr>
          <p:cNvPr id="4" name="Text Placeholder 3"/>
          <p:cNvSpPr>
            <a:spLocks noGrp="1"/>
          </p:cNvSpPr>
          <p:nvPr>
            <p:ph type="body" sz="quarter" idx="13"/>
          </p:nvPr>
        </p:nvSpPr>
        <p:spPr>
          <a:xfrm>
            <a:off x="152399" y="6324600"/>
            <a:ext cx="7036191"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2011-2012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36685224"/>
              </p:ext>
            </p:extLst>
          </p:nvPr>
        </p:nvGraphicFramePr>
        <p:xfrm>
          <a:off x="304800" y="2057400"/>
          <a:ext cx="8610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46</a:t>
            </a:fld>
            <a:endParaRPr lang="en-US" dirty="0"/>
          </a:p>
        </p:txBody>
      </p:sp>
      <p:sp>
        <p:nvSpPr>
          <p:cNvPr id="10" name="Rectangle 9"/>
          <p:cNvSpPr/>
          <p:nvPr/>
        </p:nvSpPr>
        <p:spPr>
          <a:xfrm>
            <a:off x="3483429" y="2188242"/>
            <a:ext cx="1589307"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270174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35512" cy="1143000"/>
          </a:xfrm>
        </p:spPr>
        <p:txBody>
          <a:bodyPr>
            <a:normAutofit/>
          </a:bodyPr>
          <a:lstStyle/>
          <a:p>
            <a:r>
              <a:rPr lang="en-US" dirty="0" smtClean="0"/>
              <a:t>Nearly half report </a:t>
            </a:r>
            <a:r>
              <a:rPr lang="en-US" dirty="0"/>
              <a:t>they would feel comfortable using an objective rating system for health insurance plans</a:t>
            </a:r>
          </a:p>
        </p:txBody>
      </p:sp>
      <p:sp>
        <p:nvSpPr>
          <p:cNvPr id="3" name="Content Placeholder 2"/>
          <p:cNvSpPr>
            <a:spLocks noGrp="1"/>
          </p:cNvSpPr>
          <p:nvPr>
            <p:ph idx="1"/>
          </p:nvPr>
        </p:nvSpPr>
        <p:spPr/>
        <p:txBody>
          <a:bodyPr>
            <a:noAutofit/>
          </a:bodyPr>
          <a:lstStyle/>
          <a:p>
            <a:r>
              <a:rPr lang="en-US" dirty="0"/>
              <a:t>Suppose there were an objective rating system for health insurance plans that showed how different plans compared with respect to coverages, deductibles, and co-pays.  How comfortable would you feel using a rating system like this to choose a health insurance plan</a:t>
            </a:r>
            <a:r>
              <a:rPr lang="en-US" dirty="0" smtClean="0"/>
              <a:t>? (2013 n=1,014)</a:t>
            </a:r>
            <a:endParaRPr lang="en-US" dirty="0"/>
          </a:p>
        </p:txBody>
      </p:sp>
      <p:sp>
        <p:nvSpPr>
          <p:cNvPr id="4" name="Text Placeholder 3"/>
          <p:cNvSpPr>
            <a:spLocks noGrp="1"/>
          </p:cNvSpPr>
          <p:nvPr>
            <p:ph type="body" sz="quarter" idx="13"/>
          </p:nvPr>
        </p:nvSpPr>
        <p:spPr>
          <a:xfrm>
            <a:off x="152399" y="6324600"/>
            <a:ext cx="6768905"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2011-2012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663363315"/>
              </p:ext>
            </p:extLst>
          </p:nvPr>
        </p:nvGraphicFramePr>
        <p:xfrm>
          <a:off x="304800" y="2057400"/>
          <a:ext cx="8610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47</a:t>
            </a:fld>
            <a:endParaRPr lang="en-US" dirty="0"/>
          </a:p>
        </p:txBody>
      </p:sp>
      <p:sp>
        <p:nvSpPr>
          <p:cNvPr id="10" name="Rectangle 9"/>
          <p:cNvSpPr/>
          <p:nvPr/>
        </p:nvSpPr>
        <p:spPr>
          <a:xfrm>
            <a:off x="3581400" y="2133812"/>
            <a:ext cx="1393362"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05948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But just </a:t>
            </a:r>
            <a:r>
              <a:rPr lang="en-US" dirty="0" smtClean="0"/>
              <a:t>1 </a:t>
            </a:r>
            <a:r>
              <a:rPr lang="en-US" dirty="0"/>
              <a:t>in </a:t>
            </a:r>
            <a:r>
              <a:rPr lang="en-US" dirty="0" smtClean="0"/>
              <a:t>3 </a:t>
            </a:r>
            <a:r>
              <a:rPr lang="en-US" dirty="0"/>
              <a:t>are confident that this type of rating system could help them choose the best plan</a:t>
            </a:r>
          </a:p>
        </p:txBody>
      </p:sp>
      <p:sp>
        <p:nvSpPr>
          <p:cNvPr id="3" name="Content Placeholder 2"/>
          <p:cNvSpPr>
            <a:spLocks noGrp="1"/>
          </p:cNvSpPr>
          <p:nvPr>
            <p:ph idx="1"/>
          </p:nvPr>
        </p:nvSpPr>
        <p:spPr/>
        <p:txBody>
          <a:bodyPr>
            <a:noAutofit/>
          </a:bodyPr>
          <a:lstStyle/>
          <a:p>
            <a:r>
              <a:rPr lang="en-US" dirty="0"/>
              <a:t>How confident are you that a rating system like this could help you choose the best health insurance plan for you</a:t>
            </a:r>
            <a:r>
              <a:rPr lang="en-US" dirty="0" smtClean="0"/>
              <a:t>? (2013 n=1,014)</a:t>
            </a:r>
            <a:endParaRPr lang="en-US" dirty="0"/>
          </a:p>
        </p:txBody>
      </p:sp>
      <p:sp>
        <p:nvSpPr>
          <p:cNvPr id="4" name="Text Placeholder 3"/>
          <p:cNvSpPr>
            <a:spLocks noGrp="1"/>
          </p:cNvSpPr>
          <p:nvPr>
            <p:ph type="body" sz="quarter" idx="13"/>
          </p:nvPr>
        </p:nvSpPr>
        <p:spPr>
          <a:xfrm>
            <a:off x="152399" y="6324600"/>
            <a:ext cx="7043058"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2011-2012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6" name="Chart 5"/>
          <p:cNvGraphicFramePr/>
          <p:nvPr>
            <p:extLst>
              <p:ext uri="{D42A27DB-BD31-4B8C-83A1-F6EECF244321}">
                <p14:modId xmlns:p14="http://schemas.microsoft.com/office/powerpoint/2010/main" val="1273826485"/>
              </p:ext>
            </p:extLst>
          </p:nvPr>
        </p:nvGraphicFramePr>
        <p:xfrm>
          <a:off x="388696" y="1982819"/>
          <a:ext cx="8610600" cy="430809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54D6236-A3E4-41DD-BE74-F72EFF9C08FC}" type="slidenum">
              <a:rPr lang="en-US" smtClean="0"/>
              <a:t>48</a:t>
            </a:fld>
            <a:endParaRPr lang="en-US" dirty="0"/>
          </a:p>
        </p:txBody>
      </p:sp>
      <p:sp>
        <p:nvSpPr>
          <p:cNvPr id="9" name="Rectangle 8"/>
          <p:cNvSpPr/>
          <p:nvPr/>
        </p:nvSpPr>
        <p:spPr>
          <a:xfrm>
            <a:off x="3755571" y="2097526"/>
            <a:ext cx="1284507" cy="217500"/>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229049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3400"/>
            <a:ext cx="8839200" cy="622300"/>
          </a:xfrm>
        </p:spPr>
        <p:txBody>
          <a:bodyPr>
            <a:normAutofit fontScale="90000"/>
          </a:bodyPr>
          <a:lstStyle/>
          <a:p>
            <a:r>
              <a:rPr lang="en-US" dirty="0" smtClean="0"/>
              <a:t>Key take aways</a:t>
            </a:r>
            <a:br>
              <a:rPr lang="en-US" dirty="0" smtClean="0"/>
            </a:br>
            <a:endParaRPr lang="en-US" dirty="0"/>
          </a:p>
        </p:txBody>
      </p:sp>
    </p:spTree>
    <p:extLst>
      <p:ext uri="{BB962C8B-B14F-4D97-AF65-F5344CB8AC3E}">
        <p14:creationId xmlns:p14="http://schemas.microsoft.com/office/powerpoint/2010/main" val="159814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98502"/>
            <a:ext cx="8839200" cy="622300"/>
          </a:xfrm>
        </p:spPr>
        <p:txBody>
          <a:bodyPr>
            <a:normAutofit fontScale="90000"/>
          </a:bodyPr>
          <a:lstStyle/>
          <a:p>
            <a:r>
              <a:rPr lang="en-US" dirty="0" smtClean="0"/>
              <a:t>WORKPLACE benefits</a:t>
            </a:r>
            <a:endParaRPr lang="en-US" dirty="0"/>
          </a:p>
        </p:txBody>
      </p:sp>
    </p:spTree>
    <p:extLst>
      <p:ext uri="{BB962C8B-B14F-4D97-AF65-F5344CB8AC3E}">
        <p14:creationId xmlns:p14="http://schemas.microsoft.com/office/powerpoint/2010/main" val="32531815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 Aways</a:t>
            </a:r>
            <a:endParaRPr lang="en-US" dirty="0"/>
          </a:p>
        </p:txBody>
      </p:sp>
      <p:sp>
        <p:nvSpPr>
          <p:cNvPr id="3" name="Content Placeholder 2"/>
          <p:cNvSpPr>
            <a:spLocks noGrp="1"/>
          </p:cNvSpPr>
          <p:nvPr>
            <p:ph idx="1"/>
          </p:nvPr>
        </p:nvSpPr>
        <p:spPr/>
        <p:txBody>
          <a:bodyPr>
            <a:normAutofit lnSpcReduction="10000"/>
          </a:bodyPr>
          <a:lstStyle/>
          <a:p>
            <a:pPr marL="404813" indent="-404813">
              <a:spcBef>
                <a:spcPct val="60000"/>
              </a:spcBef>
            </a:pPr>
            <a:r>
              <a:rPr lang="en-US" sz="2400" dirty="0" smtClean="0">
                <a:solidFill>
                  <a:schemeClr val="tx1"/>
                </a:solidFill>
              </a:rPr>
              <a:t>The benefits package offered by a prospective employer is an important consideration when deciding whether to accept or reject a job, with a healthy minority accepting or leaving a position based on the benefits offered.</a:t>
            </a:r>
          </a:p>
          <a:p>
            <a:pPr marL="404813" indent="-404813">
              <a:spcBef>
                <a:spcPct val="60000"/>
              </a:spcBef>
            </a:pPr>
            <a:r>
              <a:rPr lang="en-US" sz="2400" dirty="0" smtClean="0">
                <a:solidFill>
                  <a:schemeClr val="tx1"/>
                </a:solidFill>
              </a:rPr>
              <a:t>Health insurance, retirement savings plans, and dental/vision insurance are most often considered to be important.</a:t>
            </a:r>
          </a:p>
          <a:p>
            <a:pPr marL="404813" indent="-404813">
              <a:spcBef>
                <a:spcPct val="60000"/>
              </a:spcBef>
            </a:pPr>
            <a:r>
              <a:rPr lang="en-US" sz="2400" dirty="0" smtClean="0">
                <a:solidFill>
                  <a:schemeClr val="tx1"/>
                </a:solidFill>
              </a:rPr>
              <a:t>Employees view lower cost, choice, and portability as key advantages of voluntary benefits.</a:t>
            </a:r>
          </a:p>
        </p:txBody>
      </p:sp>
      <p:sp>
        <p:nvSpPr>
          <p:cNvPr id="4" name="Slide Number Placeholder 3"/>
          <p:cNvSpPr>
            <a:spLocks noGrp="1"/>
          </p:cNvSpPr>
          <p:nvPr>
            <p:ph type="sldNum" sz="quarter" idx="12"/>
          </p:nvPr>
        </p:nvSpPr>
        <p:spPr/>
        <p:txBody>
          <a:bodyPr/>
          <a:lstStyle/>
          <a:p>
            <a:fld id="{454D6236-A3E4-41DD-BE74-F72EFF9C08FC}" type="slidenum">
              <a:rPr lang="en-US" smtClean="0"/>
              <a:t>50</a:t>
            </a:fld>
            <a:endParaRPr lang="en-US" dirty="0"/>
          </a:p>
        </p:txBody>
      </p:sp>
    </p:spTree>
    <p:extLst>
      <p:ext uri="{BB962C8B-B14F-4D97-AF65-F5344CB8AC3E}">
        <p14:creationId xmlns:p14="http://schemas.microsoft.com/office/powerpoint/2010/main" val="35051474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 Aways (continued)</a:t>
            </a:r>
            <a:endParaRPr lang="en-US" dirty="0"/>
          </a:p>
        </p:txBody>
      </p:sp>
      <p:sp>
        <p:nvSpPr>
          <p:cNvPr id="3" name="Content Placeholder 2"/>
          <p:cNvSpPr>
            <a:spLocks noGrp="1"/>
          </p:cNvSpPr>
          <p:nvPr>
            <p:ph idx="1"/>
          </p:nvPr>
        </p:nvSpPr>
        <p:spPr/>
        <p:txBody>
          <a:bodyPr>
            <a:normAutofit lnSpcReduction="10000"/>
          </a:bodyPr>
          <a:lstStyle/>
          <a:p>
            <a:pPr marL="404813" indent="-404813">
              <a:spcBef>
                <a:spcPct val="60000"/>
              </a:spcBef>
            </a:pPr>
            <a:r>
              <a:rPr lang="en-US" sz="2400" dirty="0" smtClean="0">
                <a:solidFill>
                  <a:schemeClr val="tx1"/>
                </a:solidFill>
              </a:rPr>
              <a:t>Employees continue to rate the health care system as fair or poor, with dissatisfaction primarily focused on cost rather than quality.</a:t>
            </a:r>
          </a:p>
          <a:p>
            <a:pPr marL="404813" indent="-404813">
              <a:spcBef>
                <a:spcPct val="60000"/>
              </a:spcBef>
            </a:pPr>
            <a:r>
              <a:rPr lang="en-US" sz="2400" dirty="0" smtClean="0">
                <a:solidFill>
                  <a:schemeClr val="tx1"/>
                </a:solidFill>
              </a:rPr>
              <a:t>While almost half are interested in choosing their own health insurance with their employer continuing to pay toward that insurance, few are confident that exchanges will help them choose the best plan. </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454D6236-A3E4-41DD-BE74-F72EFF9C08FC}" type="slidenum">
              <a:rPr lang="en-US" smtClean="0"/>
              <a:t>51</a:t>
            </a:fld>
            <a:endParaRPr lang="en-US" dirty="0"/>
          </a:p>
        </p:txBody>
      </p:sp>
    </p:spTree>
    <p:extLst>
      <p:ext uri="{BB962C8B-B14F-4D97-AF65-F5344CB8AC3E}">
        <p14:creationId xmlns:p14="http://schemas.microsoft.com/office/powerpoint/2010/main" val="32993753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3400"/>
            <a:ext cx="8839200" cy="622300"/>
          </a:xfrm>
        </p:spPr>
        <p:txBody>
          <a:bodyPr>
            <a:normAutofit fontScale="90000"/>
          </a:bodyPr>
          <a:lstStyle/>
          <a:p>
            <a:r>
              <a:rPr lang="en-US" dirty="0" smtClean="0"/>
              <a:t>APPENDIX</a:t>
            </a:r>
            <a:br>
              <a:rPr lang="en-US" dirty="0" smtClean="0"/>
            </a:br>
            <a:endParaRPr lang="en-US" dirty="0"/>
          </a:p>
        </p:txBody>
      </p:sp>
    </p:spTree>
    <p:extLst>
      <p:ext uri="{BB962C8B-B14F-4D97-AF65-F5344CB8AC3E}">
        <p14:creationId xmlns:p14="http://schemas.microsoft.com/office/powerpoint/2010/main" val="14107706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0512"/>
            <a:ext cx="8839200" cy="622300"/>
          </a:xfrm>
        </p:spPr>
        <p:txBody>
          <a:bodyPr>
            <a:normAutofit fontScale="90000"/>
          </a:bodyPr>
          <a:lstStyle/>
          <a:p>
            <a:r>
              <a:rPr lang="en-US" dirty="0" smtClean="0"/>
              <a:t>Workplace &amp; voluntary benefits – additional slides</a:t>
            </a:r>
            <a:endParaRPr lang="en-US" dirty="0"/>
          </a:p>
        </p:txBody>
      </p:sp>
    </p:spTree>
    <p:extLst>
      <p:ext uri="{BB962C8B-B14F-4D97-AF65-F5344CB8AC3E}">
        <p14:creationId xmlns:p14="http://schemas.microsoft.com/office/powerpoint/2010/main" val="2337245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803037" cy="1143000"/>
          </a:xfrm>
        </p:spPr>
        <p:txBody>
          <a:bodyPr>
            <a:normAutofit/>
          </a:bodyPr>
          <a:lstStyle/>
          <a:p>
            <a:r>
              <a:rPr lang="en-US" dirty="0" smtClean="0"/>
              <a:t>More than half of employees are satisfied with their current job</a:t>
            </a:r>
            <a:endParaRPr lang="en-US" dirty="0"/>
          </a:p>
        </p:txBody>
      </p:sp>
      <p:sp>
        <p:nvSpPr>
          <p:cNvPr id="3" name="Content Placeholder 2"/>
          <p:cNvSpPr>
            <a:spLocks noGrp="1"/>
          </p:cNvSpPr>
          <p:nvPr>
            <p:ph idx="1"/>
          </p:nvPr>
        </p:nvSpPr>
        <p:spPr/>
        <p:txBody>
          <a:bodyPr>
            <a:noAutofit/>
          </a:bodyPr>
          <a:lstStyle/>
          <a:p>
            <a:r>
              <a:rPr lang="en-US" dirty="0"/>
              <a:t>Overall, how satisfied are you with your current job</a:t>
            </a:r>
            <a:r>
              <a:rPr lang="en-US" dirty="0" smtClean="0"/>
              <a:t>? (2013 n=1,014)</a:t>
            </a:r>
            <a:endParaRPr lang="en-US" dirty="0"/>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6" name="Chart 5"/>
          <p:cNvGraphicFramePr/>
          <p:nvPr>
            <p:extLst>
              <p:ext uri="{D42A27DB-BD31-4B8C-83A1-F6EECF244321}">
                <p14:modId xmlns:p14="http://schemas.microsoft.com/office/powerpoint/2010/main" val="659132513"/>
              </p:ext>
            </p:extLst>
          </p:nvPr>
        </p:nvGraphicFramePr>
        <p:xfrm>
          <a:off x="696686" y="1883228"/>
          <a:ext cx="7794171"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454D6236-A3E4-41DD-BE74-F72EFF9C08FC}" type="slidenum">
              <a:rPr lang="en-US" smtClean="0"/>
              <a:t>54</a:t>
            </a:fld>
            <a:endParaRPr lang="en-US" dirty="0"/>
          </a:p>
        </p:txBody>
      </p:sp>
    </p:spTree>
    <p:extLst>
      <p:ext uri="{BB962C8B-B14F-4D97-AF65-F5344CB8AC3E}">
        <p14:creationId xmlns:p14="http://schemas.microsoft.com/office/powerpoint/2010/main" val="26944112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insurance far outweighs any other employer benefit in importance</a:t>
            </a:r>
            <a:endParaRPr lang="en-US" dirty="0"/>
          </a:p>
        </p:txBody>
      </p:sp>
      <p:sp>
        <p:nvSpPr>
          <p:cNvPr id="3" name="Content Placeholder 2"/>
          <p:cNvSpPr>
            <a:spLocks noGrp="1"/>
          </p:cNvSpPr>
          <p:nvPr>
            <p:ph idx="1"/>
          </p:nvPr>
        </p:nvSpPr>
        <p:spPr/>
        <p:txBody>
          <a:bodyPr>
            <a:noAutofit/>
          </a:bodyPr>
          <a:lstStyle/>
          <a:p>
            <a:r>
              <a:rPr lang="en-US" dirty="0" smtClean="0"/>
              <a:t>Please </a:t>
            </a:r>
            <a:r>
              <a:rPr lang="en-US" dirty="0"/>
              <a:t>tell me which one you think is most important to you</a:t>
            </a:r>
            <a:r>
              <a:rPr lang="en-US" dirty="0" smtClean="0"/>
              <a:t>. </a:t>
            </a:r>
            <a:r>
              <a:rPr lang="en-US" dirty="0" smtClean="0">
                <a:solidFill>
                  <a:schemeClr val="tx1">
                    <a:lumMod val="50000"/>
                    <a:lumOff val="50000"/>
                  </a:schemeClr>
                </a:solidFill>
              </a:rPr>
              <a:t>(2013 n=1,014)</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a:xfrm>
            <a:off x="152399" y="6237516"/>
            <a:ext cx="8454572" cy="381000"/>
          </a:xfrm>
        </p:spPr>
        <p:txBody>
          <a:bodyPr/>
          <a:lstStyle/>
          <a:p>
            <a:r>
              <a:rPr lang="en-US" dirty="0"/>
              <a:t>Source: Employee Benefit Research </a:t>
            </a:r>
            <a:r>
              <a:rPr lang="en-US" dirty="0" smtClean="0"/>
              <a:t>Institute, 1999 </a:t>
            </a:r>
            <a:r>
              <a:rPr lang="en-US" dirty="0"/>
              <a:t>and 2001 Value of Benefits </a:t>
            </a:r>
            <a:r>
              <a:rPr lang="en-US" dirty="0" smtClean="0"/>
              <a:t>Surveys;  Employee </a:t>
            </a:r>
            <a:r>
              <a:rPr lang="en-US" dirty="0"/>
              <a:t>Benefit Research Institute and Mathew Greenwald </a:t>
            </a:r>
            <a:r>
              <a:rPr lang="en-US" dirty="0" smtClean="0"/>
              <a:t>&amp; Associates, Inc., 2004 and 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625737169"/>
              </p:ext>
            </p:extLst>
          </p:nvPr>
        </p:nvGraphicFramePr>
        <p:xfrm>
          <a:off x="696686" y="1533379"/>
          <a:ext cx="7794171" cy="4727936"/>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454D6236-A3E4-41DD-BE74-F72EFF9C08FC}" type="slidenum">
              <a:rPr lang="en-US" smtClean="0"/>
              <a:t>55</a:t>
            </a:fld>
            <a:endParaRPr lang="en-US" dirty="0"/>
          </a:p>
        </p:txBody>
      </p:sp>
      <p:sp>
        <p:nvSpPr>
          <p:cNvPr id="6" name="Rectangle 5"/>
          <p:cNvSpPr/>
          <p:nvPr/>
        </p:nvSpPr>
        <p:spPr>
          <a:xfrm>
            <a:off x="7112006" y="4931229"/>
            <a:ext cx="1084937" cy="1121228"/>
          </a:xfrm>
          <a:prstGeom prst="rect">
            <a:avLst/>
          </a:prstGeom>
          <a:solidFill>
            <a:schemeClr val="accent4">
              <a:lumMod val="40000"/>
              <a:lumOff val="60000"/>
              <a:alpha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310890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546969035"/>
              </p:ext>
            </p:extLst>
          </p:nvPr>
        </p:nvGraphicFramePr>
        <p:xfrm>
          <a:off x="508000" y="2206171"/>
          <a:ext cx="8171543" cy="432124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911771" cy="1143000"/>
          </a:xfrm>
        </p:spPr>
        <p:txBody>
          <a:bodyPr>
            <a:noAutofit/>
          </a:bodyPr>
          <a:lstStyle/>
          <a:p>
            <a:r>
              <a:rPr lang="en-US" dirty="0" smtClean="0"/>
              <a:t>A minority of employees choose to purchase almost every benefit in the cafeteria plan.</a:t>
            </a:r>
            <a:endParaRPr lang="en-US" dirty="0"/>
          </a:p>
        </p:txBody>
      </p:sp>
      <p:sp>
        <p:nvSpPr>
          <p:cNvPr id="3" name="Content Placeholder 2"/>
          <p:cNvSpPr>
            <a:spLocks noGrp="1"/>
          </p:cNvSpPr>
          <p:nvPr>
            <p:ph idx="1"/>
          </p:nvPr>
        </p:nvSpPr>
        <p:spPr/>
        <p:txBody>
          <a:bodyPr>
            <a:noAutofit/>
          </a:bodyPr>
          <a:lstStyle/>
          <a:p>
            <a:r>
              <a:rPr lang="en-US" sz="1200" dirty="0"/>
              <a:t>Suppose you worked for an employer that offered all of the benefits listed below, and that employer gave you $1,000 which you could use to purchase benefits with.  You could spend all of your money on a single benefit, spend it on just a few benefits, or spend the money on a number of them.  Any money you chose not to spend on benefits would be added to your take home pay.  How would you allocate that $1,000? </a:t>
            </a:r>
            <a:r>
              <a:rPr lang="en-US" sz="1200" dirty="0" smtClean="0"/>
              <a:t>(2013 n=1,014)</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56</a:t>
            </a:fld>
            <a:endParaRPr lang="en-US" dirty="0"/>
          </a:p>
        </p:txBody>
      </p:sp>
      <p:sp>
        <p:nvSpPr>
          <p:cNvPr id="7" name="Text Box 17"/>
          <p:cNvSpPr txBox="1">
            <a:spLocks noChangeArrowheads="1"/>
          </p:cNvSpPr>
          <p:nvPr/>
        </p:nvSpPr>
        <p:spPr bwMode="auto">
          <a:xfrm>
            <a:off x="2404640" y="1922745"/>
            <a:ext cx="4325930"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Number of Benefits Allocated to (excluding cash)</a:t>
            </a:r>
            <a:endParaRPr lang="en-US" sz="1600" dirty="0">
              <a:solidFill>
                <a:srgbClr val="015007"/>
              </a:solidFill>
              <a:latin typeface="+mj-lt"/>
            </a:endParaRPr>
          </a:p>
        </p:txBody>
      </p:sp>
    </p:spTree>
    <p:extLst>
      <p:ext uri="{BB962C8B-B14F-4D97-AF65-F5344CB8AC3E}">
        <p14:creationId xmlns:p14="http://schemas.microsoft.com/office/powerpoint/2010/main" val="18078947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998858" cy="1143000"/>
          </a:xfrm>
        </p:spPr>
        <p:txBody>
          <a:bodyPr/>
          <a:lstStyle/>
          <a:p>
            <a:r>
              <a:rPr lang="en-US" dirty="0" smtClean="0"/>
              <a:t>A large majority see value in offering additional voluntary benefits to employees nearing retirement age</a:t>
            </a:r>
            <a:endParaRPr lang="en-US" dirty="0"/>
          </a:p>
        </p:txBody>
      </p:sp>
      <p:sp>
        <p:nvSpPr>
          <p:cNvPr id="3" name="Content Placeholder 2"/>
          <p:cNvSpPr>
            <a:spLocks noGrp="1"/>
          </p:cNvSpPr>
          <p:nvPr>
            <p:ph idx="1"/>
          </p:nvPr>
        </p:nvSpPr>
        <p:spPr/>
        <p:txBody>
          <a:bodyPr/>
          <a:lstStyle/>
          <a:p>
            <a:r>
              <a:rPr lang="en-US" dirty="0"/>
              <a:t>How valuable do you think it would be for your employer to offer the following products and services to workers nearing retirement age? </a:t>
            </a:r>
            <a:r>
              <a:rPr lang="en-US" dirty="0" smtClean="0"/>
              <a:t> (2013 n=1,014)</a:t>
            </a:r>
            <a:endParaRPr lang="en-US" dirty="0"/>
          </a:p>
        </p:txBody>
      </p:sp>
      <p:graphicFrame>
        <p:nvGraphicFramePr>
          <p:cNvPr id="5" name="Chart 4"/>
          <p:cNvGraphicFramePr/>
          <p:nvPr>
            <p:extLst>
              <p:ext uri="{D42A27DB-BD31-4B8C-83A1-F6EECF244321}">
                <p14:modId xmlns:p14="http://schemas.microsoft.com/office/powerpoint/2010/main" val="3244713313"/>
              </p:ext>
            </p:extLst>
          </p:nvPr>
        </p:nvGraphicFramePr>
        <p:xfrm>
          <a:off x="508000" y="1814728"/>
          <a:ext cx="8186057" cy="4349651"/>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57</a:t>
            </a:fld>
            <a:endParaRPr lang="en-US" dirty="0"/>
          </a:p>
        </p:txBody>
      </p:sp>
      <p:sp>
        <p:nvSpPr>
          <p:cNvPr id="9" name="Text Placeholder 3"/>
          <p:cNvSpPr txBox="1">
            <a:spLocks/>
          </p:cNvSpPr>
          <p:nvPr/>
        </p:nvSpPr>
        <p:spPr>
          <a:xfrm>
            <a:off x="248528" y="6322252"/>
            <a:ext cx="5943600" cy="381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1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Source:  Employee Benefit Research Institute and Mathew Greenwald &amp; Associates, Inc.,</a:t>
            </a:r>
            <a:br>
              <a:rPr lang="en-US" dirty="0" smtClean="0"/>
            </a:br>
            <a:r>
              <a:rPr lang="en-US" dirty="0" smtClean="0"/>
              <a:t>2013 Health Confidence and Voluntary Workplace Benefits Survey.</a:t>
            </a:r>
            <a:endParaRPr lang="en-US" dirty="0"/>
          </a:p>
        </p:txBody>
      </p:sp>
    </p:spTree>
    <p:extLst>
      <p:ext uri="{BB962C8B-B14F-4D97-AF65-F5344CB8AC3E}">
        <p14:creationId xmlns:p14="http://schemas.microsoft.com/office/powerpoint/2010/main" val="5784755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3466"/>
            <a:ext cx="8839200" cy="622300"/>
          </a:xfrm>
        </p:spPr>
        <p:txBody>
          <a:bodyPr>
            <a:normAutofit fontScale="90000"/>
          </a:bodyPr>
          <a:lstStyle/>
          <a:p>
            <a:r>
              <a:rPr lang="en-US" dirty="0" smtClean="0"/>
              <a:t>HEALTH CONFIDENCE – </a:t>
            </a:r>
            <a:br>
              <a:rPr lang="en-US" dirty="0" smtClean="0"/>
            </a:br>
            <a:r>
              <a:rPr lang="en-US" dirty="0" smtClean="0"/>
              <a:t>ADDITIONAL SLIDES</a:t>
            </a:r>
            <a:endParaRPr lang="en-US" dirty="0"/>
          </a:p>
        </p:txBody>
      </p:sp>
    </p:spTree>
    <p:extLst>
      <p:ext uri="{BB962C8B-B14F-4D97-AF65-F5344CB8AC3E}">
        <p14:creationId xmlns:p14="http://schemas.microsoft.com/office/powerpoint/2010/main" val="39735622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853714" cy="1143000"/>
          </a:xfrm>
        </p:spPr>
        <p:txBody>
          <a:bodyPr/>
          <a:lstStyle/>
          <a:p>
            <a:r>
              <a:rPr lang="en-US" dirty="0" smtClean="0"/>
              <a:t>More than 1 in 3 are not confident about their ability to get needed treatments during the next 10 years</a:t>
            </a:r>
            <a:endParaRPr lang="en-US" dirty="0"/>
          </a:p>
        </p:txBody>
      </p:sp>
      <p:sp>
        <p:nvSpPr>
          <p:cNvPr id="3" name="Content Placeholder 2"/>
          <p:cNvSpPr>
            <a:spLocks noGrp="1"/>
          </p:cNvSpPr>
          <p:nvPr>
            <p:ph idx="1"/>
          </p:nvPr>
        </p:nvSpPr>
        <p:spPr/>
        <p:txBody>
          <a:bodyPr/>
          <a:lstStyle/>
          <a:p>
            <a:r>
              <a:rPr lang="en-US" dirty="0"/>
              <a:t>How confident are you about these aspects of health care during the next 10 years/from now until you are eligible for Medicare? (</a:t>
            </a:r>
            <a:r>
              <a:rPr lang="en-US" dirty="0" smtClean="0"/>
              <a:t>2013 n=1,014)</a:t>
            </a:r>
            <a:endParaRPr lang="en-US" dirty="0"/>
          </a:p>
        </p:txBody>
      </p:sp>
      <p:sp>
        <p:nvSpPr>
          <p:cNvPr id="4" name="Text Placeholder 3"/>
          <p:cNvSpPr>
            <a:spLocks noGrp="1"/>
          </p:cNvSpPr>
          <p:nvPr>
            <p:ph type="body" sz="quarter" idx="13"/>
          </p:nvPr>
        </p:nvSpPr>
        <p:spPr>
          <a:xfrm>
            <a:off x="152399" y="6324600"/>
            <a:ext cx="6930571"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1107053686"/>
              </p:ext>
            </p:extLst>
          </p:nvPr>
        </p:nvGraphicFramePr>
        <p:xfrm>
          <a:off x="232228" y="1927274"/>
          <a:ext cx="8650515" cy="4448125"/>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59</a:t>
            </a:fld>
            <a:endParaRPr lang="en-US" dirty="0"/>
          </a:p>
        </p:txBody>
      </p:sp>
      <p:cxnSp>
        <p:nvCxnSpPr>
          <p:cNvPr id="9" name="Straight Connector 8"/>
          <p:cNvCxnSpPr/>
          <p:nvPr/>
        </p:nvCxnSpPr>
        <p:spPr>
          <a:xfrm>
            <a:off x="8335628" y="2278524"/>
            <a:ext cx="14067" cy="403519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826529" y="1611085"/>
            <a:ext cx="5501891" cy="338554"/>
          </a:xfrm>
          <a:prstGeom prst="rect">
            <a:avLst/>
          </a:prstGeom>
          <a:noFill/>
        </p:spPr>
        <p:txBody>
          <a:bodyPr wrap="none" rtlCol="0">
            <a:spAutoFit/>
          </a:bodyPr>
          <a:lstStyle/>
          <a:p>
            <a:pPr algn="ctr"/>
            <a:r>
              <a:rPr lang="en-US" sz="1600" b="1" dirty="0" smtClean="0">
                <a:solidFill>
                  <a:schemeClr val="accent1"/>
                </a:solidFill>
              </a:rPr>
              <a:t>Able to Get the Treatments You Need – During Next 10 Years</a:t>
            </a:r>
            <a:endParaRPr lang="en-US" sz="1600" b="1" dirty="0">
              <a:solidFill>
                <a:schemeClr val="accent1"/>
              </a:solidFill>
            </a:endParaRPr>
          </a:p>
        </p:txBody>
      </p:sp>
    </p:spTree>
    <p:extLst>
      <p:ext uri="{BB962C8B-B14F-4D97-AF65-F5344CB8AC3E}">
        <p14:creationId xmlns:p14="http://schemas.microsoft.com/office/powerpoint/2010/main" val="87850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3790131767"/>
              </p:ext>
            </p:extLst>
          </p:nvPr>
        </p:nvGraphicFramePr>
        <p:xfrm>
          <a:off x="493486" y="1553029"/>
          <a:ext cx="8215085" cy="479149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 y="76200"/>
            <a:ext cx="9144001" cy="1143000"/>
          </a:xfrm>
        </p:spPr>
        <p:txBody>
          <a:bodyPr/>
          <a:lstStyle/>
          <a:p>
            <a:r>
              <a:rPr lang="en-US" dirty="0"/>
              <a:t>3</a:t>
            </a:r>
            <a:r>
              <a:rPr lang="en-US" dirty="0" smtClean="0"/>
              <a:t> in 4 employed Americans are offered health insurance; 2 in 3 are offered a retirement savings plan</a:t>
            </a:r>
            <a:endParaRPr lang="en-US" dirty="0"/>
          </a:p>
        </p:txBody>
      </p:sp>
      <p:sp>
        <p:nvSpPr>
          <p:cNvPr id="3" name="Content Placeholder 2"/>
          <p:cNvSpPr>
            <a:spLocks noGrp="1"/>
          </p:cNvSpPr>
          <p:nvPr>
            <p:ph idx="1"/>
          </p:nvPr>
        </p:nvSpPr>
        <p:spPr/>
        <p:txBody>
          <a:bodyPr>
            <a:normAutofit/>
          </a:bodyPr>
          <a:lstStyle/>
          <a:p>
            <a:r>
              <a:rPr lang="en-US" dirty="0"/>
              <a:t>Which of the following employee benefits does your employer currently offer you? </a:t>
            </a:r>
            <a:r>
              <a:rPr lang="en-US" dirty="0" smtClean="0"/>
              <a:t>(2013 n=1,014)</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6</a:t>
            </a:fld>
            <a:endParaRPr lang="en-US" dirty="0"/>
          </a:p>
        </p:txBody>
      </p:sp>
    </p:spTree>
    <p:extLst>
      <p:ext uri="{BB962C8B-B14F-4D97-AF65-F5344CB8AC3E}">
        <p14:creationId xmlns:p14="http://schemas.microsoft.com/office/powerpoint/2010/main" val="39325250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42400" cy="1143000"/>
          </a:xfrm>
        </p:spPr>
        <p:txBody>
          <a:bodyPr/>
          <a:lstStyle/>
          <a:p>
            <a:r>
              <a:rPr lang="en-US" dirty="0" smtClean="0"/>
              <a:t>More than 4 in 10 are not confident about having enough choice about their providers during next 10 years</a:t>
            </a:r>
            <a:endParaRPr lang="en-US" dirty="0"/>
          </a:p>
        </p:txBody>
      </p:sp>
      <p:sp>
        <p:nvSpPr>
          <p:cNvPr id="3" name="Content Placeholder 2"/>
          <p:cNvSpPr>
            <a:spLocks noGrp="1"/>
          </p:cNvSpPr>
          <p:nvPr>
            <p:ph idx="1"/>
          </p:nvPr>
        </p:nvSpPr>
        <p:spPr/>
        <p:txBody>
          <a:bodyPr/>
          <a:lstStyle/>
          <a:p>
            <a:r>
              <a:rPr lang="en-US" dirty="0"/>
              <a:t>How confident are you about these aspects of health care during the next 10 years/from now until you are eligible for Medicare? (</a:t>
            </a:r>
            <a:r>
              <a:rPr lang="en-US" dirty="0" smtClean="0"/>
              <a:t>2013 n=1,014)</a:t>
            </a:r>
            <a:endParaRPr lang="en-US" dirty="0"/>
          </a:p>
        </p:txBody>
      </p:sp>
      <p:sp>
        <p:nvSpPr>
          <p:cNvPr id="4" name="Text Placeholder 3"/>
          <p:cNvSpPr>
            <a:spLocks noGrp="1"/>
          </p:cNvSpPr>
          <p:nvPr>
            <p:ph type="body" sz="quarter" idx="13"/>
          </p:nvPr>
        </p:nvSpPr>
        <p:spPr>
          <a:xfrm>
            <a:off x="152400" y="6324600"/>
            <a:ext cx="7249886"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2363816019"/>
              </p:ext>
            </p:extLst>
          </p:nvPr>
        </p:nvGraphicFramePr>
        <p:xfrm>
          <a:off x="261256" y="1913204"/>
          <a:ext cx="8650515" cy="4377788"/>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60</a:t>
            </a:fld>
            <a:endParaRPr lang="en-US" dirty="0"/>
          </a:p>
        </p:txBody>
      </p:sp>
      <p:cxnSp>
        <p:nvCxnSpPr>
          <p:cNvPr id="9" name="Straight Connector 8"/>
          <p:cNvCxnSpPr/>
          <p:nvPr/>
        </p:nvCxnSpPr>
        <p:spPr>
          <a:xfrm>
            <a:off x="8379616" y="2264010"/>
            <a:ext cx="0" cy="4017047"/>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77071" y="1625599"/>
            <a:ext cx="5800819" cy="338554"/>
          </a:xfrm>
          <a:prstGeom prst="rect">
            <a:avLst/>
          </a:prstGeom>
          <a:noFill/>
        </p:spPr>
        <p:txBody>
          <a:bodyPr wrap="none" rtlCol="0">
            <a:spAutoFit/>
          </a:bodyPr>
          <a:lstStyle/>
          <a:p>
            <a:pPr algn="ctr"/>
            <a:r>
              <a:rPr lang="en-US" sz="1600" b="1" dirty="0" smtClean="0">
                <a:solidFill>
                  <a:schemeClr val="accent1"/>
                </a:solidFill>
              </a:rPr>
              <a:t>Enough Choice About who Provides Care – During Next 10 Years</a:t>
            </a:r>
            <a:endParaRPr lang="en-US" sz="1600" b="1" dirty="0">
              <a:solidFill>
                <a:schemeClr val="accent1"/>
              </a:solidFill>
            </a:endParaRPr>
          </a:p>
        </p:txBody>
      </p:sp>
    </p:spTree>
    <p:extLst>
      <p:ext uri="{BB962C8B-B14F-4D97-AF65-F5344CB8AC3E}">
        <p14:creationId xmlns:p14="http://schemas.microsoft.com/office/powerpoint/2010/main" val="9678569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lstStyle/>
          <a:p>
            <a:r>
              <a:rPr lang="en-US" dirty="0" smtClean="0"/>
              <a:t>More than half are not confident about ability to pay for health care without financial hardship during this period</a:t>
            </a:r>
            <a:endParaRPr lang="en-US" dirty="0"/>
          </a:p>
        </p:txBody>
      </p:sp>
      <p:sp>
        <p:nvSpPr>
          <p:cNvPr id="3" name="Content Placeholder 2"/>
          <p:cNvSpPr>
            <a:spLocks noGrp="1"/>
          </p:cNvSpPr>
          <p:nvPr>
            <p:ph idx="1"/>
          </p:nvPr>
        </p:nvSpPr>
        <p:spPr/>
        <p:txBody>
          <a:bodyPr/>
          <a:lstStyle/>
          <a:p>
            <a:r>
              <a:rPr lang="en-US" dirty="0"/>
              <a:t>How confident are you about these aspects of health care during the next 10 years/from now until you are eligible for Medicare? (</a:t>
            </a:r>
            <a:r>
              <a:rPr lang="en-US" dirty="0" smtClean="0"/>
              <a:t>2013 n=1,014)</a:t>
            </a:r>
            <a:endParaRPr lang="en-US" dirty="0"/>
          </a:p>
        </p:txBody>
      </p:sp>
      <p:sp>
        <p:nvSpPr>
          <p:cNvPr id="4" name="Text Placeholder 3"/>
          <p:cNvSpPr>
            <a:spLocks noGrp="1"/>
          </p:cNvSpPr>
          <p:nvPr>
            <p:ph type="body" sz="quarter" idx="13"/>
          </p:nvPr>
        </p:nvSpPr>
        <p:spPr>
          <a:xfrm>
            <a:off x="152399" y="6324600"/>
            <a:ext cx="7032171"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1417879033"/>
              </p:ext>
            </p:extLst>
          </p:nvPr>
        </p:nvGraphicFramePr>
        <p:xfrm>
          <a:off x="275771" y="1828800"/>
          <a:ext cx="8650516" cy="45466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61</a:t>
            </a:fld>
            <a:endParaRPr lang="en-US" dirty="0"/>
          </a:p>
        </p:txBody>
      </p:sp>
      <p:cxnSp>
        <p:nvCxnSpPr>
          <p:cNvPr id="9" name="Straight Connector 8"/>
          <p:cNvCxnSpPr/>
          <p:nvPr/>
        </p:nvCxnSpPr>
        <p:spPr>
          <a:xfrm>
            <a:off x="8322452" y="2263564"/>
            <a:ext cx="0" cy="398115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99484" y="1625599"/>
            <a:ext cx="6956007" cy="338554"/>
          </a:xfrm>
          <a:prstGeom prst="rect">
            <a:avLst/>
          </a:prstGeom>
          <a:noFill/>
        </p:spPr>
        <p:txBody>
          <a:bodyPr wrap="none" rtlCol="0">
            <a:spAutoFit/>
          </a:bodyPr>
          <a:lstStyle/>
          <a:p>
            <a:pPr algn="ctr"/>
            <a:r>
              <a:rPr lang="en-US" sz="1600" b="1" dirty="0" smtClean="0">
                <a:solidFill>
                  <a:schemeClr val="accent1"/>
                </a:solidFill>
              </a:rPr>
              <a:t>Able to Afford Health Care Without Financial Hardship – During Next 10 Years</a:t>
            </a:r>
            <a:endParaRPr lang="en-US" sz="1600" b="1" dirty="0">
              <a:solidFill>
                <a:schemeClr val="accent1"/>
              </a:solidFill>
            </a:endParaRPr>
          </a:p>
        </p:txBody>
      </p:sp>
    </p:spTree>
    <p:extLst>
      <p:ext uri="{BB962C8B-B14F-4D97-AF65-F5344CB8AC3E}">
        <p14:creationId xmlns:p14="http://schemas.microsoft.com/office/powerpoint/2010/main" val="15777590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911525" cy="1143000"/>
          </a:xfrm>
        </p:spPr>
        <p:txBody>
          <a:bodyPr/>
          <a:lstStyle/>
          <a:p>
            <a:r>
              <a:rPr lang="en-US" dirty="0" smtClean="0"/>
              <a:t>Just 2 in 10 employees are confident they will be able to get needed treatments once eligible for Medicare</a:t>
            </a:r>
            <a:endParaRPr lang="en-US" dirty="0"/>
          </a:p>
        </p:txBody>
      </p:sp>
      <p:sp>
        <p:nvSpPr>
          <p:cNvPr id="3" name="Content Placeholder 2"/>
          <p:cNvSpPr>
            <a:spLocks noGrp="1"/>
          </p:cNvSpPr>
          <p:nvPr>
            <p:ph idx="1"/>
          </p:nvPr>
        </p:nvSpPr>
        <p:spPr/>
        <p:txBody>
          <a:bodyPr>
            <a:normAutofit lnSpcReduction="10000"/>
          </a:bodyPr>
          <a:lstStyle/>
          <a:p>
            <a:r>
              <a:rPr lang="en-US" dirty="0"/>
              <a:t>How confident are you about these same aspects of health care once you become eligible for Medicare? </a:t>
            </a:r>
            <a:r>
              <a:rPr lang="en-US" dirty="0" smtClean="0"/>
              <a:t> </a:t>
            </a:r>
          </a:p>
          <a:p>
            <a:r>
              <a:rPr lang="en-US" dirty="0" smtClean="0"/>
              <a:t>Among </a:t>
            </a:r>
            <a:r>
              <a:rPr lang="en-US" dirty="0"/>
              <a:t>those </a:t>
            </a:r>
            <a:r>
              <a:rPr lang="en-US" dirty="0" smtClean="0"/>
              <a:t>not </a:t>
            </a:r>
            <a:r>
              <a:rPr lang="en-US" dirty="0"/>
              <a:t>on Medicare (</a:t>
            </a:r>
            <a:r>
              <a:rPr lang="en-US" dirty="0" smtClean="0"/>
              <a:t>2013 n=1,004)</a:t>
            </a:r>
            <a:endParaRPr lang="en-US" dirty="0"/>
          </a:p>
        </p:txBody>
      </p:sp>
      <p:sp>
        <p:nvSpPr>
          <p:cNvPr id="4" name="Text Placeholder 3"/>
          <p:cNvSpPr>
            <a:spLocks noGrp="1"/>
          </p:cNvSpPr>
          <p:nvPr>
            <p:ph type="body" sz="quarter" idx="13"/>
          </p:nvPr>
        </p:nvSpPr>
        <p:spPr>
          <a:xfrm>
            <a:off x="152399" y="6324600"/>
            <a:ext cx="6988629"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576137314"/>
              </p:ext>
            </p:extLst>
          </p:nvPr>
        </p:nvGraphicFramePr>
        <p:xfrm>
          <a:off x="275771" y="1871002"/>
          <a:ext cx="8636000" cy="4504397"/>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62</a:t>
            </a:fld>
            <a:endParaRPr lang="en-US" dirty="0"/>
          </a:p>
        </p:txBody>
      </p:sp>
      <p:cxnSp>
        <p:nvCxnSpPr>
          <p:cNvPr id="11" name="Straight Connector 10"/>
          <p:cNvCxnSpPr/>
          <p:nvPr/>
        </p:nvCxnSpPr>
        <p:spPr>
          <a:xfrm>
            <a:off x="8406860" y="2307106"/>
            <a:ext cx="0" cy="398115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688675" y="1611085"/>
            <a:ext cx="5777607" cy="338554"/>
          </a:xfrm>
          <a:prstGeom prst="rect">
            <a:avLst/>
          </a:prstGeom>
          <a:noFill/>
        </p:spPr>
        <p:txBody>
          <a:bodyPr wrap="none" rtlCol="0">
            <a:spAutoFit/>
          </a:bodyPr>
          <a:lstStyle/>
          <a:p>
            <a:pPr algn="ctr"/>
            <a:r>
              <a:rPr lang="en-US" sz="1600" b="1" dirty="0" smtClean="0">
                <a:solidFill>
                  <a:schemeClr val="accent1"/>
                </a:solidFill>
              </a:rPr>
              <a:t>Able to Get the Treatments You Need – Once Eligible for Medicare</a:t>
            </a:r>
            <a:endParaRPr lang="en-US" sz="1600" b="1" dirty="0">
              <a:solidFill>
                <a:schemeClr val="accent1"/>
              </a:solidFill>
            </a:endParaRPr>
          </a:p>
        </p:txBody>
      </p:sp>
    </p:spTree>
    <p:extLst>
      <p:ext uri="{BB962C8B-B14F-4D97-AF65-F5344CB8AC3E}">
        <p14:creationId xmlns:p14="http://schemas.microsoft.com/office/powerpoint/2010/main" val="26238956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911525" cy="1143000"/>
          </a:xfrm>
        </p:spPr>
        <p:txBody>
          <a:bodyPr/>
          <a:lstStyle/>
          <a:p>
            <a:r>
              <a:rPr lang="en-US" dirty="0" smtClean="0"/>
              <a:t>16% are confident they will have enough choice about who provides medical care once eligible for Medicare</a:t>
            </a:r>
            <a:endParaRPr lang="en-US" dirty="0"/>
          </a:p>
        </p:txBody>
      </p:sp>
      <p:sp>
        <p:nvSpPr>
          <p:cNvPr id="3" name="Content Placeholder 2"/>
          <p:cNvSpPr>
            <a:spLocks noGrp="1"/>
          </p:cNvSpPr>
          <p:nvPr>
            <p:ph idx="1"/>
          </p:nvPr>
        </p:nvSpPr>
        <p:spPr/>
        <p:txBody>
          <a:bodyPr>
            <a:normAutofit lnSpcReduction="10000"/>
          </a:bodyPr>
          <a:lstStyle/>
          <a:p>
            <a:r>
              <a:rPr lang="en-US" dirty="0"/>
              <a:t>How confident are you about these same aspects of health care once you become eligible for Medicare? </a:t>
            </a:r>
            <a:r>
              <a:rPr lang="en-US" dirty="0" smtClean="0"/>
              <a:t> </a:t>
            </a:r>
          </a:p>
          <a:p>
            <a:r>
              <a:rPr lang="en-US" dirty="0" smtClean="0"/>
              <a:t>Among </a:t>
            </a:r>
            <a:r>
              <a:rPr lang="en-US" dirty="0"/>
              <a:t>those </a:t>
            </a:r>
            <a:r>
              <a:rPr lang="en-US" dirty="0" smtClean="0"/>
              <a:t>not </a:t>
            </a:r>
            <a:r>
              <a:rPr lang="en-US" dirty="0"/>
              <a:t>on Medicare (</a:t>
            </a:r>
            <a:r>
              <a:rPr lang="en-US" dirty="0" smtClean="0"/>
              <a:t>2013 n=1,004)</a:t>
            </a:r>
            <a:endParaRPr lang="en-US" dirty="0"/>
          </a:p>
        </p:txBody>
      </p:sp>
      <p:sp>
        <p:nvSpPr>
          <p:cNvPr id="4" name="Text Placeholder 3"/>
          <p:cNvSpPr>
            <a:spLocks noGrp="1"/>
          </p:cNvSpPr>
          <p:nvPr>
            <p:ph type="body" sz="quarter" idx="13"/>
          </p:nvPr>
        </p:nvSpPr>
        <p:spPr>
          <a:xfrm>
            <a:off x="152399" y="6324600"/>
            <a:ext cx="7119257"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546053865"/>
              </p:ext>
            </p:extLst>
          </p:nvPr>
        </p:nvGraphicFramePr>
        <p:xfrm>
          <a:off x="246743" y="1842868"/>
          <a:ext cx="8694058" cy="453253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63</a:t>
            </a:fld>
            <a:endParaRPr lang="en-US" dirty="0"/>
          </a:p>
        </p:txBody>
      </p:sp>
      <p:cxnSp>
        <p:nvCxnSpPr>
          <p:cNvPr id="11" name="Straight Connector 10"/>
          <p:cNvCxnSpPr/>
          <p:nvPr/>
        </p:nvCxnSpPr>
        <p:spPr>
          <a:xfrm>
            <a:off x="8421820" y="2234536"/>
            <a:ext cx="0" cy="398115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539218" y="1625599"/>
            <a:ext cx="6076536" cy="338554"/>
          </a:xfrm>
          <a:prstGeom prst="rect">
            <a:avLst/>
          </a:prstGeom>
          <a:noFill/>
        </p:spPr>
        <p:txBody>
          <a:bodyPr wrap="none" rtlCol="0">
            <a:spAutoFit/>
          </a:bodyPr>
          <a:lstStyle/>
          <a:p>
            <a:pPr algn="ctr"/>
            <a:r>
              <a:rPr lang="en-US" sz="1600" b="1" dirty="0" smtClean="0">
                <a:solidFill>
                  <a:schemeClr val="accent1"/>
                </a:solidFill>
              </a:rPr>
              <a:t>Enough Choice About who Provides Care – Once Eligible for Medicare</a:t>
            </a:r>
            <a:endParaRPr lang="en-US" sz="1600" b="1" dirty="0">
              <a:solidFill>
                <a:schemeClr val="accent1"/>
              </a:solidFill>
            </a:endParaRPr>
          </a:p>
        </p:txBody>
      </p:sp>
    </p:spTree>
    <p:extLst>
      <p:ext uri="{BB962C8B-B14F-4D97-AF65-F5344CB8AC3E}">
        <p14:creationId xmlns:p14="http://schemas.microsoft.com/office/powerpoint/2010/main" val="33441687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911525" cy="1143000"/>
          </a:xfrm>
        </p:spPr>
        <p:txBody>
          <a:bodyPr/>
          <a:lstStyle/>
          <a:p>
            <a:r>
              <a:rPr lang="en-US" dirty="0" smtClean="0"/>
              <a:t>Similarly, 16% are confident about paying for health care without financial hardship once on Medicare</a:t>
            </a:r>
            <a:endParaRPr lang="en-US" dirty="0"/>
          </a:p>
        </p:txBody>
      </p:sp>
      <p:sp>
        <p:nvSpPr>
          <p:cNvPr id="3" name="Content Placeholder 2"/>
          <p:cNvSpPr>
            <a:spLocks noGrp="1"/>
          </p:cNvSpPr>
          <p:nvPr>
            <p:ph idx="1"/>
          </p:nvPr>
        </p:nvSpPr>
        <p:spPr/>
        <p:txBody>
          <a:bodyPr>
            <a:normAutofit lnSpcReduction="10000"/>
          </a:bodyPr>
          <a:lstStyle/>
          <a:p>
            <a:r>
              <a:rPr lang="en-US" dirty="0"/>
              <a:t>How confident are you about these same aspects of health care once you become eligible for Medicare? </a:t>
            </a:r>
            <a:r>
              <a:rPr lang="en-US" dirty="0" smtClean="0"/>
              <a:t> </a:t>
            </a:r>
          </a:p>
          <a:p>
            <a:r>
              <a:rPr lang="en-US" dirty="0" smtClean="0"/>
              <a:t>Among </a:t>
            </a:r>
            <a:r>
              <a:rPr lang="en-US" dirty="0"/>
              <a:t>those </a:t>
            </a:r>
            <a:r>
              <a:rPr lang="en-US" dirty="0" smtClean="0"/>
              <a:t>not </a:t>
            </a:r>
            <a:r>
              <a:rPr lang="en-US" dirty="0"/>
              <a:t>on Medicare (</a:t>
            </a:r>
            <a:r>
              <a:rPr lang="en-US" dirty="0" smtClean="0"/>
              <a:t>2013 n=1,004)</a:t>
            </a:r>
            <a:endParaRPr lang="en-US" dirty="0"/>
          </a:p>
        </p:txBody>
      </p:sp>
      <p:sp>
        <p:nvSpPr>
          <p:cNvPr id="4" name="Text Placeholder 3"/>
          <p:cNvSpPr>
            <a:spLocks noGrp="1"/>
          </p:cNvSpPr>
          <p:nvPr>
            <p:ph type="body" sz="quarter" idx="13"/>
          </p:nvPr>
        </p:nvSpPr>
        <p:spPr>
          <a:xfrm>
            <a:off x="152399" y="6324600"/>
            <a:ext cx="7003143"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Surveys, </a:t>
            </a:r>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3581937381"/>
              </p:ext>
            </p:extLst>
          </p:nvPr>
        </p:nvGraphicFramePr>
        <p:xfrm>
          <a:off x="246742" y="1899138"/>
          <a:ext cx="8632313" cy="4448126"/>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64</a:t>
            </a:fld>
            <a:endParaRPr lang="en-US" dirty="0"/>
          </a:p>
        </p:txBody>
      </p:sp>
      <p:sp>
        <p:nvSpPr>
          <p:cNvPr id="12" name="TextBox 11"/>
          <p:cNvSpPr txBox="1"/>
          <p:nvPr/>
        </p:nvSpPr>
        <p:spPr>
          <a:xfrm>
            <a:off x="961628" y="1625599"/>
            <a:ext cx="7231724" cy="338554"/>
          </a:xfrm>
          <a:prstGeom prst="rect">
            <a:avLst/>
          </a:prstGeom>
          <a:noFill/>
        </p:spPr>
        <p:txBody>
          <a:bodyPr wrap="none" rtlCol="0">
            <a:spAutoFit/>
          </a:bodyPr>
          <a:lstStyle/>
          <a:p>
            <a:pPr algn="ctr"/>
            <a:r>
              <a:rPr lang="en-US" sz="1600" b="1" dirty="0" smtClean="0">
                <a:solidFill>
                  <a:schemeClr val="accent1"/>
                </a:solidFill>
              </a:rPr>
              <a:t>Able to Afford Health Care Without Financial Hardship – Once Eligible for Medicare</a:t>
            </a:r>
            <a:endParaRPr lang="en-US" sz="1600" b="1" dirty="0">
              <a:solidFill>
                <a:schemeClr val="accent1"/>
              </a:solidFill>
            </a:endParaRPr>
          </a:p>
        </p:txBody>
      </p:sp>
      <p:cxnSp>
        <p:nvCxnSpPr>
          <p:cNvPr id="13" name="Straight Connector 12"/>
          <p:cNvCxnSpPr/>
          <p:nvPr/>
        </p:nvCxnSpPr>
        <p:spPr>
          <a:xfrm>
            <a:off x="8363318" y="2278078"/>
            <a:ext cx="0" cy="3981152"/>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20349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Those experiencing cost increases are more likely than other insureds to report changes in behavior</a:t>
            </a:r>
          </a:p>
        </p:txBody>
      </p:sp>
      <p:sp>
        <p:nvSpPr>
          <p:cNvPr id="3" name="Content Placeholder 2"/>
          <p:cNvSpPr>
            <a:spLocks noGrp="1"/>
          </p:cNvSpPr>
          <p:nvPr>
            <p:ph idx="1"/>
          </p:nvPr>
        </p:nvSpPr>
        <p:spPr>
          <a:xfrm>
            <a:off x="152400" y="1219200"/>
            <a:ext cx="8839200" cy="685800"/>
          </a:xfrm>
        </p:spPr>
        <p:txBody>
          <a:bodyPr>
            <a:noAutofit/>
          </a:bodyPr>
          <a:lstStyle/>
          <a:p>
            <a:r>
              <a:rPr lang="en-US" dirty="0">
                <a:solidFill>
                  <a:schemeClr val="tx1">
                    <a:lumMod val="50000"/>
                    <a:lumOff val="50000"/>
                  </a:schemeClr>
                </a:solidFill>
              </a:rPr>
              <a:t>Has increased spending on </a:t>
            </a:r>
            <a:r>
              <a:rPr lang="en-US" dirty="0" smtClean="0">
                <a:solidFill>
                  <a:schemeClr val="tx1">
                    <a:lumMod val="50000"/>
                    <a:lumOff val="50000"/>
                  </a:schemeClr>
                </a:solidFill>
              </a:rPr>
              <a:t>healthcare </a:t>
            </a:r>
            <a:r>
              <a:rPr lang="en-US" dirty="0">
                <a:solidFill>
                  <a:schemeClr val="tx1">
                    <a:lumMod val="50000"/>
                    <a:lumOff val="50000"/>
                  </a:schemeClr>
                </a:solidFill>
              </a:rPr>
              <a:t>expenses in the past year caused you to do any of the following?/In the past year, have you done any of the following?  Among those with health insurance </a:t>
            </a:r>
            <a:r>
              <a:rPr lang="en-US" dirty="0" smtClean="0">
                <a:solidFill>
                  <a:schemeClr val="tx1">
                    <a:lumMod val="50000"/>
                    <a:lumOff val="50000"/>
                  </a:schemeClr>
                </a:solidFill>
              </a:rPr>
              <a:t>coverage</a:t>
            </a:r>
            <a:endParaRPr lang="en-US" dirty="0">
              <a:solidFill>
                <a:schemeClr val="tx1">
                  <a:lumMod val="50000"/>
                  <a:lumOff val="50000"/>
                </a:schemeClr>
              </a:solidFill>
            </a:endParaRPr>
          </a:p>
        </p:txBody>
      </p:sp>
      <p:sp>
        <p:nvSpPr>
          <p:cNvPr id="4" name="Text Placeholder 3"/>
          <p:cNvSpPr>
            <a:spLocks noGrp="1"/>
          </p:cNvSpPr>
          <p:nvPr>
            <p:ph type="body" sz="quarter" idx="13"/>
          </p:nvPr>
        </p:nvSpPr>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graphicFrame>
        <p:nvGraphicFramePr>
          <p:cNvPr id="5" name="Chart 4"/>
          <p:cNvGraphicFramePr/>
          <p:nvPr>
            <p:extLst>
              <p:ext uri="{D42A27DB-BD31-4B8C-83A1-F6EECF244321}">
                <p14:modId xmlns:p14="http://schemas.microsoft.com/office/powerpoint/2010/main" val="2462909161"/>
              </p:ext>
            </p:extLst>
          </p:nvPr>
        </p:nvGraphicFramePr>
        <p:xfrm>
          <a:off x="0" y="2057812"/>
          <a:ext cx="9144000" cy="342858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7"/>
          <p:cNvSpPr txBox="1">
            <a:spLocks noChangeArrowheads="1"/>
          </p:cNvSpPr>
          <p:nvPr/>
        </p:nvSpPr>
        <p:spPr bwMode="auto">
          <a:xfrm>
            <a:off x="3500708" y="1752600"/>
            <a:ext cx="2046652"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a:solidFill>
                  <a:srgbClr val="015007"/>
                </a:solidFill>
                <a:latin typeface="+mj-lt"/>
              </a:rPr>
              <a:t>Percentage Saying Yes</a:t>
            </a:r>
          </a:p>
        </p:txBody>
      </p:sp>
      <p:graphicFrame>
        <p:nvGraphicFramePr>
          <p:cNvPr id="7" name="Table 6"/>
          <p:cNvGraphicFramePr>
            <a:graphicFrameLocks noGrp="1"/>
          </p:cNvGraphicFramePr>
          <p:nvPr>
            <p:extLst>
              <p:ext uri="{D42A27DB-BD31-4B8C-83A1-F6EECF244321}">
                <p14:modId xmlns:p14="http://schemas.microsoft.com/office/powerpoint/2010/main" val="3506558155"/>
              </p:ext>
            </p:extLst>
          </p:nvPr>
        </p:nvGraphicFramePr>
        <p:xfrm>
          <a:off x="194599" y="5375044"/>
          <a:ext cx="8794654" cy="1097280"/>
        </p:xfrm>
        <a:graphic>
          <a:graphicData uri="http://schemas.openxmlformats.org/drawingml/2006/table">
            <a:tbl>
              <a:tblPr firstRow="1" bandRow="1">
                <a:tableStyleId>{2D5ABB26-0587-4C30-8999-92F81FD0307C}</a:tableStyleId>
              </a:tblPr>
              <a:tblGrid>
                <a:gridCol w="977184"/>
                <a:gridCol w="977184"/>
                <a:gridCol w="977184"/>
                <a:gridCol w="1078273"/>
                <a:gridCol w="909791"/>
                <a:gridCol w="833975"/>
                <a:gridCol w="1086695"/>
                <a:gridCol w="977184"/>
                <a:gridCol w="977184"/>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Choose generic drugs more often</a:t>
                      </a:r>
                    </a:p>
                  </a:txBody>
                  <a:tcPr marL="0" marR="0" marT="0" marB="0"/>
                </a:tc>
                <a:tc>
                  <a:txBody>
                    <a:bodyPr/>
                    <a:lstStyle/>
                    <a:p>
                      <a:pPr algn="ctr"/>
                      <a:r>
                        <a:rPr lang="en-US" sz="1200" dirty="0" smtClean="0"/>
                        <a:t>Try to take better care of yourself</a:t>
                      </a:r>
                      <a:endParaRPr lang="en-US" sz="1200" dirty="0"/>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Go to doctor only for more serious conditions/</a:t>
                      </a:r>
                      <a:br>
                        <a:rPr lang="en-US" sz="1200" dirty="0" smtClean="0"/>
                      </a:br>
                      <a:r>
                        <a:rPr lang="en-US" sz="1200" dirty="0" smtClean="0"/>
                        <a:t>symptoms</a:t>
                      </a:r>
                    </a:p>
                    <a:p>
                      <a:pPr algn="ctr"/>
                      <a:endParaRPr lang="en-US" sz="1200" dirty="0"/>
                    </a:p>
                  </a:txBody>
                  <a:tcPr marL="0" marR="0" marT="0" marB="0"/>
                </a:tc>
                <a:tc>
                  <a:txBody>
                    <a:bodyPr/>
                    <a:lstStyle/>
                    <a:p>
                      <a:pPr algn="ctr"/>
                      <a:r>
                        <a:rPr lang="en-US" sz="1200" dirty="0" smtClean="0"/>
                        <a:t>Talk to doctor more carefully about treatment</a:t>
                      </a:r>
                      <a:r>
                        <a:rPr lang="en-US" sz="1200" baseline="0" dirty="0" smtClean="0"/>
                        <a:t> options &amp; costs</a:t>
                      </a:r>
                      <a:endParaRPr lang="en-US" sz="1200" dirty="0"/>
                    </a:p>
                  </a:txBody>
                  <a:tcPr marL="0" marR="0" marT="0" marB="0"/>
                </a:tc>
                <a:tc>
                  <a:txBody>
                    <a:bodyPr/>
                    <a:lstStyle/>
                    <a:p>
                      <a:pPr algn="ctr"/>
                      <a:r>
                        <a:rPr lang="en-US" sz="1200" dirty="0" smtClean="0"/>
                        <a:t>Delay going to doctor</a:t>
                      </a:r>
                      <a:endParaRPr lang="en-US" sz="1200" dirty="0"/>
                    </a:p>
                  </a:txBody>
                  <a:tcPr marL="0" marR="0" marT="0" marB="0"/>
                </a:tc>
                <a:tc>
                  <a:txBody>
                    <a:bodyPr/>
                    <a:lstStyle/>
                    <a:p>
                      <a:pPr algn="ctr"/>
                      <a:r>
                        <a:rPr lang="en-US" sz="1200" dirty="0" smtClean="0"/>
                        <a:t>Switch to OTC drugs</a:t>
                      </a:r>
                      <a:endParaRPr lang="en-US" sz="1200" dirty="0"/>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Look for less expensive</a:t>
                      </a:r>
                      <a:r>
                        <a:rPr lang="en-US" sz="1200" baseline="0" dirty="0" smtClean="0"/>
                        <a:t> healthcare providers</a:t>
                      </a:r>
                      <a:endParaRPr lang="en-US" sz="1200" dirty="0" smtClean="0"/>
                    </a:p>
                  </a:txBody>
                  <a:tcPr marL="0" marR="0" marT="0" marB="0"/>
                </a:tc>
                <a:tc>
                  <a:txBody>
                    <a:bodyPr/>
                    <a:lstStyle/>
                    <a:p>
                      <a:pPr algn="ctr"/>
                      <a:r>
                        <a:rPr lang="en-US" sz="1200" dirty="0" smtClean="0"/>
                        <a:t>Look for cheaper</a:t>
                      </a:r>
                      <a:r>
                        <a:rPr lang="en-US" sz="1200" baseline="0" dirty="0" smtClean="0"/>
                        <a:t> health insurance</a:t>
                      </a:r>
                      <a:endParaRPr lang="en-US" sz="1200" dirty="0"/>
                    </a:p>
                  </a:txBody>
                  <a:tcPr marL="0" marR="0" marT="0" marB="0"/>
                </a:tc>
                <a:tc>
                  <a:txBody>
                    <a:bodyPr/>
                    <a:lstStyle/>
                    <a:p>
                      <a:pPr algn="ctr"/>
                      <a:r>
                        <a:rPr lang="en-US" sz="1200" dirty="0" smtClean="0"/>
                        <a:t>Not fill/skip doses</a:t>
                      </a:r>
                      <a:r>
                        <a:rPr lang="en-US" sz="1200" baseline="0" dirty="0" smtClean="0"/>
                        <a:t> of prescribed medications</a:t>
                      </a:r>
                      <a:endParaRPr lang="en-US" sz="1200" dirty="0"/>
                    </a:p>
                  </a:txBody>
                  <a:tcPr marL="0" marR="0" marT="0" marB="0"/>
                </a:tc>
              </a:tr>
            </a:tbl>
          </a:graphicData>
        </a:graphic>
      </p:graphicFrame>
      <p:sp>
        <p:nvSpPr>
          <p:cNvPr id="9" name="Slide Number Placeholder 8"/>
          <p:cNvSpPr>
            <a:spLocks noGrp="1"/>
          </p:cNvSpPr>
          <p:nvPr>
            <p:ph type="sldNum" sz="quarter" idx="12"/>
          </p:nvPr>
        </p:nvSpPr>
        <p:spPr/>
        <p:txBody>
          <a:bodyPr/>
          <a:lstStyle/>
          <a:p>
            <a:fld id="{454D6236-A3E4-41DD-BE74-F72EFF9C08FC}" type="slidenum">
              <a:rPr lang="en-US" smtClean="0"/>
              <a:t>65</a:t>
            </a:fld>
            <a:endParaRPr lang="en-US" dirty="0"/>
          </a:p>
        </p:txBody>
      </p:sp>
    </p:spTree>
    <p:extLst>
      <p:ext uri="{BB962C8B-B14F-4D97-AF65-F5344CB8AC3E}">
        <p14:creationId xmlns:p14="http://schemas.microsoft.com/office/powerpoint/2010/main" val="10035475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3400"/>
            <a:ext cx="8839200" cy="622300"/>
          </a:xfrm>
        </p:spPr>
        <p:txBody>
          <a:bodyPr>
            <a:normAutofit fontScale="90000"/>
          </a:bodyPr>
          <a:lstStyle/>
          <a:p>
            <a:r>
              <a:rPr lang="en-US" dirty="0" smtClean="0"/>
              <a:t>Respondent profile</a:t>
            </a:r>
            <a:endParaRPr lang="en-US" dirty="0"/>
          </a:p>
        </p:txBody>
      </p:sp>
    </p:spTree>
    <p:extLst>
      <p:ext uri="{BB962C8B-B14F-4D97-AF65-F5344CB8AC3E}">
        <p14:creationId xmlns:p14="http://schemas.microsoft.com/office/powerpoint/2010/main" val="28827554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853714" cy="1143000"/>
          </a:xfrm>
        </p:spPr>
        <p:txBody>
          <a:bodyPr/>
          <a:lstStyle/>
          <a:p>
            <a:r>
              <a:rPr lang="en-US" dirty="0" smtClean="0"/>
              <a:t>Consistent with previous years, 85% of employees report being covered by some form of health insurance</a:t>
            </a:r>
            <a:endParaRPr lang="en-US" dirty="0"/>
          </a:p>
        </p:txBody>
      </p:sp>
      <p:sp>
        <p:nvSpPr>
          <p:cNvPr id="3" name="Content Placeholder 2"/>
          <p:cNvSpPr>
            <a:spLocks noGrp="1"/>
          </p:cNvSpPr>
          <p:nvPr>
            <p:ph idx="1"/>
          </p:nvPr>
        </p:nvSpPr>
        <p:spPr/>
        <p:txBody>
          <a:bodyPr/>
          <a:lstStyle/>
          <a:p>
            <a:r>
              <a:rPr lang="en-US" dirty="0" smtClean="0"/>
              <a:t>Are you, yourself, currently covered by any form of health insurance?  (2013 n=1,014)</a:t>
            </a:r>
          </a:p>
        </p:txBody>
      </p:sp>
      <p:sp>
        <p:nvSpPr>
          <p:cNvPr id="4" name="Text Placeholder 3"/>
          <p:cNvSpPr>
            <a:spLocks noGrp="1"/>
          </p:cNvSpPr>
          <p:nvPr>
            <p:ph type="body" sz="quarter" idx="13"/>
          </p:nvPr>
        </p:nvSpPr>
        <p:spPr>
          <a:xfrm>
            <a:off x="152400" y="6324600"/>
            <a:ext cx="7351486" cy="381000"/>
          </a:xfrm>
        </p:spPr>
        <p:txBody>
          <a:bodyPr/>
          <a:lstStyle/>
          <a:p>
            <a:r>
              <a:rPr lang="en-US" dirty="0"/>
              <a:t>Source:  Employee Benefit Research Institute and Mathew Greenwald </a:t>
            </a:r>
            <a:r>
              <a:rPr lang="en-US" dirty="0" smtClean="0"/>
              <a:t>&amp; Associates, Inc.,</a:t>
            </a:r>
            <a:endParaRPr lang="en-US" dirty="0"/>
          </a:p>
          <a:p>
            <a:r>
              <a:rPr lang="en-US" dirty="0" smtClean="0"/>
              <a:t>1998</a:t>
            </a:r>
            <a:r>
              <a:rPr lang="en-US" dirty="0" smtClean="0">
                <a:cs typeface="Arial" charset="0"/>
              </a:rPr>
              <a:t>–</a:t>
            </a:r>
            <a:r>
              <a:rPr lang="en-US" dirty="0" smtClean="0"/>
              <a:t>2012 </a:t>
            </a:r>
            <a:r>
              <a:rPr lang="en-US" dirty="0"/>
              <a:t>Health Confidence </a:t>
            </a:r>
            <a:r>
              <a:rPr lang="en-US" dirty="0" smtClean="0"/>
              <a:t>Surveys and 2013 Health Confidence and Voluntary Workplace Benefits Survey.</a:t>
            </a:r>
            <a:endParaRPr lang="en-US" dirty="0"/>
          </a:p>
        </p:txBody>
      </p:sp>
      <p:graphicFrame>
        <p:nvGraphicFramePr>
          <p:cNvPr id="5" name="Chart 4"/>
          <p:cNvGraphicFramePr/>
          <p:nvPr>
            <p:extLst>
              <p:ext uri="{D42A27DB-BD31-4B8C-83A1-F6EECF244321}">
                <p14:modId xmlns:p14="http://schemas.microsoft.com/office/powerpoint/2010/main" val="4038932682"/>
              </p:ext>
            </p:extLst>
          </p:nvPr>
        </p:nvGraphicFramePr>
        <p:xfrm>
          <a:off x="304800" y="2057400"/>
          <a:ext cx="8577943"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p:cNvSpPr txBox="1">
            <a:spLocks/>
          </p:cNvSpPr>
          <p:nvPr/>
        </p:nvSpPr>
        <p:spPr>
          <a:xfrm>
            <a:off x="2362200" y="1752600"/>
            <a:ext cx="4419600" cy="304800"/>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Font typeface="Arial" pitchFamily="34" charset="0"/>
              <a:buNone/>
              <a:defRPr sz="1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b="1" dirty="0" smtClean="0">
                <a:solidFill>
                  <a:schemeClr val="accent1"/>
                </a:solidFill>
              </a:rPr>
              <a:t>Percentage Saying Yes</a:t>
            </a:r>
            <a:endParaRPr lang="en-US" sz="1600" b="1" dirty="0">
              <a:solidFill>
                <a:schemeClr val="accent1"/>
              </a:solidFill>
            </a:endParaRPr>
          </a:p>
        </p:txBody>
      </p:sp>
      <p:sp>
        <p:nvSpPr>
          <p:cNvPr id="8" name="Slide Number Placeholder 7"/>
          <p:cNvSpPr>
            <a:spLocks noGrp="1"/>
          </p:cNvSpPr>
          <p:nvPr>
            <p:ph type="sldNum" sz="quarter" idx="12"/>
          </p:nvPr>
        </p:nvSpPr>
        <p:spPr/>
        <p:txBody>
          <a:bodyPr/>
          <a:lstStyle/>
          <a:p>
            <a:fld id="{454D6236-A3E4-41DD-BE74-F72EFF9C08FC}" type="slidenum">
              <a:rPr lang="en-US" smtClean="0"/>
              <a:t>67</a:t>
            </a:fld>
            <a:endParaRPr lang="en-US" dirty="0"/>
          </a:p>
        </p:txBody>
      </p:sp>
      <p:cxnSp>
        <p:nvCxnSpPr>
          <p:cNvPr id="12" name="Straight Connector 11"/>
          <p:cNvCxnSpPr/>
          <p:nvPr/>
        </p:nvCxnSpPr>
        <p:spPr>
          <a:xfrm>
            <a:off x="8216840" y="1996295"/>
            <a:ext cx="14067" cy="4077934"/>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8088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3461595169"/>
              </p:ext>
            </p:extLst>
          </p:nvPr>
        </p:nvGraphicFramePr>
        <p:xfrm>
          <a:off x="464457" y="1799771"/>
          <a:ext cx="8244114" cy="432162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926286" cy="1143000"/>
          </a:xfrm>
        </p:spPr>
        <p:txBody>
          <a:bodyPr/>
          <a:lstStyle/>
          <a:p>
            <a:r>
              <a:rPr lang="en-US" dirty="0" smtClean="0"/>
              <a:t>A small minority of employees with health insurance do not receive it through an employer</a:t>
            </a:r>
            <a:endParaRPr lang="en-US" dirty="0"/>
          </a:p>
        </p:txBody>
      </p:sp>
      <p:sp>
        <p:nvSpPr>
          <p:cNvPr id="3" name="Content Placeholder 2"/>
          <p:cNvSpPr>
            <a:spLocks noGrp="1"/>
          </p:cNvSpPr>
          <p:nvPr>
            <p:ph idx="1"/>
          </p:nvPr>
        </p:nvSpPr>
        <p:spPr/>
        <p:txBody>
          <a:bodyPr>
            <a:normAutofit lnSpcReduction="10000"/>
          </a:bodyPr>
          <a:lstStyle/>
          <a:p>
            <a:r>
              <a:rPr lang="en-US" dirty="0" smtClean="0"/>
              <a:t>Do you receive your primary health insurance coverage through…?  Among those with health insurance coverage</a:t>
            </a:r>
          </a:p>
          <a:p>
            <a:r>
              <a:rPr lang="en-US" dirty="0" smtClean="0"/>
              <a:t>(2013 n=864)</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7" name="AutoShape 18"/>
          <p:cNvSpPr>
            <a:spLocks/>
          </p:cNvSpPr>
          <p:nvPr/>
        </p:nvSpPr>
        <p:spPr bwMode="auto">
          <a:xfrm>
            <a:off x="7576457" y="1973944"/>
            <a:ext cx="118289" cy="1669142"/>
          </a:xfrm>
          <a:prstGeom prst="rightBrace">
            <a:avLst>
              <a:gd name="adj1" fmla="val 196429"/>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nchor="ctr">
            <a:spAutoFit/>
          </a:bodyPr>
          <a:lstStyle/>
          <a:p>
            <a:endParaRPr lang="en-US" dirty="0">
              <a:solidFill>
                <a:schemeClr val="tx1">
                  <a:lumMod val="65000"/>
                  <a:lumOff val="35000"/>
                </a:schemeClr>
              </a:solidFill>
              <a:latin typeface="+mj-lt"/>
            </a:endParaRPr>
          </a:p>
        </p:txBody>
      </p:sp>
      <p:sp>
        <p:nvSpPr>
          <p:cNvPr id="8" name="Text Box 19"/>
          <p:cNvSpPr txBox="1">
            <a:spLocks noChangeArrowheads="1"/>
          </p:cNvSpPr>
          <p:nvPr/>
        </p:nvSpPr>
        <p:spPr bwMode="auto">
          <a:xfrm>
            <a:off x="7747153" y="2443254"/>
            <a:ext cx="1130300" cy="73325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dirty="0">
                <a:solidFill>
                  <a:schemeClr val="tx1">
                    <a:lumMod val="65000"/>
                    <a:lumOff val="35000"/>
                  </a:schemeClr>
                </a:solidFill>
                <a:latin typeface="+mj-lt"/>
              </a:rPr>
              <a:t>Employment</a:t>
            </a:r>
            <a:br>
              <a:rPr lang="en-US" dirty="0">
                <a:solidFill>
                  <a:schemeClr val="tx1">
                    <a:lumMod val="65000"/>
                    <a:lumOff val="35000"/>
                  </a:schemeClr>
                </a:solidFill>
                <a:latin typeface="+mj-lt"/>
              </a:rPr>
            </a:br>
            <a:r>
              <a:rPr lang="en-US" dirty="0">
                <a:solidFill>
                  <a:schemeClr val="tx1">
                    <a:lumMod val="65000"/>
                    <a:lumOff val="35000"/>
                  </a:schemeClr>
                </a:solidFill>
                <a:latin typeface="+mj-lt"/>
              </a:rPr>
              <a:t>Based</a:t>
            </a:r>
            <a:br>
              <a:rPr lang="en-US" dirty="0">
                <a:solidFill>
                  <a:schemeClr val="tx1">
                    <a:lumMod val="65000"/>
                    <a:lumOff val="35000"/>
                  </a:schemeClr>
                </a:solidFill>
                <a:latin typeface="+mj-lt"/>
              </a:rPr>
            </a:br>
            <a:r>
              <a:rPr lang="en-US" dirty="0" smtClean="0">
                <a:solidFill>
                  <a:schemeClr val="tx1">
                    <a:lumMod val="65000"/>
                    <a:lumOff val="35000"/>
                  </a:schemeClr>
                </a:solidFill>
                <a:latin typeface="+mj-lt"/>
              </a:rPr>
              <a:t>89%</a:t>
            </a:r>
            <a:endParaRPr lang="en-US" dirty="0">
              <a:solidFill>
                <a:schemeClr val="tx1">
                  <a:lumMod val="65000"/>
                  <a:lumOff val="35000"/>
                </a:schemeClr>
              </a:solidFill>
              <a:latin typeface="+mj-lt"/>
            </a:endParaRPr>
          </a:p>
        </p:txBody>
      </p:sp>
      <p:sp>
        <p:nvSpPr>
          <p:cNvPr id="10" name="AutoShape 21"/>
          <p:cNvSpPr>
            <a:spLocks/>
          </p:cNvSpPr>
          <p:nvPr/>
        </p:nvSpPr>
        <p:spPr bwMode="auto">
          <a:xfrm>
            <a:off x="4114036" y="3827262"/>
            <a:ext cx="88900" cy="1219201"/>
          </a:xfrm>
          <a:prstGeom prst="rightBrace">
            <a:avLst>
              <a:gd name="adj1" fmla="val 142411"/>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spAutoFit/>
          </a:bodyPr>
          <a:lstStyle/>
          <a:p>
            <a:endParaRPr lang="en-US" dirty="0">
              <a:solidFill>
                <a:schemeClr val="tx1">
                  <a:lumMod val="65000"/>
                  <a:lumOff val="35000"/>
                </a:schemeClr>
              </a:solidFill>
              <a:latin typeface="+mj-lt"/>
            </a:endParaRPr>
          </a:p>
        </p:txBody>
      </p:sp>
      <p:sp>
        <p:nvSpPr>
          <p:cNvPr id="11" name="Text Box 22"/>
          <p:cNvSpPr txBox="1">
            <a:spLocks noChangeArrowheads="1"/>
          </p:cNvSpPr>
          <p:nvPr/>
        </p:nvSpPr>
        <p:spPr bwMode="auto">
          <a:xfrm>
            <a:off x="4271652" y="4082907"/>
            <a:ext cx="1117600" cy="7342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dirty="0" smtClean="0">
                <a:solidFill>
                  <a:schemeClr val="tx1">
                    <a:lumMod val="65000"/>
                    <a:lumOff val="35000"/>
                  </a:schemeClr>
                </a:solidFill>
                <a:latin typeface="+mj-lt"/>
              </a:rPr>
              <a:t>Government</a:t>
            </a:r>
            <a:br>
              <a:rPr lang="en-US" dirty="0" smtClean="0">
                <a:solidFill>
                  <a:schemeClr val="tx1">
                    <a:lumMod val="65000"/>
                    <a:lumOff val="35000"/>
                  </a:schemeClr>
                </a:solidFill>
                <a:latin typeface="+mj-lt"/>
              </a:rPr>
            </a:br>
            <a:r>
              <a:rPr lang="en-US" dirty="0" smtClean="0">
                <a:solidFill>
                  <a:schemeClr val="tx1">
                    <a:lumMod val="65000"/>
                    <a:lumOff val="35000"/>
                  </a:schemeClr>
                </a:solidFill>
                <a:latin typeface="+mj-lt"/>
              </a:rPr>
              <a:t>Based</a:t>
            </a:r>
            <a:endParaRPr lang="en-US" dirty="0">
              <a:solidFill>
                <a:schemeClr val="tx1">
                  <a:lumMod val="65000"/>
                  <a:lumOff val="35000"/>
                </a:schemeClr>
              </a:solidFill>
              <a:latin typeface="+mj-lt"/>
            </a:endParaRPr>
          </a:p>
          <a:p>
            <a:pPr algn="ctr"/>
            <a:r>
              <a:rPr lang="en-US" dirty="0">
                <a:solidFill>
                  <a:schemeClr val="tx1">
                    <a:lumMod val="65000"/>
                    <a:lumOff val="35000"/>
                  </a:schemeClr>
                </a:solidFill>
                <a:latin typeface="+mj-lt"/>
              </a:rPr>
              <a:t>6</a:t>
            </a:r>
            <a:r>
              <a:rPr lang="en-US" dirty="0" smtClean="0">
                <a:solidFill>
                  <a:schemeClr val="tx1">
                    <a:lumMod val="65000"/>
                    <a:lumOff val="35000"/>
                  </a:schemeClr>
                </a:solidFill>
                <a:latin typeface="+mj-lt"/>
              </a:rPr>
              <a:t>%</a:t>
            </a:r>
            <a:endParaRPr lang="en-US" dirty="0">
              <a:solidFill>
                <a:schemeClr val="tx1">
                  <a:lumMod val="65000"/>
                  <a:lumOff val="35000"/>
                </a:schemeClr>
              </a:solidFill>
              <a:latin typeface="+mj-lt"/>
            </a:endParaRPr>
          </a:p>
        </p:txBody>
      </p:sp>
      <p:sp>
        <p:nvSpPr>
          <p:cNvPr id="13" name="Slide Number Placeholder 12"/>
          <p:cNvSpPr>
            <a:spLocks noGrp="1"/>
          </p:cNvSpPr>
          <p:nvPr>
            <p:ph type="sldNum" sz="quarter" idx="12"/>
          </p:nvPr>
        </p:nvSpPr>
        <p:spPr/>
        <p:txBody>
          <a:bodyPr/>
          <a:lstStyle/>
          <a:p>
            <a:fld id="{454D6236-A3E4-41DD-BE74-F72EFF9C08FC}" type="slidenum">
              <a:rPr lang="en-US" smtClean="0"/>
              <a:t>68</a:t>
            </a:fld>
            <a:endParaRPr lang="en-US" dirty="0"/>
          </a:p>
        </p:txBody>
      </p:sp>
    </p:spTree>
    <p:extLst>
      <p:ext uri="{BB962C8B-B14F-4D97-AF65-F5344CB8AC3E}">
        <p14:creationId xmlns:p14="http://schemas.microsoft.com/office/powerpoint/2010/main" val="31977392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 Profile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28560548"/>
              </p:ext>
            </p:extLst>
          </p:nvPr>
        </p:nvGraphicFramePr>
        <p:xfrm>
          <a:off x="1023258" y="1320798"/>
          <a:ext cx="7162800" cy="5181600"/>
        </p:xfrm>
        <a:graphic>
          <a:graphicData uri="http://schemas.openxmlformats.org/drawingml/2006/table">
            <a:tbl>
              <a:tblPr firstRow="1" bandRow="1">
                <a:tableStyleId>{2D5ABB26-0587-4C30-8999-92F81FD0307C}</a:tableStyleId>
              </a:tblPr>
              <a:tblGrid>
                <a:gridCol w="1507958"/>
                <a:gridCol w="3832726"/>
                <a:gridCol w="1822116"/>
              </a:tblGrid>
              <a:tr h="166500">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(n=1,014)</a:t>
                      </a:r>
                      <a:endParaRPr lang="en-US" sz="1400" dirty="0"/>
                    </a:p>
                  </a:txBody>
                  <a:tcPr/>
                </a:tc>
              </a:tr>
              <a:tr h="197180">
                <a:tc>
                  <a:txBody>
                    <a:bodyPr/>
                    <a:lstStyle/>
                    <a:p>
                      <a:pPr algn="l"/>
                      <a:r>
                        <a:rPr lang="en-US" sz="1400" dirty="0" smtClean="0"/>
                        <a:t>Gender</a:t>
                      </a:r>
                      <a:endParaRPr lang="en-US" sz="1400" dirty="0"/>
                    </a:p>
                  </a:txBody>
                  <a:tcPr>
                    <a:solidFill>
                      <a:schemeClr val="accent2">
                        <a:lumMod val="20000"/>
                        <a:lumOff val="80000"/>
                      </a:schemeClr>
                    </a:solidFill>
                  </a:tcPr>
                </a:tc>
                <a:tc>
                  <a:txBody>
                    <a:bodyPr/>
                    <a:lstStyle/>
                    <a:p>
                      <a:pPr algn="l"/>
                      <a:r>
                        <a:rPr lang="en-US" sz="1400" dirty="0" smtClean="0"/>
                        <a:t>Male</a:t>
                      </a:r>
                      <a:endParaRPr lang="en-US" sz="1400" dirty="0"/>
                    </a:p>
                  </a:txBody>
                  <a:tcPr>
                    <a:solidFill>
                      <a:schemeClr val="accent2">
                        <a:lumMod val="20000"/>
                        <a:lumOff val="80000"/>
                      </a:schemeClr>
                    </a:solidFill>
                  </a:tcPr>
                </a:tc>
                <a:tc>
                  <a:txBody>
                    <a:bodyPr/>
                    <a:lstStyle/>
                    <a:p>
                      <a:pPr algn="ctr"/>
                      <a:r>
                        <a:rPr lang="en-US" sz="1400" dirty="0" smtClean="0"/>
                        <a:t>53%</a:t>
                      </a:r>
                      <a:endParaRPr lang="en-US" sz="1400" dirty="0"/>
                    </a:p>
                  </a:txBody>
                  <a:tcPr>
                    <a:solidFill>
                      <a:schemeClr val="accent2">
                        <a:lumMod val="20000"/>
                        <a:lumOff val="80000"/>
                      </a:schemeClr>
                    </a:solidFill>
                  </a:tcPr>
                </a:tc>
              </a:tr>
              <a:tr h="19718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Female</a:t>
                      </a:r>
                      <a:endParaRPr lang="en-US" sz="1400" dirty="0"/>
                    </a:p>
                  </a:txBody>
                  <a:tcPr>
                    <a:solidFill>
                      <a:schemeClr val="accent2">
                        <a:lumMod val="20000"/>
                        <a:lumOff val="80000"/>
                      </a:schemeClr>
                    </a:solidFill>
                  </a:tcPr>
                </a:tc>
                <a:tc>
                  <a:txBody>
                    <a:bodyPr/>
                    <a:lstStyle/>
                    <a:p>
                      <a:pPr algn="ctr"/>
                      <a:r>
                        <a:rPr lang="en-US" sz="1400" dirty="0" smtClean="0"/>
                        <a:t>47</a:t>
                      </a:r>
                      <a:endParaRPr lang="en-US" sz="1400" dirty="0"/>
                    </a:p>
                  </a:txBody>
                  <a:tcPr>
                    <a:solidFill>
                      <a:schemeClr val="accent2">
                        <a:lumMod val="20000"/>
                        <a:lumOff val="80000"/>
                      </a:schemeClr>
                    </a:solidFill>
                  </a:tcPr>
                </a:tc>
              </a:tr>
              <a:tr h="197180">
                <a:tc>
                  <a:txBody>
                    <a:bodyPr/>
                    <a:lstStyle/>
                    <a:p>
                      <a:pPr algn="l"/>
                      <a:r>
                        <a:rPr lang="en-US" sz="1400" dirty="0" smtClean="0"/>
                        <a:t>Age</a:t>
                      </a:r>
                      <a:endParaRPr lang="en-US" sz="1400" dirty="0"/>
                    </a:p>
                  </a:txBody>
                  <a:tcPr/>
                </a:tc>
                <a:tc>
                  <a:txBody>
                    <a:bodyPr/>
                    <a:lstStyle/>
                    <a:p>
                      <a:pPr algn="l"/>
                      <a:r>
                        <a:rPr lang="en-US" sz="1400" dirty="0" smtClean="0"/>
                        <a:t>21 to 24 years</a:t>
                      </a:r>
                      <a:endParaRPr lang="en-US" sz="1400" dirty="0"/>
                    </a:p>
                  </a:txBody>
                  <a:tcPr/>
                </a:tc>
                <a:tc>
                  <a:txBody>
                    <a:bodyPr/>
                    <a:lstStyle/>
                    <a:p>
                      <a:pPr algn="ctr"/>
                      <a:r>
                        <a:rPr lang="en-US" sz="1400" dirty="0" smtClean="0"/>
                        <a:t>6%</a:t>
                      </a:r>
                      <a:endParaRPr lang="en-US" sz="1400" dirty="0"/>
                    </a:p>
                  </a:txBody>
                  <a:tcPr/>
                </a:tc>
              </a:tr>
              <a:tr h="197180">
                <a:tc>
                  <a:txBody>
                    <a:bodyPr/>
                    <a:lstStyle/>
                    <a:p>
                      <a:pPr algn="l"/>
                      <a:endParaRPr lang="en-US" sz="1400" dirty="0"/>
                    </a:p>
                  </a:txBody>
                  <a:tcPr/>
                </a:tc>
                <a:tc>
                  <a:txBody>
                    <a:bodyPr/>
                    <a:lstStyle/>
                    <a:p>
                      <a:pPr algn="l"/>
                      <a:r>
                        <a:rPr lang="en-US" sz="1400" dirty="0" smtClean="0"/>
                        <a:t>25 to 34 years</a:t>
                      </a:r>
                      <a:endParaRPr lang="en-US" sz="1400" dirty="0"/>
                    </a:p>
                  </a:txBody>
                  <a:tcPr/>
                </a:tc>
                <a:tc>
                  <a:txBody>
                    <a:bodyPr/>
                    <a:lstStyle/>
                    <a:p>
                      <a:pPr algn="ctr"/>
                      <a:r>
                        <a:rPr lang="en-US" sz="1400" dirty="0" smtClean="0"/>
                        <a:t>26</a:t>
                      </a:r>
                      <a:endParaRPr lang="en-US" sz="1400" dirty="0"/>
                    </a:p>
                  </a:txBody>
                  <a:tcPr/>
                </a:tc>
              </a:tr>
              <a:tr h="197180">
                <a:tc>
                  <a:txBody>
                    <a:bodyPr/>
                    <a:lstStyle/>
                    <a:p>
                      <a:pPr algn="l"/>
                      <a:endParaRPr lang="en-US" sz="1400" dirty="0"/>
                    </a:p>
                  </a:txBody>
                  <a:tcPr/>
                </a:tc>
                <a:tc>
                  <a:txBody>
                    <a:bodyPr/>
                    <a:lstStyle/>
                    <a:p>
                      <a:pPr algn="l"/>
                      <a:r>
                        <a:rPr lang="en-US" sz="1400" dirty="0" smtClean="0"/>
                        <a:t>35 to 44 years</a:t>
                      </a:r>
                      <a:endParaRPr lang="en-US" sz="1400" dirty="0"/>
                    </a:p>
                  </a:txBody>
                  <a:tcPr/>
                </a:tc>
                <a:tc>
                  <a:txBody>
                    <a:bodyPr/>
                    <a:lstStyle/>
                    <a:p>
                      <a:pPr algn="ctr"/>
                      <a:r>
                        <a:rPr lang="en-US" sz="1400" dirty="0" smtClean="0"/>
                        <a:t>24</a:t>
                      </a:r>
                      <a:endParaRPr lang="en-US" sz="1400" dirty="0"/>
                    </a:p>
                  </a:txBody>
                  <a:tcPr/>
                </a:tc>
              </a:tr>
              <a:tr h="197180">
                <a:tc>
                  <a:txBody>
                    <a:bodyPr/>
                    <a:lstStyle/>
                    <a:p>
                      <a:pPr algn="l"/>
                      <a:endParaRPr lang="en-US" sz="1400" dirty="0"/>
                    </a:p>
                  </a:txBody>
                  <a:tcPr/>
                </a:tc>
                <a:tc>
                  <a:txBody>
                    <a:bodyPr/>
                    <a:lstStyle/>
                    <a:p>
                      <a:pPr algn="l"/>
                      <a:r>
                        <a:rPr lang="en-US" sz="1400" dirty="0" smtClean="0"/>
                        <a:t>45 to 54 years</a:t>
                      </a:r>
                      <a:endParaRPr lang="en-US" sz="1400" dirty="0"/>
                    </a:p>
                  </a:txBody>
                  <a:tcPr/>
                </a:tc>
                <a:tc>
                  <a:txBody>
                    <a:bodyPr/>
                    <a:lstStyle/>
                    <a:p>
                      <a:pPr algn="ctr"/>
                      <a:r>
                        <a:rPr lang="en-US" sz="1400" dirty="0" smtClean="0"/>
                        <a:t>26</a:t>
                      </a:r>
                      <a:endParaRPr lang="en-US" sz="1400" dirty="0"/>
                    </a:p>
                  </a:txBody>
                  <a:tcPr/>
                </a:tc>
              </a:tr>
              <a:tr h="197180">
                <a:tc>
                  <a:txBody>
                    <a:bodyPr/>
                    <a:lstStyle/>
                    <a:p>
                      <a:pPr algn="l"/>
                      <a:endParaRPr lang="en-US" sz="1400" dirty="0"/>
                    </a:p>
                  </a:txBody>
                  <a:tcPr/>
                </a:tc>
                <a:tc>
                  <a:txBody>
                    <a:bodyPr/>
                    <a:lstStyle/>
                    <a:p>
                      <a:pPr algn="l"/>
                      <a:r>
                        <a:rPr lang="en-US" sz="1400" dirty="0" smtClean="0"/>
                        <a:t>55 to 64 years</a:t>
                      </a:r>
                      <a:endParaRPr lang="en-US" sz="1400" dirty="0"/>
                    </a:p>
                  </a:txBody>
                  <a:tcPr/>
                </a:tc>
                <a:tc>
                  <a:txBody>
                    <a:bodyPr/>
                    <a:lstStyle/>
                    <a:p>
                      <a:pPr algn="ctr"/>
                      <a:r>
                        <a:rPr lang="en-US" sz="1400" dirty="0" smtClean="0"/>
                        <a:t>18</a:t>
                      </a:r>
                      <a:endParaRPr lang="en-US" sz="1400" dirty="0"/>
                    </a:p>
                  </a:txBody>
                  <a:tcPr/>
                </a:tc>
              </a:tr>
              <a:tr h="197180">
                <a:tc>
                  <a:txBody>
                    <a:bodyPr/>
                    <a:lstStyle/>
                    <a:p>
                      <a:pPr algn="l"/>
                      <a:r>
                        <a:rPr lang="en-US" sz="1400" dirty="0" smtClean="0"/>
                        <a:t>Race/Ethnicity</a:t>
                      </a:r>
                      <a:endParaRPr lang="en-US" sz="1400" dirty="0"/>
                    </a:p>
                  </a:txBody>
                  <a:tcPr>
                    <a:solidFill>
                      <a:schemeClr val="accent2">
                        <a:lumMod val="20000"/>
                        <a:lumOff val="80000"/>
                      </a:schemeClr>
                    </a:solidFill>
                  </a:tcPr>
                </a:tc>
                <a:tc>
                  <a:txBody>
                    <a:bodyPr/>
                    <a:lstStyle/>
                    <a:p>
                      <a:pPr algn="l"/>
                      <a:r>
                        <a:rPr lang="en-US" sz="1400" dirty="0" smtClean="0"/>
                        <a:t>African</a:t>
                      </a:r>
                      <a:r>
                        <a:rPr lang="en-US" sz="1400" baseline="0" dirty="0" smtClean="0"/>
                        <a:t> American/Black</a:t>
                      </a:r>
                      <a:endParaRPr lang="en-US" sz="1400" dirty="0"/>
                    </a:p>
                  </a:txBody>
                  <a:tcPr>
                    <a:solidFill>
                      <a:schemeClr val="accent2">
                        <a:lumMod val="20000"/>
                        <a:lumOff val="80000"/>
                      </a:schemeClr>
                    </a:solidFill>
                  </a:tcPr>
                </a:tc>
                <a:tc>
                  <a:txBody>
                    <a:bodyPr/>
                    <a:lstStyle/>
                    <a:p>
                      <a:pPr algn="ctr"/>
                      <a:r>
                        <a:rPr lang="en-US" sz="1400" dirty="0" smtClean="0"/>
                        <a:t>7%</a:t>
                      </a:r>
                      <a:endParaRPr lang="en-US" sz="1400" dirty="0"/>
                    </a:p>
                  </a:txBody>
                  <a:tcPr>
                    <a:solidFill>
                      <a:schemeClr val="accent2">
                        <a:lumMod val="20000"/>
                        <a:lumOff val="80000"/>
                      </a:schemeClr>
                    </a:solidFill>
                  </a:tcPr>
                </a:tc>
              </a:tr>
              <a:tr h="19718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Asian/Pacific Islander</a:t>
                      </a:r>
                      <a:endParaRPr lang="en-US" sz="1400" dirty="0"/>
                    </a:p>
                  </a:txBody>
                  <a:tcPr>
                    <a:solidFill>
                      <a:schemeClr val="accent2">
                        <a:lumMod val="20000"/>
                        <a:lumOff val="80000"/>
                      </a:schemeClr>
                    </a:solidFill>
                  </a:tcPr>
                </a:tc>
                <a:tc>
                  <a:txBody>
                    <a:bodyPr/>
                    <a:lstStyle/>
                    <a:p>
                      <a:pPr algn="ctr"/>
                      <a:r>
                        <a:rPr lang="en-US" sz="1400" dirty="0" smtClean="0"/>
                        <a:t>4</a:t>
                      </a:r>
                      <a:endParaRPr lang="en-US" sz="1400" dirty="0"/>
                    </a:p>
                  </a:txBody>
                  <a:tcPr>
                    <a:solidFill>
                      <a:schemeClr val="accent2">
                        <a:lumMod val="20000"/>
                        <a:lumOff val="80000"/>
                      </a:schemeClr>
                    </a:solidFill>
                  </a:tcPr>
                </a:tc>
              </a:tr>
              <a:tr h="19718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Hispanic/Latino</a:t>
                      </a:r>
                      <a:endParaRPr lang="en-US" sz="1400" dirty="0"/>
                    </a:p>
                  </a:txBody>
                  <a:tcPr>
                    <a:solidFill>
                      <a:schemeClr val="accent2">
                        <a:lumMod val="20000"/>
                        <a:lumOff val="80000"/>
                      </a:schemeClr>
                    </a:solidFill>
                  </a:tcPr>
                </a:tc>
                <a:tc>
                  <a:txBody>
                    <a:bodyPr/>
                    <a:lstStyle/>
                    <a:p>
                      <a:pPr algn="ctr"/>
                      <a:r>
                        <a:rPr lang="en-US" sz="1400" dirty="0" smtClean="0"/>
                        <a:t>9</a:t>
                      </a:r>
                      <a:endParaRPr lang="en-US" sz="1400" dirty="0"/>
                    </a:p>
                  </a:txBody>
                  <a:tcPr>
                    <a:solidFill>
                      <a:schemeClr val="accent2">
                        <a:lumMod val="20000"/>
                        <a:lumOff val="80000"/>
                      </a:schemeClr>
                    </a:solidFill>
                  </a:tcPr>
                </a:tc>
              </a:tr>
              <a:tr h="19718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White</a:t>
                      </a:r>
                      <a:endParaRPr lang="en-US" sz="1400" dirty="0"/>
                    </a:p>
                  </a:txBody>
                  <a:tcPr>
                    <a:solidFill>
                      <a:schemeClr val="accent2">
                        <a:lumMod val="20000"/>
                        <a:lumOff val="80000"/>
                      </a:schemeClr>
                    </a:solidFill>
                  </a:tcPr>
                </a:tc>
                <a:tc>
                  <a:txBody>
                    <a:bodyPr/>
                    <a:lstStyle/>
                    <a:p>
                      <a:pPr algn="ctr"/>
                      <a:r>
                        <a:rPr lang="en-US" sz="1400" dirty="0" smtClean="0"/>
                        <a:t>79</a:t>
                      </a:r>
                      <a:endParaRPr lang="en-US" sz="1400" dirty="0"/>
                    </a:p>
                  </a:txBody>
                  <a:tcPr>
                    <a:solidFill>
                      <a:schemeClr val="accent2">
                        <a:lumMod val="20000"/>
                        <a:lumOff val="80000"/>
                      </a:schemeClr>
                    </a:solidFill>
                  </a:tcPr>
                </a:tc>
              </a:tr>
              <a:tr h="19718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Other</a:t>
                      </a:r>
                      <a:endParaRPr lang="en-US" sz="1400" dirty="0"/>
                    </a:p>
                  </a:txBody>
                  <a:tcPr>
                    <a:solidFill>
                      <a:schemeClr val="accent2">
                        <a:lumMod val="20000"/>
                        <a:lumOff val="80000"/>
                      </a:schemeClr>
                    </a:solidFill>
                  </a:tcPr>
                </a:tc>
                <a:tc>
                  <a:txBody>
                    <a:bodyPr/>
                    <a:lstStyle/>
                    <a:p>
                      <a:pPr algn="ctr"/>
                      <a:r>
                        <a:rPr lang="en-US" sz="1400" dirty="0" smtClean="0"/>
                        <a:t>2</a:t>
                      </a:r>
                      <a:endParaRPr lang="en-US" sz="1400" dirty="0"/>
                    </a:p>
                  </a:txBody>
                  <a:tcPr>
                    <a:solidFill>
                      <a:schemeClr val="accent2">
                        <a:lumMod val="20000"/>
                        <a:lumOff val="80000"/>
                      </a:schemeClr>
                    </a:solidFill>
                  </a:tcPr>
                </a:tc>
              </a:tr>
              <a:tr h="197180">
                <a:tc>
                  <a:txBody>
                    <a:bodyPr/>
                    <a:lstStyle/>
                    <a:p>
                      <a:pPr algn="l"/>
                      <a:r>
                        <a:rPr lang="en-US" sz="1400" dirty="0" smtClean="0"/>
                        <a:t>Marital Status</a:t>
                      </a:r>
                      <a:endParaRPr lang="en-US" sz="1400" dirty="0"/>
                    </a:p>
                  </a:txBody>
                  <a:tcPr/>
                </a:tc>
                <a:tc>
                  <a:txBody>
                    <a:bodyPr/>
                    <a:lstStyle/>
                    <a:p>
                      <a:pPr algn="l"/>
                      <a:r>
                        <a:rPr lang="en-US" sz="1400" dirty="0" smtClean="0"/>
                        <a:t>Married</a:t>
                      </a:r>
                      <a:endParaRPr lang="en-US" sz="1400" dirty="0"/>
                    </a:p>
                  </a:txBody>
                  <a:tcPr/>
                </a:tc>
                <a:tc>
                  <a:txBody>
                    <a:bodyPr/>
                    <a:lstStyle/>
                    <a:p>
                      <a:pPr algn="ctr"/>
                      <a:r>
                        <a:rPr lang="en-US" sz="1400" dirty="0" smtClean="0"/>
                        <a:t>54%</a:t>
                      </a:r>
                      <a:endParaRPr lang="en-US" sz="1400" dirty="0"/>
                    </a:p>
                  </a:txBody>
                  <a:tcPr/>
                </a:tc>
              </a:tr>
              <a:tr h="197180">
                <a:tc>
                  <a:txBody>
                    <a:bodyPr/>
                    <a:lstStyle/>
                    <a:p>
                      <a:pPr algn="l"/>
                      <a:endParaRPr lang="en-US" sz="1400" dirty="0"/>
                    </a:p>
                  </a:txBody>
                  <a:tcPr/>
                </a:tc>
                <a:tc>
                  <a:txBody>
                    <a:bodyPr/>
                    <a:lstStyle/>
                    <a:p>
                      <a:pPr algn="l"/>
                      <a:r>
                        <a:rPr lang="en-US" sz="1400" dirty="0" smtClean="0"/>
                        <a:t>Divorced/separated/widowed</a:t>
                      </a:r>
                      <a:endParaRPr lang="en-US" sz="1400" dirty="0"/>
                    </a:p>
                  </a:txBody>
                  <a:tcPr/>
                </a:tc>
                <a:tc>
                  <a:txBody>
                    <a:bodyPr/>
                    <a:lstStyle/>
                    <a:p>
                      <a:pPr algn="ctr"/>
                      <a:r>
                        <a:rPr lang="en-US" sz="1400" dirty="0" smtClean="0"/>
                        <a:t>14</a:t>
                      </a:r>
                      <a:endParaRPr lang="en-US" sz="1400" dirty="0"/>
                    </a:p>
                  </a:txBody>
                  <a:tcPr/>
                </a:tc>
              </a:tr>
              <a:tr h="197180">
                <a:tc>
                  <a:txBody>
                    <a:bodyPr/>
                    <a:lstStyle/>
                    <a:p>
                      <a:pPr algn="l"/>
                      <a:endParaRPr lang="en-US" sz="1400" dirty="0"/>
                    </a:p>
                  </a:txBody>
                  <a:tcPr/>
                </a:tc>
                <a:tc>
                  <a:txBody>
                    <a:bodyPr/>
                    <a:lstStyle/>
                    <a:p>
                      <a:pPr algn="l"/>
                      <a:r>
                        <a:rPr lang="en-US" sz="1400" dirty="0" smtClean="0"/>
                        <a:t>Not</a:t>
                      </a:r>
                      <a:r>
                        <a:rPr lang="en-US" sz="1400" baseline="0" dirty="0" smtClean="0"/>
                        <a:t> married, living with partner</a:t>
                      </a:r>
                      <a:endParaRPr lang="en-US" sz="1400" dirty="0"/>
                    </a:p>
                  </a:txBody>
                  <a:tcPr/>
                </a:tc>
                <a:tc>
                  <a:txBody>
                    <a:bodyPr/>
                    <a:lstStyle/>
                    <a:p>
                      <a:pPr algn="ctr"/>
                      <a:r>
                        <a:rPr lang="en-US" sz="1400" dirty="0" smtClean="0"/>
                        <a:t>12</a:t>
                      </a:r>
                      <a:endParaRPr lang="en-US" sz="1400" dirty="0"/>
                    </a:p>
                  </a:txBody>
                  <a:tcPr/>
                </a:tc>
              </a:tr>
              <a:tr h="197180">
                <a:tc>
                  <a:txBody>
                    <a:bodyPr/>
                    <a:lstStyle/>
                    <a:p>
                      <a:pPr algn="l"/>
                      <a:endParaRPr lang="en-US" sz="1400" dirty="0"/>
                    </a:p>
                  </a:txBody>
                  <a:tcPr/>
                </a:tc>
                <a:tc>
                  <a:txBody>
                    <a:bodyPr/>
                    <a:lstStyle/>
                    <a:p>
                      <a:pPr algn="l"/>
                      <a:r>
                        <a:rPr lang="en-US" sz="1400" dirty="0" smtClean="0"/>
                        <a:t>Single, never married</a:t>
                      </a:r>
                      <a:endParaRPr lang="en-US" sz="1400" dirty="0"/>
                    </a:p>
                  </a:txBody>
                  <a:tcPr/>
                </a:tc>
                <a:tc>
                  <a:txBody>
                    <a:bodyPr/>
                    <a:lstStyle/>
                    <a:p>
                      <a:pPr algn="ctr"/>
                      <a:r>
                        <a:rPr lang="en-US" sz="1400" dirty="0" smtClean="0"/>
                        <a:t>20</a:t>
                      </a:r>
                      <a:endParaRPr lang="en-US" sz="1400" dirty="0"/>
                    </a:p>
                  </a:txBody>
                  <a:tcPr/>
                </a:tc>
              </a:tr>
            </a:tbl>
          </a:graphicData>
        </a:graphic>
      </p:graphicFrame>
      <p:sp>
        <p:nvSpPr>
          <p:cNvPr id="3" name="Slide Number Placeholder 2"/>
          <p:cNvSpPr>
            <a:spLocks noGrp="1"/>
          </p:cNvSpPr>
          <p:nvPr>
            <p:ph type="sldNum" sz="quarter" idx="12"/>
          </p:nvPr>
        </p:nvSpPr>
        <p:spPr/>
        <p:txBody>
          <a:bodyPr/>
          <a:lstStyle/>
          <a:p>
            <a:fld id="{454D6236-A3E4-41DD-BE74-F72EFF9C08FC}" type="slidenum">
              <a:rPr lang="en-US" smtClean="0"/>
              <a:t>69</a:t>
            </a:fld>
            <a:endParaRPr lang="en-US" dirty="0"/>
          </a:p>
        </p:txBody>
      </p:sp>
    </p:spTree>
    <p:extLst>
      <p:ext uri="{BB962C8B-B14F-4D97-AF65-F5344CB8AC3E}">
        <p14:creationId xmlns:p14="http://schemas.microsoft.com/office/powerpoint/2010/main" val="1839854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9144001" cy="1143000"/>
          </a:xfrm>
        </p:spPr>
        <p:txBody>
          <a:bodyPr/>
          <a:lstStyle/>
          <a:p>
            <a:r>
              <a:rPr lang="en-US" dirty="0" smtClean="0"/>
              <a:t>Employees do not appear very knowledgeable about how much of the benefit cost is picked up by their employer</a:t>
            </a:r>
            <a:endParaRPr lang="en-US" dirty="0"/>
          </a:p>
        </p:txBody>
      </p:sp>
      <p:sp>
        <p:nvSpPr>
          <p:cNvPr id="3" name="Content Placeholder 2"/>
          <p:cNvSpPr>
            <a:spLocks noGrp="1"/>
          </p:cNvSpPr>
          <p:nvPr>
            <p:ph idx="1"/>
          </p:nvPr>
        </p:nvSpPr>
        <p:spPr/>
        <p:txBody>
          <a:bodyPr/>
          <a:lstStyle/>
          <a:p>
            <a:r>
              <a:rPr lang="en-US" dirty="0"/>
              <a:t>To the best of your knowledge, does your employer pay all of the cost, some of the cost, or none of the cost of the benefit? </a:t>
            </a:r>
            <a:r>
              <a:rPr lang="en-US" dirty="0" smtClean="0"/>
              <a:t>(2013 n=1,014)</a:t>
            </a:r>
            <a:endParaRPr lang="en-US" dirty="0"/>
          </a:p>
        </p:txBody>
      </p:sp>
      <p:sp>
        <p:nvSpPr>
          <p:cNvPr id="4" name="Text Placeholder 3"/>
          <p:cNvSpPr>
            <a:spLocks noGrp="1"/>
          </p:cNvSpPr>
          <p:nvPr>
            <p:ph type="body" sz="quarter" idx="13"/>
          </p:nvPr>
        </p:nvSpPr>
        <p:spPr>
          <a:xfrm>
            <a:off x="152400" y="6324600"/>
            <a:ext cx="6600092" cy="3810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a:p>
            <a:endParaRPr lang="en-US" dirty="0"/>
          </a:p>
        </p:txBody>
      </p:sp>
      <p:graphicFrame>
        <p:nvGraphicFramePr>
          <p:cNvPr id="5" name="Chart 4"/>
          <p:cNvGraphicFramePr/>
          <p:nvPr>
            <p:extLst>
              <p:ext uri="{D42A27DB-BD31-4B8C-83A1-F6EECF244321}">
                <p14:modId xmlns:p14="http://schemas.microsoft.com/office/powerpoint/2010/main" val="3176569275"/>
              </p:ext>
            </p:extLst>
          </p:nvPr>
        </p:nvGraphicFramePr>
        <p:xfrm>
          <a:off x="478971" y="1524000"/>
          <a:ext cx="8229599" cy="48514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54D6236-A3E4-41DD-BE74-F72EFF9C08FC}" type="slidenum">
              <a:rPr lang="en-US" smtClean="0"/>
              <a:t>7</a:t>
            </a:fld>
            <a:endParaRPr lang="en-US" dirty="0"/>
          </a:p>
        </p:txBody>
      </p:sp>
    </p:spTree>
    <p:extLst>
      <p:ext uri="{BB962C8B-B14F-4D97-AF65-F5344CB8AC3E}">
        <p14:creationId xmlns:p14="http://schemas.microsoft.com/office/powerpoint/2010/main" val="13861315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 Profile, continued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12208730"/>
              </p:ext>
            </p:extLst>
          </p:nvPr>
        </p:nvGraphicFramePr>
        <p:xfrm>
          <a:off x="899885" y="1315397"/>
          <a:ext cx="7373257" cy="4998720"/>
        </p:xfrm>
        <a:graphic>
          <a:graphicData uri="http://schemas.openxmlformats.org/drawingml/2006/table">
            <a:tbl>
              <a:tblPr firstRow="1" bandRow="1">
                <a:tableStyleId>{2D5ABB26-0587-4C30-8999-92F81FD0307C}</a:tableStyleId>
              </a:tblPr>
              <a:tblGrid>
                <a:gridCol w="1552265"/>
                <a:gridCol w="3945339"/>
                <a:gridCol w="1875653"/>
              </a:tblGrid>
              <a:tr h="298788">
                <a:tc>
                  <a:txBody>
                    <a:bodyPr/>
                    <a:lstStyle/>
                    <a:p>
                      <a:endParaRPr lang="en-US" sz="1400" dirty="0"/>
                    </a:p>
                  </a:txBody>
                  <a:tcPr/>
                </a:tc>
                <a:tc>
                  <a:txBody>
                    <a:bodyPr/>
                    <a:lstStyle/>
                    <a:p>
                      <a:endParaRPr lang="en-US" sz="1400" dirty="0"/>
                    </a:p>
                  </a:txBody>
                  <a:tcPr/>
                </a:tc>
                <a:tc>
                  <a:txBody>
                    <a:bodyPr/>
                    <a:lstStyle/>
                    <a:p>
                      <a:pPr algn="ctr"/>
                      <a:r>
                        <a:rPr lang="en-US" sz="1400" dirty="0" smtClean="0"/>
                        <a:t>(n=1,014)</a:t>
                      </a:r>
                      <a:endParaRPr lang="en-US" sz="1400" dirty="0"/>
                    </a:p>
                  </a:txBody>
                  <a:tcPr/>
                </a:tc>
              </a:tr>
              <a:tr h="298788">
                <a:tc rowSpan="2">
                  <a:txBody>
                    <a:bodyPr/>
                    <a:lstStyle/>
                    <a:p>
                      <a:r>
                        <a:rPr lang="en-US" sz="1400" dirty="0" smtClean="0"/>
                        <a:t>Employment status</a:t>
                      </a:r>
                      <a:endParaRPr lang="en-US" sz="1400" dirty="0"/>
                    </a:p>
                  </a:txBody>
                  <a:tcPr>
                    <a:solidFill>
                      <a:schemeClr val="accent2">
                        <a:lumMod val="20000"/>
                        <a:lumOff val="80000"/>
                      </a:schemeClr>
                    </a:solidFill>
                  </a:tcPr>
                </a:tc>
                <a:tc>
                  <a:txBody>
                    <a:bodyPr/>
                    <a:lstStyle/>
                    <a:p>
                      <a:r>
                        <a:rPr lang="en-US" sz="1400" dirty="0" smtClean="0"/>
                        <a:t>Employed full time</a:t>
                      </a:r>
                      <a:endParaRPr lang="en-US" sz="1400" dirty="0"/>
                    </a:p>
                  </a:txBody>
                  <a:tcPr>
                    <a:solidFill>
                      <a:schemeClr val="accent2">
                        <a:lumMod val="20000"/>
                        <a:lumOff val="80000"/>
                      </a:schemeClr>
                    </a:solidFill>
                  </a:tcPr>
                </a:tc>
                <a:tc>
                  <a:txBody>
                    <a:bodyPr/>
                    <a:lstStyle/>
                    <a:p>
                      <a:pPr algn="ctr"/>
                      <a:r>
                        <a:rPr lang="en-US" sz="1400" b="0" dirty="0" smtClean="0"/>
                        <a:t>82%</a:t>
                      </a:r>
                      <a:endParaRPr lang="en-US" sz="1400" b="0" dirty="0"/>
                    </a:p>
                  </a:txBody>
                  <a:tcPr>
                    <a:solidFill>
                      <a:schemeClr val="accent2">
                        <a:lumMod val="20000"/>
                        <a:lumOff val="80000"/>
                      </a:schemeClr>
                    </a:solidFill>
                  </a:tcPr>
                </a:tc>
              </a:tr>
              <a:tr h="298788">
                <a:tc vMerge="1">
                  <a:txBody>
                    <a:bodyPr/>
                    <a:lstStyle/>
                    <a:p>
                      <a:endParaRPr lang="en-US" sz="1600" dirty="0"/>
                    </a:p>
                  </a:txBody>
                  <a:tcPr>
                    <a:solidFill>
                      <a:schemeClr val="accent2">
                        <a:lumMod val="20000"/>
                        <a:lumOff val="80000"/>
                      </a:schemeClr>
                    </a:solidFill>
                  </a:tcPr>
                </a:tc>
                <a:tc>
                  <a:txBody>
                    <a:bodyPr/>
                    <a:lstStyle/>
                    <a:p>
                      <a:r>
                        <a:rPr lang="en-US" sz="1400" dirty="0" smtClean="0"/>
                        <a:t>Employed part time</a:t>
                      </a:r>
                      <a:endParaRPr lang="en-US" sz="1400" dirty="0"/>
                    </a:p>
                  </a:txBody>
                  <a:tcPr>
                    <a:solidFill>
                      <a:schemeClr val="accent2">
                        <a:lumMod val="20000"/>
                        <a:lumOff val="80000"/>
                      </a:schemeClr>
                    </a:solidFill>
                  </a:tcPr>
                </a:tc>
                <a:tc>
                  <a:txBody>
                    <a:bodyPr/>
                    <a:lstStyle/>
                    <a:p>
                      <a:pPr algn="ctr"/>
                      <a:r>
                        <a:rPr lang="en-US" sz="1400" b="0" dirty="0" smtClean="0"/>
                        <a:t>18</a:t>
                      </a:r>
                      <a:endParaRPr lang="en-US" sz="1400" b="0" dirty="0"/>
                    </a:p>
                  </a:txBody>
                  <a:tcPr>
                    <a:solidFill>
                      <a:schemeClr val="accent2">
                        <a:lumMod val="20000"/>
                        <a:lumOff val="80000"/>
                      </a:schemeClr>
                    </a:solidFill>
                  </a:tcPr>
                </a:tc>
              </a:tr>
              <a:tr h="298788">
                <a:tc rowSpan="2">
                  <a:txBody>
                    <a:bodyPr/>
                    <a:lstStyle/>
                    <a:p>
                      <a:r>
                        <a:rPr lang="en-US" sz="1400" dirty="0" smtClean="0"/>
                        <a:t>Self employed</a:t>
                      </a:r>
                      <a:endParaRPr lang="en-US" sz="1400" dirty="0"/>
                    </a:p>
                  </a:txBody>
                  <a:tcPr/>
                </a:tc>
                <a:tc>
                  <a:txBody>
                    <a:bodyPr/>
                    <a:lstStyle/>
                    <a:p>
                      <a:r>
                        <a:rPr lang="en-US" sz="1400" dirty="0" smtClean="0"/>
                        <a:t>Yes</a:t>
                      </a:r>
                      <a:endParaRPr lang="en-US" sz="1400" dirty="0"/>
                    </a:p>
                  </a:txBody>
                  <a:tcPr/>
                </a:tc>
                <a:tc>
                  <a:txBody>
                    <a:bodyPr/>
                    <a:lstStyle/>
                    <a:p>
                      <a:pPr algn="ctr"/>
                      <a:r>
                        <a:rPr lang="en-US" sz="1400" b="0" dirty="0" smtClean="0"/>
                        <a:t>9%</a:t>
                      </a:r>
                      <a:endParaRPr lang="en-US" sz="1400" b="0" dirty="0"/>
                    </a:p>
                  </a:txBody>
                  <a:tcPr/>
                </a:tc>
              </a:tr>
              <a:tr h="298788">
                <a:tc vMerge="1">
                  <a:txBody>
                    <a:bodyPr/>
                    <a:lstStyle/>
                    <a:p>
                      <a:endParaRPr lang="en-US" sz="1600" dirty="0"/>
                    </a:p>
                  </a:txBody>
                  <a:tcPr/>
                </a:tc>
                <a:tc>
                  <a:txBody>
                    <a:bodyPr/>
                    <a:lstStyle/>
                    <a:p>
                      <a:r>
                        <a:rPr lang="en-US" sz="1400" dirty="0" smtClean="0"/>
                        <a:t>No</a:t>
                      </a:r>
                      <a:endParaRPr lang="en-US" sz="1400" dirty="0"/>
                    </a:p>
                  </a:txBody>
                  <a:tcPr/>
                </a:tc>
                <a:tc>
                  <a:txBody>
                    <a:bodyPr/>
                    <a:lstStyle/>
                    <a:p>
                      <a:pPr algn="ctr"/>
                      <a:r>
                        <a:rPr lang="en-US" sz="1400" b="0" dirty="0" smtClean="0"/>
                        <a:t>91</a:t>
                      </a:r>
                      <a:endParaRPr lang="en-US" sz="1400" b="0" dirty="0"/>
                    </a:p>
                  </a:txBody>
                  <a:tcPr/>
                </a:tc>
              </a:tr>
              <a:tr h="298788">
                <a:tc rowSpan="2">
                  <a:txBody>
                    <a:bodyPr/>
                    <a:lstStyle/>
                    <a:p>
                      <a:r>
                        <a:rPr lang="en-US" sz="1400" dirty="0" smtClean="0"/>
                        <a:t>Employer size</a:t>
                      </a:r>
                      <a:endParaRPr lang="en-US" sz="1400" dirty="0"/>
                    </a:p>
                  </a:txBody>
                  <a:tcPr>
                    <a:solidFill>
                      <a:schemeClr val="accent2">
                        <a:lumMod val="20000"/>
                        <a:lumOff val="80000"/>
                      </a:schemeClr>
                    </a:solidFill>
                  </a:tcPr>
                </a:tc>
                <a:tc>
                  <a:txBody>
                    <a:bodyPr/>
                    <a:lstStyle/>
                    <a:p>
                      <a:r>
                        <a:rPr lang="en-US" sz="1400" dirty="0" smtClean="0"/>
                        <a:t>Less than 50 employees</a:t>
                      </a:r>
                      <a:endParaRPr lang="en-US" sz="1400" dirty="0"/>
                    </a:p>
                  </a:txBody>
                  <a:tcPr>
                    <a:solidFill>
                      <a:schemeClr val="accent2">
                        <a:lumMod val="20000"/>
                        <a:lumOff val="80000"/>
                      </a:schemeClr>
                    </a:solidFill>
                  </a:tcPr>
                </a:tc>
                <a:tc>
                  <a:txBody>
                    <a:bodyPr/>
                    <a:lstStyle/>
                    <a:p>
                      <a:pPr algn="ctr"/>
                      <a:r>
                        <a:rPr lang="en-US" sz="1400" b="0" dirty="0" smtClean="0"/>
                        <a:t>29%</a:t>
                      </a:r>
                      <a:endParaRPr lang="en-US" sz="1400" b="0" dirty="0"/>
                    </a:p>
                  </a:txBody>
                  <a:tcPr>
                    <a:solidFill>
                      <a:schemeClr val="accent2">
                        <a:lumMod val="20000"/>
                        <a:lumOff val="80000"/>
                      </a:schemeClr>
                    </a:solidFill>
                  </a:tcPr>
                </a:tc>
              </a:tr>
              <a:tr h="298788">
                <a:tc vMerge="1">
                  <a:txBody>
                    <a:bodyPr/>
                    <a:lstStyle/>
                    <a:p>
                      <a:endParaRPr lang="en-US" sz="1600" dirty="0"/>
                    </a:p>
                  </a:txBody>
                  <a:tcPr/>
                </a:tc>
                <a:tc>
                  <a:txBody>
                    <a:bodyPr/>
                    <a:lstStyle/>
                    <a:p>
                      <a:r>
                        <a:rPr lang="en-US" sz="1400" dirty="0" smtClean="0"/>
                        <a:t>50 to 99 employees</a:t>
                      </a:r>
                      <a:endParaRPr lang="en-US" sz="1400" dirty="0"/>
                    </a:p>
                  </a:txBody>
                  <a:tcPr>
                    <a:solidFill>
                      <a:schemeClr val="accent2">
                        <a:lumMod val="20000"/>
                        <a:lumOff val="80000"/>
                      </a:schemeClr>
                    </a:solidFill>
                  </a:tcPr>
                </a:tc>
                <a:tc>
                  <a:txBody>
                    <a:bodyPr/>
                    <a:lstStyle/>
                    <a:p>
                      <a:pPr algn="ctr"/>
                      <a:r>
                        <a:rPr lang="en-US" sz="1400" b="0" dirty="0" smtClean="0"/>
                        <a:t>9</a:t>
                      </a:r>
                      <a:endParaRPr lang="en-US" sz="1400" b="0" dirty="0"/>
                    </a:p>
                  </a:txBody>
                  <a:tcPr>
                    <a:solidFill>
                      <a:schemeClr val="accent2">
                        <a:lumMod val="20000"/>
                        <a:lumOff val="80000"/>
                      </a:schemeClr>
                    </a:solidFill>
                  </a:tcPr>
                </a:tc>
              </a:tr>
              <a:tr h="298788">
                <a:tc>
                  <a:txBody>
                    <a:bodyPr/>
                    <a:lstStyle/>
                    <a:p>
                      <a:endParaRPr lang="en-US" sz="1400" i="0" dirty="0"/>
                    </a:p>
                  </a:txBody>
                  <a:tcPr>
                    <a:solidFill>
                      <a:schemeClr val="accent2">
                        <a:lumMod val="20000"/>
                        <a:lumOff val="80000"/>
                      </a:schemeClr>
                    </a:solidFill>
                  </a:tcPr>
                </a:tc>
                <a:tc>
                  <a:txBody>
                    <a:bodyPr/>
                    <a:lstStyle/>
                    <a:p>
                      <a:r>
                        <a:rPr lang="en-US" sz="1400" i="0" dirty="0" smtClean="0"/>
                        <a:t>100 to 499 employees</a:t>
                      </a:r>
                      <a:endParaRPr lang="en-US" sz="1400" i="0" dirty="0"/>
                    </a:p>
                  </a:txBody>
                  <a:tcPr>
                    <a:solidFill>
                      <a:schemeClr val="accent2">
                        <a:lumMod val="20000"/>
                        <a:lumOff val="80000"/>
                      </a:schemeClr>
                    </a:solidFill>
                  </a:tcPr>
                </a:tc>
                <a:tc>
                  <a:txBody>
                    <a:bodyPr/>
                    <a:lstStyle/>
                    <a:p>
                      <a:pPr algn="ctr"/>
                      <a:r>
                        <a:rPr lang="en-US" sz="1400" b="0" dirty="0" smtClean="0"/>
                        <a:t>17</a:t>
                      </a:r>
                      <a:endParaRPr lang="en-US" sz="1400" b="0" dirty="0"/>
                    </a:p>
                  </a:txBody>
                  <a:tcPr>
                    <a:solidFill>
                      <a:schemeClr val="accent2">
                        <a:lumMod val="20000"/>
                        <a:lumOff val="80000"/>
                      </a:schemeClr>
                    </a:solidFill>
                  </a:tcPr>
                </a:tc>
              </a:tr>
              <a:tr h="298788">
                <a:tc>
                  <a:txBody>
                    <a:bodyPr/>
                    <a:lstStyle/>
                    <a:p>
                      <a:endParaRPr lang="en-US" sz="1400" dirty="0"/>
                    </a:p>
                  </a:txBody>
                  <a:tcPr>
                    <a:solidFill>
                      <a:schemeClr val="accent2">
                        <a:lumMod val="20000"/>
                        <a:lumOff val="80000"/>
                      </a:schemeClr>
                    </a:solidFill>
                  </a:tcPr>
                </a:tc>
                <a:tc>
                  <a:txBody>
                    <a:bodyPr/>
                    <a:lstStyle/>
                    <a:p>
                      <a:r>
                        <a:rPr lang="en-US" sz="1400" dirty="0" smtClean="0"/>
                        <a:t>500</a:t>
                      </a:r>
                      <a:r>
                        <a:rPr lang="en-US" sz="1400" baseline="0" dirty="0" smtClean="0"/>
                        <a:t> or more employees</a:t>
                      </a:r>
                      <a:endParaRPr lang="en-US" sz="1400" dirty="0"/>
                    </a:p>
                  </a:txBody>
                  <a:tcPr>
                    <a:solidFill>
                      <a:schemeClr val="accent2">
                        <a:lumMod val="20000"/>
                        <a:lumOff val="80000"/>
                      </a:schemeClr>
                    </a:solidFill>
                  </a:tcPr>
                </a:tc>
                <a:tc>
                  <a:txBody>
                    <a:bodyPr/>
                    <a:lstStyle/>
                    <a:p>
                      <a:pPr algn="ctr"/>
                      <a:r>
                        <a:rPr lang="en-US" sz="1400" b="0" dirty="0" smtClean="0"/>
                        <a:t>45</a:t>
                      </a:r>
                      <a:endParaRPr lang="en-US" sz="1400" b="0" dirty="0"/>
                    </a:p>
                  </a:txBody>
                  <a:tcPr>
                    <a:solidFill>
                      <a:schemeClr val="accent2">
                        <a:lumMod val="20000"/>
                        <a:lumOff val="80000"/>
                      </a:schemeClr>
                    </a:solidFill>
                  </a:tcPr>
                </a:tc>
              </a:tr>
              <a:tr h="298788">
                <a:tc rowSpan="2">
                  <a:txBody>
                    <a:bodyPr/>
                    <a:lstStyle/>
                    <a:p>
                      <a:r>
                        <a:rPr lang="en-US" sz="1400" dirty="0" smtClean="0"/>
                        <a:t>Employment status of spouse (n=546)</a:t>
                      </a:r>
                      <a:endParaRPr lang="en-US" sz="1400" dirty="0"/>
                    </a:p>
                  </a:txBody>
                  <a:tcPr>
                    <a:noFill/>
                  </a:tcPr>
                </a:tc>
                <a:tc>
                  <a:txBody>
                    <a:bodyPr/>
                    <a:lstStyle/>
                    <a:p>
                      <a:r>
                        <a:rPr lang="en-US" sz="1400" dirty="0" smtClean="0"/>
                        <a:t>Employed</a:t>
                      </a:r>
                      <a:endParaRPr lang="en-US" sz="1400" dirty="0"/>
                    </a:p>
                  </a:txBody>
                  <a:tcPr>
                    <a:noFill/>
                  </a:tcPr>
                </a:tc>
                <a:tc>
                  <a:txBody>
                    <a:bodyPr/>
                    <a:lstStyle/>
                    <a:p>
                      <a:pPr algn="ctr"/>
                      <a:r>
                        <a:rPr lang="en-US" sz="1400" b="0" dirty="0" smtClean="0"/>
                        <a:t>77%</a:t>
                      </a:r>
                      <a:endParaRPr lang="en-US" sz="1400" b="0" dirty="0"/>
                    </a:p>
                  </a:txBody>
                  <a:tcPr>
                    <a:noFill/>
                  </a:tcPr>
                </a:tc>
              </a:tr>
              <a:tr h="298788">
                <a:tc vMerge="1">
                  <a:txBody>
                    <a:bodyPr/>
                    <a:lstStyle/>
                    <a:p>
                      <a:endParaRPr lang="en-US" sz="1600" dirty="0"/>
                    </a:p>
                  </a:txBody>
                  <a:tcPr>
                    <a:solidFill>
                      <a:schemeClr val="accent2">
                        <a:lumMod val="20000"/>
                        <a:lumOff val="80000"/>
                      </a:schemeClr>
                    </a:solidFill>
                  </a:tcPr>
                </a:tc>
                <a:tc>
                  <a:txBody>
                    <a:bodyPr/>
                    <a:lstStyle/>
                    <a:p>
                      <a:r>
                        <a:rPr lang="en-US" sz="1400" dirty="0" smtClean="0"/>
                        <a:t>Not employed</a:t>
                      </a:r>
                      <a:endParaRPr lang="en-US" sz="1400" dirty="0"/>
                    </a:p>
                  </a:txBody>
                  <a:tcPr>
                    <a:noFill/>
                  </a:tcPr>
                </a:tc>
                <a:tc>
                  <a:txBody>
                    <a:bodyPr/>
                    <a:lstStyle/>
                    <a:p>
                      <a:pPr algn="ctr"/>
                      <a:r>
                        <a:rPr lang="en-US" sz="1400" b="0" dirty="0" smtClean="0"/>
                        <a:t>23</a:t>
                      </a:r>
                      <a:endParaRPr lang="en-US" sz="1400" b="0" dirty="0"/>
                    </a:p>
                  </a:txBody>
                  <a:tcPr>
                    <a:noFill/>
                  </a:tcPr>
                </a:tc>
              </a:tr>
              <a:tr h="298788">
                <a:tc>
                  <a:txBody>
                    <a:bodyPr/>
                    <a:lstStyle/>
                    <a:p>
                      <a:r>
                        <a:rPr lang="en-US" sz="1400" dirty="0" smtClean="0"/>
                        <a:t>Health Status</a:t>
                      </a:r>
                      <a:endParaRPr lang="en-US" sz="1400" dirty="0"/>
                    </a:p>
                  </a:txBody>
                  <a:tcPr>
                    <a:solidFill>
                      <a:schemeClr val="accent2">
                        <a:lumMod val="20000"/>
                        <a:lumOff val="80000"/>
                      </a:schemeClr>
                    </a:solidFill>
                  </a:tcPr>
                </a:tc>
                <a:tc>
                  <a:txBody>
                    <a:bodyPr/>
                    <a:lstStyle/>
                    <a:p>
                      <a:r>
                        <a:rPr lang="en-US" sz="1400" dirty="0" smtClean="0"/>
                        <a:t>Excellent</a:t>
                      </a:r>
                      <a:endParaRPr lang="en-US" sz="1400" dirty="0"/>
                    </a:p>
                  </a:txBody>
                  <a:tcPr>
                    <a:solidFill>
                      <a:schemeClr val="accent2">
                        <a:lumMod val="20000"/>
                        <a:lumOff val="80000"/>
                      </a:schemeClr>
                    </a:solidFill>
                  </a:tcPr>
                </a:tc>
                <a:tc>
                  <a:txBody>
                    <a:bodyPr/>
                    <a:lstStyle/>
                    <a:p>
                      <a:pPr algn="ctr"/>
                      <a:r>
                        <a:rPr lang="en-US" sz="1400" dirty="0" smtClean="0"/>
                        <a:t>14%</a:t>
                      </a:r>
                      <a:endParaRPr lang="en-US" sz="1400" dirty="0"/>
                    </a:p>
                  </a:txBody>
                  <a:tcPr>
                    <a:solidFill>
                      <a:schemeClr val="accent2">
                        <a:lumMod val="20000"/>
                        <a:lumOff val="80000"/>
                      </a:schemeClr>
                    </a:solidFill>
                  </a:tcPr>
                </a:tc>
              </a:tr>
              <a:tr h="298788">
                <a:tc>
                  <a:txBody>
                    <a:bodyPr/>
                    <a:lstStyle/>
                    <a:p>
                      <a:endParaRPr lang="en-US" sz="1400" dirty="0"/>
                    </a:p>
                  </a:txBody>
                  <a:tcPr>
                    <a:solidFill>
                      <a:schemeClr val="accent2">
                        <a:lumMod val="20000"/>
                        <a:lumOff val="80000"/>
                      </a:schemeClr>
                    </a:solidFill>
                  </a:tcPr>
                </a:tc>
                <a:tc>
                  <a:txBody>
                    <a:bodyPr/>
                    <a:lstStyle/>
                    <a:p>
                      <a:r>
                        <a:rPr lang="en-US" sz="1400" dirty="0" smtClean="0"/>
                        <a:t>Very good</a:t>
                      </a:r>
                      <a:endParaRPr lang="en-US" sz="1400" dirty="0"/>
                    </a:p>
                  </a:txBody>
                  <a:tcPr>
                    <a:solidFill>
                      <a:schemeClr val="accent2">
                        <a:lumMod val="20000"/>
                        <a:lumOff val="80000"/>
                      </a:schemeClr>
                    </a:solidFill>
                  </a:tcPr>
                </a:tc>
                <a:tc>
                  <a:txBody>
                    <a:bodyPr/>
                    <a:lstStyle/>
                    <a:p>
                      <a:pPr algn="ctr"/>
                      <a:r>
                        <a:rPr lang="en-US" sz="1400" dirty="0" smtClean="0"/>
                        <a:t>43</a:t>
                      </a:r>
                      <a:endParaRPr lang="en-US" sz="1400" dirty="0"/>
                    </a:p>
                  </a:txBody>
                  <a:tcPr>
                    <a:solidFill>
                      <a:schemeClr val="accent2">
                        <a:lumMod val="20000"/>
                        <a:lumOff val="80000"/>
                      </a:schemeClr>
                    </a:solidFill>
                  </a:tcPr>
                </a:tc>
              </a:tr>
              <a:tr h="298788">
                <a:tc>
                  <a:txBody>
                    <a:bodyPr/>
                    <a:lstStyle/>
                    <a:p>
                      <a:endParaRPr lang="en-US" sz="1400" dirty="0"/>
                    </a:p>
                  </a:txBody>
                  <a:tcPr>
                    <a:solidFill>
                      <a:schemeClr val="accent2">
                        <a:lumMod val="20000"/>
                        <a:lumOff val="80000"/>
                      </a:schemeClr>
                    </a:solidFill>
                  </a:tcPr>
                </a:tc>
                <a:tc>
                  <a:txBody>
                    <a:bodyPr/>
                    <a:lstStyle/>
                    <a:p>
                      <a:r>
                        <a:rPr lang="en-US" sz="1400" dirty="0" smtClean="0"/>
                        <a:t>Good</a:t>
                      </a:r>
                      <a:endParaRPr lang="en-US" sz="1400" dirty="0"/>
                    </a:p>
                  </a:txBody>
                  <a:tcPr>
                    <a:solidFill>
                      <a:schemeClr val="accent2">
                        <a:lumMod val="20000"/>
                        <a:lumOff val="80000"/>
                      </a:schemeClr>
                    </a:solidFill>
                  </a:tcPr>
                </a:tc>
                <a:tc>
                  <a:txBody>
                    <a:bodyPr/>
                    <a:lstStyle/>
                    <a:p>
                      <a:pPr algn="ctr"/>
                      <a:r>
                        <a:rPr lang="en-US" sz="1400" dirty="0" smtClean="0"/>
                        <a:t>31</a:t>
                      </a:r>
                      <a:endParaRPr lang="en-US" sz="1400" dirty="0"/>
                    </a:p>
                  </a:txBody>
                  <a:tcPr>
                    <a:solidFill>
                      <a:schemeClr val="accent2">
                        <a:lumMod val="20000"/>
                        <a:lumOff val="80000"/>
                      </a:schemeClr>
                    </a:solidFill>
                  </a:tcPr>
                </a:tc>
              </a:tr>
              <a:tr h="298788">
                <a:tc>
                  <a:txBody>
                    <a:bodyPr/>
                    <a:lstStyle/>
                    <a:p>
                      <a:endParaRPr lang="en-US" sz="1400" dirty="0"/>
                    </a:p>
                  </a:txBody>
                  <a:tcPr>
                    <a:solidFill>
                      <a:schemeClr val="accent2">
                        <a:lumMod val="20000"/>
                        <a:lumOff val="80000"/>
                      </a:schemeClr>
                    </a:solidFill>
                  </a:tcPr>
                </a:tc>
                <a:tc>
                  <a:txBody>
                    <a:bodyPr/>
                    <a:lstStyle/>
                    <a:p>
                      <a:r>
                        <a:rPr lang="en-US" sz="1400" dirty="0" smtClean="0"/>
                        <a:t>Fair</a:t>
                      </a:r>
                      <a:endParaRPr lang="en-US" sz="1400" dirty="0"/>
                    </a:p>
                  </a:txBody>
                  <a:tcPr>
                    <a:solidFill>
                      <a:schemeClr val="accent2">
                        <a:lumMod val="20000"/>
                        <a:lumOff val="80000"/>
                      </a:schemeClr>
                    </a:solidFill>
                  </a:tcPr>
                </a:tc>
                <a:tc>
                  <a:txBody>
                    <a:bodyPr/>
                    <a:lstStyle/>
                    <a:p>
                      <a:pPr algn="ctr"/>
                      <a:r>
                        <a:rPr lang="en-US" sz="1400" dirty="0" smtClean="0"/>
                        <a:t>10</a:t>
                      </a:r>
                      <a:endParaRPr lang="en-US" sz="1400" dirty="0"/>
                    </a:p>
                  </a:txBody>
                  <a:tcPr>
                    <a:solidFill>
                      <a:schemeClr val="accent2">
                        <a:lumMod val="20000"/>
                        <a:lumOff val="80000"/>
                      </a:schemeClr>
                    </a:solidFill>
                  </a:tcPr>
                </a:tc>
              </a:tr>
              <a:tr h="298788">
                <a:tc>
                  <a:txBody>
                    <a:bodyPr/>
                    <a:lstStyle/>
                    <a:p>
                      <a:endParaRPr lang="en-US" sz="1400" dirty="0"/>
                    </a:p>
                  </a:txBody>
                  <a:tcPr>
                    <a:solidFill>
                      <a:schemeClr val="accent2">
                        <a:lumMod val="20000"/>
                        <a:lumOff val="80000"/>
                      </a:schemeClr>
                    </a:solidFill>
                  </a:tcPr>
                </a:tc>
                <a:tc>
                  <a:txBody>
                    <a:bodyPr/>
                    <a:lstStyle/>
                    <a:p>
                      <a:r>
                        <a:rPr lang="en-US" sz="1400" dirty="0" smtClean="0"/>
                        <a:t>Poor</a:t>
                      </a:r>
                      <a:endParaRPr lang="en-US" sz="1400" dirty="0"/>
                    </a:p>
                  </a:txBody>
                  <a:tcPr>
                    <a:solidFill>
                      <a:schemeClr val="accent2">
                        <a:lumMod val="20000"/>
                        <a:lumOff val="80000"/>
                      </a:schemeClr>
                    </a:solidFill>
                  </a:tcPr>
                </a:tc>
                <a:tc>
                  <a:txBody>
                    <a:bodyPr/>
                    <a:lstStyle/>
                    <a:p>
                      <a:pPr algn="ctr"/>
                      <a:r>
                        <a:rPr lang="en-US" sz="1400" dirty="0" smtClean="0"/>
                        <a:t>2</a:t>
                      </a:r>
                      <a:endParaRPr lang="en-US" sz="1400" dirty="0"/>
                    </a:p>
                  </a:txBody>
                  <a:tcPr>
                    <a:solidFill>
                      <a:schemeClr val="accent2">
                        <a:lumMod val="20000"/>
                        <a:lumOff val="80000"/>
                      </a:schemeClr>
                    </a:solidFill>
                  </a:tcPr>
                </a:tc>
              </a:tr>
            </a:tbl>
          </a:graphicData>
        </a:graphic>
      </p:graphicFrame>
      <p:sp>
        <p:nvSpPr>
          <p:cNvPr id="3" name="Slide Number Placeholder 2"/>
          <p:cNvSpPr>
            <a:spLocks noGrp="1"/>
          </p:cNvSpPr>
          <p:nvPr>
            <p:ph type="sldNum" sz="quarter" idx="12"/>
          </p:nvPr>
        </p:nvSpPr>
        <p:spPr/>
        <p:txBody>
          <a:bodyPr/>
          <a:lstStyle/>
          <a:p>
            <a:fld id="{454D6236-A3E4-41DD-BE74-F72EFF9C08FC}" type="slidenum">
              <a:rPr lang="en-US" smtClean="0"/>
              <a:t>70</a:t>
            </a:fld>
            <a:endParaRPr lang="en-US" dirty="0"/>
          </a:p>
        </p:txBody>
      </p:sp>
    </p:spTree>
    <p:extLst>
      <p:ext uri="{BB962C8B-B14F-4D97-AF65-F5344CB8AC3E}">
        <p14:creationId xmlns:p14="http://schemas.microsoft.com/office/powerpoint/2010/main" val="11107341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Respondent Profile, continued</a:t>
            </a:r>
          </a:p>
        </p:txBody>
      </p:sp>
      <p:graphicFrame>
        <p:nvGraphicFramePr>
          <p:cNvPr id="5" name="Table 4"/>
          <p:cNvGraphicFramePr>
            <a:graphicFrameLocks noGrp="1"/>
          </p:cNvGraphicFramePr>
          <p:nvPr>
            <p:extLst>
              <p:ext uri="{D42A27DB-BD31-4B8C-83A1-F6EECF244321}">
                <p14:modId xmlns:p14="http://schemas.microsoft.com/office/powerpoint/2010/main" val="498726257"/>
              </p:ext>
            </p:extLst>
          </p:nvPr>
        </p:nvGraphicFramePr>
        <p:xfrm>
          <a:off x="928914" y="1368408"/>
          <a:ext cx="7300686" cy="3986640"/>
        </p:xfrm>
        <a:graphic>
          <a:graphicData uri="http://schemas.openxmlformats.org/drawingml/2006/table">
            <a:tbl>
              <a:tblPr firstRow="1" bandRow="1">
                <a:tableStyleId>{2D5ABB26-0587-4C30-8999-92F81FD0307C}</a:tableStyleId>
              </a:tblPr>
              <a:tblGrid>
                <a:gridCol w="1536987"/>
                <a:gridCol w="3906507"/>
                <a:gridCol w="1857192"/>
              </a:tblGrid>
              <a:tr h="304800">
                <a:tc>
                  <a:txBody>
                    <a:bodyPr/>
                    <a:lstStyle/>
                    <a:p>
                      <a:pPr algn="l"/>
                      <a:endParaRPr lang="en-US" sz="1400" dirty="0"/>
                    </a:p>
                  </a:txBody>
                  <a:tcPr/>
                </a:tc>
                <a:tc>
                  <a:txBody>
                    <a:bodyPr/>
                    <a:lstStyle/>
                    <a:p>
                      <a:pPr algn="l"/>
                      <a:endParaRPr lang="en-US" sz="1400" dirty="0"/>
                    </a:p>
                  </a:txBody>
                  <a:tcPr/>
                </a:tc>
                <a:tc>
                  <a:txBody>
                    <a:bodyPr/>
                    <a:lstStyle/>
                    <a:p>
                      <a:pPr algn="ctr"/>
                      <a:r>
                        <a:rPr lang="en-US" sz="1400" dirty="0" smtClean="0"/>
                        <a:t>(n=1,014)</a:t>
                      </a:r>
                      <a:endParaRPr lang="en-US" sz="1400" dirty="0"/>
                    </a:p>
                  </a:txBody>
                  <a:tcPr/>
                </a:tc>
              </a:tr>
              <a:tr h="306820">
                <a:tc>
                  <a:txBody>
                    <a:bodyPr/>
                    <a:lstStyle/>
                    <a:p>
                      <a:pPr algn="l"/>
                      <a:r>
                        <a:rPr lang="en-US" sz="1400" dirty="0" smtClean="0"/>
                        <a:t>Education</a:t>
                      </a:r>
                      <a:endParaRPr lang="en-US" sz="1400" dirty="0"/>
                    </a:p>
                  </a:txBody>
                  <a:tcPr>
                    <a:solidFill>
                      <a:schemeClr val="accent2">
                        <a:lumMod val="20000"/>
                        <a:lumOff val="80000"/>
                      </a:schemeClr>
                    </a:solidFill>
                  </a:tcPr>
                </a:tc>
                <a:tc>
                  <a:txBody>
                    <a:bodyPr/>
                    <a:lstStyle/>
                    <a:p>
                      <a:pPr algn="l"/>
                      <a:r>
                        <a:rPr lang="en-US" sz="1400" dirty="0" smtClean="0"/>
                        <a:t>Some high school or less</a:t>
                      </a:r>
                      <a:endParaRPr lang="en-US" sz="1400" dirty="0"/>
                    </a:p>
                  </a:txBody>
                  <a:tcPr>
                    <a:solidFill>
                      <a:schemeClr val="accent2">
                        <a:lumMod val="20000"/>
                        <a:lumOff val="80000"/>
                      </a:schemeClr>
                    </a:solidFill>
                  </a:tcPr>
                </a:tc>
                <a:tc>
                  <a:txBody>
                    <a:bodyPr/>
                    <a:lstStyle/>
                    <a:p>
                      <a:pPr algn="ctr"/>
                      <a:r>
                        <a:rPr lang="en-US" sz="1400" dirty="0" smtClean="0"/>
                        <a:t>8%</a:t>
                      </a:r>
                      <a:endParaRPr lang="en-US" sz="1400" dirty="0"/>
                    </a:p>
                  </a:txBody>
                  <a:tcPr>
                    <a:solidFill>
                      <a:schemeClr val="accent2">
                        <a:lumMod val="20000"/>
                        <a:lumOff val="80000"/>
                      </a:schemeClr>
                    </a:solidFill>
                  </a:tcPr>
                </a:tc>
              </a:tr>
              <a:tr h="30682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High school graduate</a:t>
                      </a:r>
                      <a:endParaRPr lang="en-US" sz="1400" dirty="0"/>
                    </a:p>
                  </a:txBody>
                  <a:tcPr>
                    <a:solidFill>
                      <a:schemeClr val="accent2">
                        <a:lumMod val="20000"/>
                        <a:lumOff val="80000"/>
                      </a:schemeClr>
                    </a:solidFill>
                  </a:tcPr>
                </a:tc>
                <a:tc>
                  <a:txBody>
                    <a:bodyPr/>
                    <a:lstStyle/>
                    <a:p>
                      <a:pPr algn="ctr"/>
                      <a:r>
                        <a:rPr lang="en-US" sz="1400" dirty="0" smtClean="0"/>
                        <a:t>27</a:t>
                      </a:r>
                      <a:endParaRPr lang="en-US" sz="1400" dirty="0"/>
                    </a:p>
                  </a:txBody>
                  <a:tcPr>
                    <a:solidFill>
                      <a:schemeClr val="accent2">
                        <a:lumMod val="20000"/>
                        <a:lumOff val="80000"/>
                      </a:schemeClr>
                    </a:solidFill>
                  </a:tcPr>
                </a:tc>
              </a:tr>
              <a:tr h="30682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Some college/Trade school</a:t>
                      </a:r>
                      <a:endParaRPr lang="en-US" sz="1400" dirty="0"/>
                    </a:p>
                  </a:txBody>
                  <a:tcPr>
                    <a:solidFill>
                      <a:schemeClr val="accent2">
                        <a:lumMod val="20000"/>
                        <a:lumOff val="80000"/>
                      </a:schemeClr>
                    </a:solidFill>
                  </a:tcPr>
                </a:tc>
                <a:tc>
                  <a:txBody>
                    <a:bodyPr/>
                    <a:lstStyle/>
                    <a:p>
                      <a:pPr algn="ctr"/>
                      <a:r>
                        <a:rPr lang="en-US" sz="1400" dirty="0" smtClean="0"/>
                        <a:t>29</a:t>
                      </a:r>
                      <a:endParaRPr lang="en-US" sz="1400" dirty="0"/>
                    </a:p>
                  </a:txBody>
                  <a:tcPr>
                    <a:solidFill>
                      <a:schemeClr val="accent2">
                        <a:lumMod val="20000"/>
                        <a:lumOff val="80000"/>
                      </a:schemeClr>
                    </a:solidFill>
                  </a:tcPr>
                </a:tc>
              </a:tr>
              <a:tr h="30682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College graduate</a:t>
                      </a:r>
                      <a:endParaRPr lang="en-US" sz="1400" dirty="0"/>
                    </a:p>
                  </a:txBody>
                  <a:tcPr>
                    <a:solidFill>
                      <a:schemeClr val="accent2">
                        <a:lumMod val="20000"/>
                        <a:lumOff val="80000"/>
                      </a:schemeClr>
                    </a:solidFill>
                  </a:tcPr>
                </a:tc>
                <a:tc>
                  <a:txBody>
                    <a:bodyPr/>
                    <a:lstStyle/>
                    <a:p>
                      <a:pPr algn="ctr"/>
                      <a:r>
                        <a:rPr lang="en-US" sz="1400" dirty="0" smtClean="0"/>
                        <a:t>24</a:t>
                      </a:r>
                      <a:endParaRPr lang="en-US" sz="1400" dirty="0"/>
                    </a:p>
                  </a:txBody>
                  <a:tcPr>
                    <a:solidFill>
                      <a:schemeClr val="accent2">
                        <a:lumMod val="20000"/>
                        <a:lumOff val="80000"/>
                      </a:schemeClr>
                    </a:solidFill>
                  </a:tcPr>
                </a:tc>
              </a:tr>
              <a:tr h="306820">
                <a:tc>
                  <a:txBody>
                    <a:bodyPr/>
                    <a:lstStyle/>
                    <a:p>
                      <a:pPr algn="l"/>
                      <a:endParaRPr lang="en-US" sz="1400" dirty="0"/>
                    </a:p>
                  </a:txBody>
                  <a:tcPr>
                    <a:solidFill>
                      <a:schemeClr val="accent2">
                        <a:lumMod val="20000"/>
                        <a:lumOff val="80000"/>
                      </a:schemeClr>
                    </a:solidFill>
                  </a:tcPr>
                </a:tc>
                <a:tc>
                  <a:txBody>
                    <a:bodyPr/>
                    <a:lstStyle/>
                    <a:p>
                      <a:pPr algn="l"/>
                      <a:r>
                        <a:rPr lang="en-US" sz="1400" dirty="0" smtClean="0"/>
                        <a:t>Graduate degree</a:t>
                      </a:r>
                      <a:endParaRPr lang="en-US" sz="1400" dirty="0"/>
                    </a:p>
                  </a:txBody>
                  <a:tcPr>
                    <a:solidFill>
                      <a:schemeClr val="accent2">
                        <a:lumMod val="20000"/>
                        <a:lumOff val="80000"/>
                      </a:schemeClr>
                    </a:solidFill>
                  </a:tcPr>
                </a:tc>
                <a:tc>
                  <a:txBody>
                    <a:bodyPr/>
                    <a:lstStyle/>
                    <a:p>
                      <a:pPr algn="ctr"/>
                      <a:r>
                        <a:rPr lang="en-US" sz="1400" dirty="0" smtClean="0"/>
                        <a:t>12</a:t>
                      </a:r>
                      <a:endParaRPr lang="en-US" sz="1400" dirty="0"/>
                    </a:p>
                  </a:txBody>
                  <a:tcPr>
                    <a:solidFill>
                      <a:schemeClr val="accent2">
                        <a:lumMod val="20000"/>
                        <a:lumOff val="80000"/>
                      </a:schemeClr>
                    </a:solidFill>
                  </a:tcPr>
                </a:tc>
              </a:tr>
              <a:tr h="306820">
                <a:tc rowSpan="2">
                  <a:txBody>
                    <a:bodyPr/>
                    <a:lstStyle/>
                    <a:p>
                      <a:pPr algn="l"/>
                      <a:r>
                        <a:rPr lang="en-US" sz="1400" i="0" dirty="0" smtClean="0"/>
                        <a:t>Household</a:t>
                      </a:r>
                      <a:r>
                        <a:rPr lang="en-US" sz="1400" i="0" baseline="0" dirty="0" smtClean="0"/>
                        <a:t> income</a:t>
                      </a:r>
                      <a:endParaRPr lang="en-US" sz="1400" i="0" dirty="0"/>
                    </a:p>
                  </a:txBody>
                  <a:tcPr/>
                </a:tc>
                <a:tc>
                  <a:txBody>
                    <a:bodyPr/>
                    <a:lstStyle/>
                    <a:p>
                      <a:pPr algn="l"/>
                      <a:r>
                        <a:rPr lang="en-US" sz="1400" i="0" dirty="0" smtClean="0"/>
                        <a:t>Less than $25,000</a:t>
                      </a:r>
                      <a:endParaRPr lang="en-US" sz="1400" i="0" dirty="0"/>
                    </a:p>
                  </a:txBody>
                  <a:tcPr/>
                </a:tc>
                <a:tc>
                  <a:txBody>
                    <a:bodyPr/>
                    <a:lstStyle/>
                    <a:p>
                      <a:pPr algn="ctr"/>
                      <a:r>
                        <a:rPr lang="en-US" sz="1400" dirty="0" smtClean="0"/>
                        <a:t>13%</a:t>
                      </a:r>
                      <a:endParaRPr lang="en-US" sz="1400" dirty="0"/>
                    </a:p>
                  </a:txBody>
                  <a:tcPr/>
                </a:tc>
              </a:tr>
              <a:tr h="306820">
                <a:tc vMerge="1">
                  <a:txBody>
                    <a:bodyPr/>
                    <a:lstStyle/>
                    <a:p>
                      <a:endParaRPr lang="en-US" sz="1600" dirty="0"/>
                    </a:p>
                  </a:txBody>
                  <a:tcPr>
                    <a:noFill/>
                  </a:tcPr>
                </a:tc>
                <a:tc>
                  <a:txBody>
                    <a:bodyPr/>
                    <a:lstStyle/>
                    <a:p>
                      <a:pPr algn="l"/>
                      <a:r>
                        <a:rPr lang="en-US" sz="1400" dirty="0" smtClean="0"/>
                        <a:t>$25,000 to $34,999</a:t>
                      </a:r>
                      <a:endParaRPr lang="en-US" sz="1400" dirty="0"/>
                    </a:p>
                  </a:txBody>
                  <a:tcPr>
                    <a:noFill/>
                  </a:tcPr>
                </a:tc>
                <a:tc>
                  <a:txBody>
                    <a:bodyPr/>
                    <a:lstStyle/>
                    <a:p>
                      <a:pPr algn="ctr"/>
                      <a:r>
                        <a:rPr lang="en-US" sz="1400" dirty="0" smtClean="0"/>
                        <a:t>12</a:t>
                      </a:r>
                      <a:endParaRPr lang="en-US" sz="1400" dirty="0"/>
                    </a:p>
                  </a:txBody>
                  <a:tcPr>
                    <a:noFill/>
                  </a:tcPr>
                </a:tc>
              </a:tr>
              <a:tr h="306820">
                <a:tc>
                  <a:txBody>
                    <a:bodyPr/>
                    <a:lstStyle/>
                    <a:p>
                      <a:pPr algn="l"/>
                      <a:endParaRPr lang="en-US" sz="1400" dirty="0"/>
                    </a:p>
                  </a:txBody>
                  <a:tcPr>
                    <a:noFill/>
                  </a:tcPr>
                </a:tc>
                <a:tc>
                  <a:txBody>
                    <a:bodyPr/>
                    <a:lstStyle/>
                    <a:p>
                      <a:pPr algn="l"/>
                      <a:r>
                        <a:rPr lang="en-US" sz="1400" dirty="0" smtClean="0"/>
                        <a:t>$35,000 to $49,999</a:t>
                      </a:r>
                      <a:endParaRPr lang="en-US" sz="1400" dirty="0"/>
                    </a:p>
                  </a:txBody>
                  <a:tcPr>
                    <a:noFill/>
                  </a:tcPr>
                </a:tc>
                <a:tc>
                  <a:txBody>
                    <a:bodyPr/>
                    <a:lstStyle/>
                    <a:p>
                      <a:pPr algn="ctr"/>
                      <a:r>
                        <a:rPr lang="en-US" sz="1400" dirty="0" smtClean="0"/>
                        <a:t>14</a:t>
                      </a:r>
                      <a:endParaRPr lang="en-US" sz="1400" dirty="0"/>
                    </a:p>
                  </a:txBody>
                  <a:tcPr>
                    <a:noFill/>
                  </a:tcPr>
                </a:tc>
              </a:tr>
              <a:tr h="306820">
                <a:tc>
                  <a:txBody>
                    <a:bodyPr/>
                    <a:lstStyle/>
                    <a:p>
                      <a:pPr algn="l"/>
                      <a:endParaRPr lang="en-US" sz="1400" dirty="0"/>
                    </a:p>
                  </a:txBody>
                  <a:tcPr>
                    <a:noFill/>
                  </a:tcPr>
                </a:tc>
                <a:tc>
                  <a:txBody>
                    <a:bodyPr/>
                    <a:lstStyle/>
                    <a:p>
                      <a:pPr algn="l"/>
                      <a:r>
                        <a:rPr lang="en-US" sz="1400" dirty="0" smtClean="0"/>
                        <a:t>$50,000 to $74,999</a:t>
                      </a:r>
                      <a:endParaRPr lang="en-US" sz="1400" dirty="0"/>
                    </a:p>
                  </a:txBody>
                  <a:tcPr>
                    <a:noFill/>
                  </a:tcPr>
                </a:tc>
                <a:tc>
                  <a:txBody>
                    <a:bodyPr/>
                    <a:lstStyle/>
                    <a:p>
                      <a:pPr algn="ctr"/>
                      <a:r>
                        <a:rPr lang="en-US" sz="1400" dirty="0" smtClean="0"/>
                        <a:t>24</a:t>
                      </a:r>
                      <a:endParaRPr lang="en-US" sz="1400" dirty="0"/>
                    </a:p>
                  </a:txBody>
                  <a:tcPr>
                    <a:noFill/>
                  </a:tcPr>
                </a:tc>
              </a:tr>
              <a:tr h="306820">
                <a:tc>
                  <a:txBody>
                    <a:bodyPr/>
                    <a:lstStyle/>
                    <a:p>
                      <a:pPr algn="l"/>
                      <a:endParaRPr lang="en-US" sz="1400" dirty="0"/>
                    </a:p>
                  </a:txBody>
                  <a:tcPr>
                    <a:noFill/>
                  </a:tcPr>
                </a:tc>
                <a:tc>
                  <a:txBody>
                    <a:bodyPr/>
                    <a:lstStyle/>
                    <a:p>
                      <a:pPr algn="l"/>
                      <a:r>
                        <a:rPr lang="en-US" sz="1400" dirty="0" smtClean="0"/>
                        <a:t>$75,000 to $99,999</a:t>
                      </a:r>
                      <a:endParaRPr lang="en-US" sz="1400" dirty="0"/>
                    </a:p>
                  </a:txBody>
                  <a:tcPr>
                    <a:noFill/>
                  </a:tcPr>
                </a:tc>
                <a:tc>
                  <a:txBody>
                    <a:bodyPr/>
                    <a:lstStyle/>
                    <a:p>
                      <a:pPr algn="ctr"/>
                      <a:r>
                        <a:rPr lang="en-US" sz="1400" dirty="0" smtClean="0"/>
                        <a:t>16</a:t>
                      </a:r>
                      <a:endParaRPr lang="en-US" sz="1400" dirty="0"/>
                    </a:p>
                  </a:txBody>
                  <a:tcPr>
                    <a:noFill/>
                  </a:tcPr>
                </a:tc>
              </a:tr>
              <a:tr h="306820">
                <a:tc>
                  <a:txBody>
                    <a:bodyPr/>
                    <a:lstStyle/>
                    <a:p>
                      <a:pPr algn="l"/>
                      <a:endParaRPr lang="en-US" sz="1400" dirty="0"/>
                    </a:p>
                  </a:txBody>
                  <a:tcPr>
                    <a:noFill/>
                  </a:tcPr>
                </a:tc>
                <a:tc>
                  <a:txBody>
                    <a:bodyPr/>
                    <a:lstStyle/>
                    <a:p>
                      <a:pPr algn="l"/>
                      <a:r>
                        <a:rPr lang="en-US" sz="1400" dirty="0" smtClean="0"/>
                        <a:t>$100,000</a:t>
                      </a:r>
                      <a:r>
                        <a:rPr lang="en-US" sz="1400" baseline="0" dirty="0" smtClean="0"/>
                        <a:t> to $124,999</a:t>
                      </a:r>
                      <a:endParaRPr lang="en-US" sz="1400" dirty="0"/>
                    </a:p>
                  </a:txBody>
                  <a:tcPr>
                    <a:noFill/>
                  </a:tcPr>
                </a:tc>
                <a:tc>
                  <a:txBody>
                    <a:bodyPr/>
                    <a:lstStyle/>
                    <a:p>
                      <a:pPr algn="ctr"/>
                      <a:r>
                        <a:rPr lang="en-US" sz="1400" dirty="0" smtClean="0"/>
                        <a:t>10</a:t>
                      </a:r>
                      <a:endParaRPr lang="en-US" sz="1400" dirty="0"/>
                    </a:p>
                  </a:txBody>
                  <a:tcPr>
                    <a:noFill/>
                  </a:tcPr>
                </a:tc>
              </a:tr>
              <a:tr h="306820">
                <a:tc>
                  <a:txBody>
                    <a:bodyPr/>
                    <a:lstStyle/>
                    <a:p>
                      <a:pPr algn="l"/>
                      <a:endParaRPr lang="en-US" sz="1400" dirty="0"/>
                    </a:p>
                  </a:txBody>
                  <a:tcPr>
                    <a:noFill/>
                  </a:tcPr>
                </a:tc>
                <a:tc>
                  <a:txBody>
                    <a:bodyPr/>
                    <a:lstStyle/>
                    <a:p>
                      <a:pPr algn="l"/>
                      <a:r>
                        <a:rPr lang="en-US" sz="1400" dirty="0" smtClean="0"/>
                        <a:t>$125,000 or more</a:t>
                      </a:r>
                      <a:endParaRPr lang="en-US" sz="1400" dirty="0"/>
                    </a:p>
                  </a:txBody>
                  <a:tcPr>
                    <a:noFill/>
                  </a:tcPr>
                </a:tc>
                <a:tc>
                  <a:txBody>
                    <a:bodyPr/>
                    <a:lstStyle/>
                    <a:p>
                      <a:pPr algn="ctr"/>
                      <a:r>
                        <a:rPr lang="en-US" sz="1400" dirty="0" smtClean="0"/>
                        <a:t>11</a:t>
                      </a:r>
                      <a:endParaRPr lang="en-US" sz="1400" dirty="0"/>
                    </a:p>
                  </a:txBody>
                  <a:tcPr>
                    <a:noFill/>
                  </a:tcPr>
                </a:tc>
              </a:tr>
            </a:tbl>
          </a:graphicData>
        </a:graphic>
      </p:graphicFrame>
      <p:sp>
        <p:nvSpPr>
          <p:cNvPr id="3" name="Slide Number Placeholder 2"/>
          <p:cNvSpPr>
            <a:spLocks noGrp="1"/>
          </p:cNvSpPr>
          <p:nvPr>
            <p:ph type="sldNum" sz="quarter" idx="12"/>
          </p:nvPr>
        </p:nvSpPr>
        <p:spPr/>
        <p:txBody>
          <a:bodyPr/>
          <a:lstStyle/>
          <a:p>
            <a:fld id="{454D6236-A3E4-41DD-BE74-F72EFF9C08FC}" type="slidenum">
              <a:rPr lang="en-US" smtClean="0"/>
              <a:t>71</a:t>
            </a:fld>
            <a:endParaRPr lang="en-US" dirty="0"/>
          </a:p>
        </p:txBody>
      </p:sp>
    </p:spTree>
    <p:extLst>
      <p:ext uri="{BB962C8B-B14F-4D97-AF65-F5344CB8AC3E}">
        <p14:creationId xmlns:p14="http://schemas.microsoft.com/office/powerpoint/2010/main" val="2751840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917649222"/>
              </p:ext>
            </p:extLst>
          </p:nvPr>
        </p:nvGraphicFramePr>
        <p:xfrm>
          <a:off x="493486" y="1567543"/>
          <a:ext cx="8215085" cy="477698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940800" cy="1143000"/>
          </a:xfrm>
        </p:spPr>
        <p:txBody>
          <a:bodyPr/>
          <a:lstStyle/>
          <a:p>
            <a:r>
              <a:rPr lang="en-US" dirty="0" smtClean="0"/>
              <a:t>Reported take-up of health, retirement and core voluntary benefits is fairly high</a:t>
            </a:r>
            <a:endParaRPr lang="en-US" dirty="0"/>
          </a:p>
        </p:txBody>
      </p:sp>
      <p:sp>
        <p:nvSpPr>
          <p:cNvPr id="3" name="Content Placeholder 2"/>
          <p:cNvSpPr>
            <a:spLocks noGrp="1"/>
          </p:cNvSpPr>
          <p:nvPr>
            <p:ph idx="1"/>
          </p:nvPr>
        </p:nvSpPr>
        <p:spPr/>
        <p:txBody>
          <a:bodyPr>
            <a:normAutofit/>
          </a:bodyPr>
          <a:lstStyle/>
          <a:p>
            <a:r>
              <a:rPr lang="en-US" dirty="0"/>
              <a:t>Which of the following benefits do you, yourself, currently have through your </a:t>
            </a:r>
            <a:r>
              <a:rPr lang="en-US" dirty="0" smtClean="0"/>
              <a:t>employer?</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8</a:t>
            </a:fld>
            <a:endParaRPr lang="en-US" dirty="0"/>
          </a:p>
        </p:txBody>
      </p:sp>
      <p:sp>
        <p:nvSpPr>
          <p:cNvPr id="8" name="Text Box 17"/>
          <p:cNvSpPr txBox="1">
            <a:spLocks noChangeArrowheads="1"/>
          </p:cNvSpPr>
          <p:nvPr/>
        </p:nvSpPr>
        <p:spPr bwMode="auto">
          <a:xfrm>
            <a:off x="2490206" y="1579992"/>
            <a:ext cx="4135901"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Percentage with Benefit</a:t>
            </a:r>
            <a:endParaRPr lang="en-US" sz="1600" dirty="0">
              <a:solidFill>
                <a:srgbClr val="015007"/>
              </a:solidFill>
              <a:latin typeface="+mj-lt"/>
            </a:endParaRPr>
          </a:p>
        </p:txBody>
      </p:sp>
    </p:spTree>
    <p:extLst>
      <p:ext uri="{BB962C8B-B14F-4D97-AF65-F5344CB8AC3E}">
        <p14:creationId xmlns:p14="http://schemas.microsoft.com/office/powerpoint/2010/main" val="2339281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893519049"/>
              </p:ext>
            </p:extLst>
          </p:nvPr>
        </p:nvGraphicFramePr>
        <p:xfrm>
          <a:off x="493486" y="1567543"/>
          <a:ext cx="8215085" cy="477698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76200"/>
            <a:ext cx="8752114" cy="1143000"/>
          </a:xfrm>
        </p:spPr>
        <p:txBody>
          <a:bodyPr/>
          <a:lstStyle/>
          <a:p>
            <a:r>
              <a:rPr lang="en-US" dirty="0" smtClean="0"/>
              <a:t>But reported take-up of long-term care insurance and non-core voluntary benefits is much lower</a:t>
            </a:r>
            <a:endParaRPr lang="en-US" dirty="0"/>
          </a:p>
        </p:txBody>
      </p:sp>
      <p:sp>
        <p:nvSpPr>
          <p:cNvPr id="3" name="Content Placeholder 2"/>
          <p:cNvSpPr>
            <a:spLocks noGrp="1"/>
          </p:cNvSpPr>
          <p:nvPr>
            <p:ph idx="1"/>
          </p:nvPr>
        </p:nvSpPr>
        <p:spPr/>
        <p:txBody>
          <a:bodyPr>
            <a:normAutofit/>
          </a:bodyPr>
          <a:lstStyle/>
          <a:p>
            <a:r>
              <a:rPr lang="en-US" dirty="0"/>
              <a:t>Which of the following benefits do you, yourself, currently have through your </a:t>
            </a:r>
            <a:r>
              <a:rPr lang="en-US" dirty="0" smtClean="0"/>
              <a:t>employer?</a:t>
            </a:r>
          </a:p>
        </p:txBody>
      </p:sp>
      <p:sp>
        <p:nvSpPr>
          <p:cNvPr id="4" name="Text Placeholder 3"/>
          <p:cNvSpPr>
            <a:spLocks noGrp="1"/>
          </p:cNvSpPr>
          <p:nvPr>
            <p:ph type="body" sz="quarter" idx="13"/>
          </p:nvPr>
        </p:nvSpPr>
        <p:spPr>
          <a:xfrm>
            <a:off x="152400" y="6324600"/>
            <a:ext cx="5943600" cy="533400"/>
          </a:xfrm>
        </p:spPr>
        <p:txBody>
          <a:bodyPr/>
          <a:lstStyle/>
          <a:p>
            <a:r>
              <a:rPr lang="en-US" dirty="0"/>
              <a:t>Source:  Employee Benefit Research Institute and Mathew Greenwald </a:t>
            </a:r>
            <a:r>
              <a:rPr lang="en-US" dirty="0" smtClean="0"/>
              <a:t>&amp; Associates, Inc.,</a:t>
            </a:r>
            <a:endParaRPr lang="en-US" dirty="0"/>
          </a:p>
          <a:p>
            <a:r>
              <a:rPr lang="en-US" dirty="0" smtClean="0"/>
              <a:t>2013 Health Confidence and </a:t>
            </a:r>
            <a:r>
              <a:rPr lang="en-US" dirty="0"/>
              <a:t>Voluntary Workplace Benefits </a:t>
            </a:r>
            <a:r>
              <a:rPr lang="en-US" dirty="0" smtClean="0"/>
              <a:t>Survey.</a:t>
            </a:r>
            <a:endParaRPr lang="en-US" dirty="0"/>
          </a:p>
        </p:txBody>
      </p:sp>
      <p:sp>
        <p:nvSpPr>
          <p:cNvPr id="13" name="Slide Number Placeholder 12"/>
          <p:cNvSpPr>
            <a:spLocks noGrp="1"/>
          </p:cNvSpPr>
          <p:nvPr>
            <p:ph type="sldNum" sz="quarter" idx="12"/>
          </p:nvPr>
        </p:nvSpPr>
        <p:spPr/>
        <p:txBody>
          <a:bodyPr/>
          <a:lstStyle/>
          <a:p>
            <a:fld id="{454D6236-A3E4-41DD-BE74-F72EFF9C08FC}" type="slidenum">
              <a:rPr lang="en-US" smtClean="0"/>
              <a:t>9</a:t>
            </a:fld>
            <a:endParaRPr lang="en-US" dirty="0"/>
          </a:p>
        </p:txBody>
      </p:sp>
      <p:sp>
        <p:nvSpPr>
          <p:cNvPr id="8" name="Text Box 17"/>
          <p:cNvSpPr txBox="1">
            <a:spLocks noChangeArrowheads="1"/>
          </p:cNvSpPr>
          <p:nvPr/>
        </p:nvSpPr>
        <p:spPr bwMode="auto">
          <a:xfrm>
            <a:off x="2490206" y="1579992"/>
            <a:ext cx="4135901"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algn="r" eaLnBrk="0" fontAlgn="base" hangingPunct="0">
              <a:spcBef>
                <a:spcPct val="0"/>
              </a:spcBef>
              <a:spcAft>
                <a:spcPct val="0"/>
              </a:spcAft>
              <a:defRPr sz="1400" b="1">
                <a:solidFill>
                  <a:schemeClr val="tx1"/>
                </a:solidFill>
                <a:latin typeface="Arial" charset="0"/>
              </a:defRPr>
            </a:lvl6pPr>
            <a:lvl7pPr marL="2971800" indent="-228600" algn="r" eaLnBrk="0" fontAlgn="base" hangingPunct="0">
              <a:spcBef>
                <a:spcPct val="0"/>
              </a:spcBef>
              <a:spcAft>
                <a:spcPct val="0"/>
              </a:spcAft>
              <a:defRPr sz="1400" b="1">
                <a:solidFill>
                  <a:schemeClr val="tx1"/>
                </a:solidFill>
                <a:latin typeface="Arial" charset="0"/>
              </a:defRPr>
            </a:lvl7pPr>
            <a:lvl8pPr marL="3429000" indent="-228600" algn="r" eaLnBrk="0" fontAlgn="base" hangingPunct="0">
              <a:spcBef>
                <a:spcPct val="0"/>
              </a:spcBef>
              <a:spcAft>
                <a:spcPct val="0"/>
              </a:spcAft>
              <a:defRPr sz="1400" b="1">
                <a:solidFill>
                  <a:schemeClr val="tx1"/>
                </a:solidFill>
                <a:latin typeface="Arial" charset="0"/>
              </a:defRPr>
            </a:lvl8pPr>
            <a:lvl9pPr marL="3886200" indent="-228600" algn="r" eaLnBrk="0" fontAlgn="base" hangingPunct="0">
              <a:spcBef>
                <a:spcPct val="0"/>
              </a:spcBef>
              <a:spcAft>
                <a:spcPct val="0"/>
              </a:spcAft>
              <a:defRPr sz="1400" b="1">
                <a:solidFill>
                  <a:schemeClr val="tx1"/>
                </a:solidFill>
                <a:latin typeface="Arial" charset="0"/>
              </a:defRPr>
            </a:lvl9pPr>
          </a:lstStyle>
          <a:p>
            <a:pPr algn="ctr"/>
            <a:r>
              <a:rPr lang="en-US" sz="1600" dirty="0" smtClean="0">
                <a:solidFill>
                  <a:srgbClr val="015007"/>
                </a:solidFill>
                <a:latin typeface="+mj-lt"/>
              </a:rPr>
              <a:t>Percentage with Benefit</a:t>
            </a:r>
            <a:endParaRPr lang="en-US" sz="1600" dirty="0">
              <a:solidFill>
                <a:srgbClr val="015007"/>
              </a:solidFill>
              <a:latin typeface="+mj-lt"/>
            </a:endParaRPr>
          </a:p>
        </p:txBody>
      </p:sp>
    </p:spTree>
    <p:extLst>
      <p:ext uri="{BB962C8B-B14F-4D97-AF65-F5344CB8AC3E}">
        <p14:creationId xmlns:p14="http://schemas.microsoft.com/office/powerpoint/2010/main" val="3071962677"/>
      </p:ext>
    </p:extLst>
  </p:cSld>
  <p:clrMapOvr>
    <a:masterClrMapping/>
  </p:clrMapOvr>
</p:sld>
</file>

<file path=ppt/theme/theme1.xml><?xml version="1.0" encoding="utf-8"?>
<a:theme xmlns:a="http://schemas.openxmlformats.org/drawingml/2006/main" name="Office Theme">
  <a:themeElements>
    <a:clrScheme name="Greenwald">
      <a:dk1>
        <a:sysClr val="windowText" lastClr="000000"/>
      </a:dk1>
      <a:lt1>
        <a:sysClr val="window" lastClr="FFFFFF"/>
      </a:lt1>
      <a:dk2>
        <a:srgbClr val="004000"/>
      </a:dk2>
      <a:lt2>
        <a:srgbClr val="FFFFFF"/>
      </a:lt2>
      <a:accent1>
        <a:srgbClr val="006600"/>
      </a:accent1>
      <a:accent2>
        <a:srgbClr val="FFC000"/>
      </a:accent2>
      <a:accent3>
        <a:srgbClr val="9BBB59"/>
      </a:accent3>
      <a:accent4>
        <a:srgbClr val="E36C09"/>
      </a:accent4>
      <a:accent5>
        <a:srgbClr val="1F497D"/>
      </a:accent5>
      <a:accent6>
        <a:srgbClr val="548DD4"/>
      </a:accent6>
      <a:hlink>
        <a:srgbClr val="0000FF"/>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7516</TotalTime>
  <Words>5008</Words>
  <Application>Microsoft Office PowerPoint</Application>
  <PresentationFormat>On-screen Show (4:3)</PresentationFormat>
  <Paragraphs>587</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2013 Health Confidence and Voluntary Workplace Benefits Survey Funders’ Presentation  July 15, 2013</vt:lpstr>
      <vt:lpstr>Methodology</vt:lpstr>
      <vt:lpstr>Methodology</vt:lpstr>
      <vt:lpstr>Methodology (continued)</vt:lpstr>
      <vt:lpstr>WORKPLACE benefits</vt:lpstr>
      <vt:lpstr>3 in 4 employed Americans are offered health insurance; 2 in 3 are offered a retirement savings plan</vt:lpstr>
      <vt:lpstr>Employees do not appear very knowledgeable about how much of the benefit cost is picked up by their employer</vt:lpstr>
      <vt:lpstr>Reported take-up of health, retirement and core voluntary benefits is fairly high</vt:lpstr>
      <vt:lpstr>But reported take-up of long-term care insurance and non-core voluntary benefits is much lower</vt:lpstr>
      <vt:lpstr>The majority of employees are only somewhat satisfied, at best, with their employer’s benefits package</vt:lpstr>
      <vt:lpstr>The large majority say the benefits package is an important factor in their decision to accept a job</vt:lpstr>
      <vt:lpstr>One-quarter of employees report having accepted or left jobs because of the benefits package offered</vt:lpstr>
      <vt:lpstr>In addition to health insurance, employees consider  DC plans and dental/vision insurance important</vt:lpstr>
      <vt:lpstr>Health insurance far outweighs any other benefit as most important, with DC plans a distant second</vt:lpstr>
      <vt:lpstr>VOLUNTARY benefits</vt:lpstr>
      <vt:lpstr>Strong advantages of voluntary benefits are decreased cost, choice and portability</vt:lpstr>
      <vt:lpstr>Benefit choice changes little when health insurance and DC plans are excluded from the cafeteria plan</vt:lpstr>
      <vt:lpstr>Instead, more employees choose to add cash to their take home pay</vt:lpstr>
      <vt:lpstr>Removing health insurance from the cafeteria plan sends more money to the DC plan option</vt:lpstr>
      <vt:lpstr>Removing health insurance and DC plans from the cafeteria plan sends more money to the cash option</vt:lpstr>
      <vt:lpstr>Half of employees think benefits purchased through the workplace are less expensive</vt:lpstr>
      <vt:lpstr>Employees are split with respect to how comfortable they are having their employer pick benefits providers</vt:lpstr>
      <vt:lpstr>Confidence in the healthcare system</vt:lpstr>
      <vt:lpstr>Almost 2 in 10 employed Americans name health care as the most critical issue, a distant second to the economy</vt:lpstr>
      <vt:lpstr>A majority of employees rate the healthcare system as fair or poor</vt:lpstr>
      <vt:lpstr>Nearly half are confident they could get the medical treatments they need today</vt:lpstr>
      <vt:lpstr>Fewer are confident about having enough choice regarding medical care providers</vt:lpstr>
      <vt:lpstr>Only one-quarter are confident they could afford health care without financial hardship today</vt:lpstr>
      <vt:lpstr>Confidence about access and affordability retreats as Americans look further into the future</vt:lpstr>
      <vt:lpstr>Half are satisfied with the quality of the medical care they receive</vt:lpstr>
      <vt:lpstr>But just 13% are satisfied with the cost of health insurance</vt:lpstr>
      <vt:lpstr>And only 1 in 10 are satisfied with the costs of healthcare services not covered by insurance</vt:lpstr>
      <vt:lpstr>Half of employees are satisfied with their own health insurance plan</vt:lpstr>
      <vt:lpstr>The cost of health care</vt:lpstr>
      <vt:lpstr>Six in 10 with coverage report experiencing increases in healthcare costs in the past year</vt:lpstr>
      <vt:lpstr>Increased spending on health care most often results in decreased contributions to savings</vt:lpstr>
      <vt:lpstr>Taking better care of yourself remains the most frequently reported strategy for combating higher costs</vt:lpstr>
      <vt:lpstr>CONSUMER ISSUES</vt:lpstr>
      <vt:lpstr>Most are satisfied with the level of health benefits they currently receive through their employer</vt:lpstr>
      <vt:lpstr>Insureds with employer-provided coverage are split on what they would do if health benefits were taxed</vt:lpstr>
      <vt:lpstr>4 in 10 are confident their employer has selected the best available health plan</vt:lpstr>
      <vt:lpstr>The large majority think it is important for an employer to offer a choice of health plans</vt:lpstr>
      <vt:lpstr>More than half are interested in having more choice in health plans</vt:lpstr>
      <vt:lpstr>Two-thirds are confident that their employer will continue to offer health benefits</vt:lpstr>
      <vt:lpstr>Employed Americans show a strong preference for employers continuing to pay for health insurance</vt:lpstr>
      <vt:lpstr>Less than 4 in 10 feel confident in their ability to compare health insurance plans offered directly by insurers</vt:lpstr>
      <vt:lpstr>Nearly half report they would feel comfortable using an objective rating system for health insurance plans</vt:lpstr>
      <vt:lpstr>But just 1 in 3 are confident that this type of rating system could help them choose the best plan</vt:lpstr>
      <vt:lpstr>Key take aways </vt:lpstr>
      <vt:lpstr>Key Take Aways</vt:lpstr>
      <vt:lpstr>Key Take Aways (continued)</vt:lpstr>
      <vt:lpstr>APPENDIX </vt:lpstr>
      <vt:lpstr>Workplace &amp; voluntary benefits – additional slides</vt:lpstr>
      <vt:lpstr>More than half of employees are satisfied with their current job</vt:lpstr>
      <vt:lpstr>Health insurance far outweighs any other employer benefit in importance</vt:lpstr>
      <vt:lpstr>A minority of employees choose to purchase almost every benefit in the cafeteria plan.</vt:lpstr>
      <vt:lpstr>A large majority see value in offering additional voluntary benefits to employees nearing retirement age</vt:lpstr>
      <vt:lpstr>HEALTH CONFIDENCE –  ADDITIONAL SLIDES</vt:lpstr>
      <vt:lpstr>More than 1 in 3 are not confident about their ability to get needed treatments during the next 10 years</vt:lpstr>
      <vt:lpstr>More than 4 in 10 are not confident about having enough choice about their providers during next 10 years</vt:lpstr>
      <vt:lpstr>More than half are not confident about ability to pay for health care without financial hardship during this period</vt:lpstr>
      <vt:lpstr>Just 2 in 10 employees are confident they will be able to get needed treatments once eligible for Medicare</vt:lpstr>
      <vt:lpstr>16% are confident they will have enough choice about who provides medical care once eligible for Medicare</vt:lpstr>
      <vt:lpstr>Similarly, 16% are confident about paying for health care without financial hardship once on Medicare</vt:lpstr>
      <vt:lpstr>Those experiencing cost increases are more likely than other insureds to report changes in behavior</vt:lpstr>
      <vt:lpstr>Respondent profile</vt:lpstr>
      <vt:lpstr>Consistent with previous years, 85% of employees report being covered by some form of health insurance</vt:lpstr>
      <vt:lpstr>A small minority of employees with health insurance do not receive it through an employer</vt:lpstr>
      <vt:lpstr>Respondent Profile</vt:lpstr>
      <vt:lpstr>Respondent Profile, continued</vt:lpstr>
      <vt:lpstr>Respondent Profile, continued</vt:lpstr>
    </vt:vector>
  </TitlesOfParts>
  <Company>Mathew Greenwald &amp;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Quinncee Payne</dc:creator>
  <cp:lastModifiedBy>Ruth Helman</cp:lastModifiedBy>
  <cp:revision>441</cp:revision>
  <cp:lastPrinted>2013-07-11T14:31:04Z</cp:lastPrinted>
  <dcterms:created xsi:type="dcterms:W3CDTF">2012-06-21T19:36:00Z</dcterms:created>
  <dcterms:modified xsi:type="dcterms:W3CDTF">2013-07-11T15:12:16Z</dcterms:modified>
</cp:coreProperties>
</file>